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customXml/itemProps2.xml" ContentType="application/vnd.openxmlformats-officedocument.customXmlProperties+xml"/>
  <Override PartName="/ppt/slides/slide55.xml" ContentType="application/vnd.openxmlformats-officedocument.presentationml.slide+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slides/slide49.xml" ContentType="application/vnd.openxmlformats-officedocument.presentationml.slid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diagrams/layout7.xml" ContentType="application/vnd.openxmlformats-officedocument.drawingml.diagram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s/slide29.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handoutMasters/handoutMaster1.xml" ContentType="application/vnd.openxmlformats-officedocument.presentationml.handoutMaster+xml"/>
  <Override PartName="/docProps/core.xml" ContentType="application/vnd.openxmlformats-package.core-properties+xml"/>
  <Override PartName="/ppt/diagrams/drawing4.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65"/>
  </p:notesMasterIdLst>
  <p:handoutMasterIdLst>
    <p:handoutMasterId r:id="rId66"/>
  </p:handoutMasterIdLst>
  <p:sldIdLst>
    <p:sldId id="362" r:id="rId2"/>
    <p:sldId id="363" r:id="rId3"/>
    <p:sldId id="364" r:id="rId4"/>
    <p:sldId id="366" r:id="rId5"/>
    <p:sldId id="365" r:id="rId6"/>
    <p:sldId id="367" r:id="rId7"/>
    <p:sldId id="368" r:id="rId8"/>
    <p:sldId id="369" r:id="rId9"/>
    <p:sldId id="370" r:id="rId10"/>
    <p:sldId id="379" r:id="rId11"/>
    <p:sldId id="380" r:id="rId12"/>
    <p:sldId id="371" r:id="rId13"/>
    <p:sldId id="372" r:id="rId14"/>
    <p:sldId id="373" r:id="rId15"/>
    <p:sldId id="374" r:id="rId16"/>
    <p:sldId id="375" r:id="rId17"/>
    <p:sldId id="376" r:id="rId18"/>
    <p:sldId id="377" r:id="rId19"/>
    <p:sldId id="378" r:id="rId20"/>
    <p:sldId id="287" r:id="rId21"/>
    <p:sldId id="313" r:id="rId22"/>
    <p:sldId id="323" r:id="rId23"/>
    <p:sldId id="388" r:id="rId24"/>
    <p:sldId id="327" r:id="rId25"/>
    <p:sldId id="329" r:id="rId26"/>
    <p:sldId id="317" r:id="rId27"/>
    <p:sldId id="319" r:id="rId28"/>
    <p:sldId id="316" r:id="rId29"/>
    <p:sldId id="320" r:id="rId30"/>
    <p:sldId id="314" r:id="rId31"/>
    <p:sldId id="315" r:id="rId32"/>
    <p:sldId id="337" r:id="rId33"/>
    <p:sldId id="321" r:id="rId34"/>
    <p:sldId id="322" r:id="rId35"/>
    <p:sldId id="324" r:id="rId36"/>
    <p:sldId id="330" r:id="rId37"/>
    <p:sldId id="331" r:id="rId38"/>
    <p:sldId id="325" r:id="rId39"/>
    <p:sldId id="332" r:id="rId40"/>
    <p:sldId id="333" r:id="rId41"/>
    <p:sldId id="334" r:id="rId42"/>
    <p:sldId id="335" r:id="rId43"/>
    <p:sldId id="341" r:id="rId44"/>
    <p:sldId id="347" r:id="rId45"/>
    <p:sldId id="346" r:id="rId46"/>
    <p:sldId id="342" r:id="rId47"/>
    <p:sldId id="343" r:id="rId48"/>
    <p:sldId id="326" r:id="rId49"/>
    <p:sldId id="336" r:id="rId50"/>
    <p:sldId id="338" r:id="rId51"/>
    <p:sldId id="339" r:id="rId52"/>
    <p:sldId id="340" r:id="rId53"/>
    <p:sldId id="344" r:id="rId54"/>
    <p:sldId id="345" r:id="rId55"/>
    <p:sldId id="358" r:id="rId56"/>
    <p:sldId id="361" r:id="rId57"/>
    <p:sldId id="382" r:id="rId58"/>
    <p:sldId id="384" r:id="rId59"/>
    <p:sldId id="385" r:id="rId60"/>
    <p:sldId id="386" r:id="rId61"/>
    <p:sldId id="387" r:id="rId62"/>
    <p:sldId id="389" r:id="rId63"/>
    <p:sldId id="381" r:id="rId6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994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93" autoAdjust="0"/>
    <p:restoredTop sz="97084" autoAdjust="0"/>
  </p:normalViewPr>
  <p:slideViewPr>
    <p:cSldViewPr>
      <p:cViewPr>
        <p:scale>
          <a:sx n="70" d="100"/>
          <a:sy n="70" d="100"/>
        </p:scale>
        <p:origin x="-300" y="52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0" d="100"/>
          <a:sy n="70" d="100"/>
        </p:scale>
        <p:origin x="-2814" y="-10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2.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73"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E1797F-C8CF-4AFA-8240-B1A9CEC345D4}" type="doc">
      <dgm:prSet loTypeId="urn:microsoft.com/office/officeart/2005/8/layout/chevron2" loCatId="list" qsTypeId="urn:microsoft.com/office/officeart/2005/8/quickstyle/3d2" qsCatId="3D" csTypeId="urn:microsoft.com/office/officeart/2005/8/colors/accent2_2" csCatId="accent2" phldr="1"/>
      <dgm:spPr/>
      <dgm:t>
        <a:bodyPr/>
        <a:lstStyle/>
        <a:p>
          <a:endParaRPr lang="en-US"/>
        </a:p>
      </dgm:t>
    </dgm:pt>
    <dgm:pt modelId="{891FACAF-F5F6-40AA-87EF-67920FB2CBFE}">
      <dgm:prSet phldrT="[Text]" custT="1"/>
      <dgm:spPr/>
      <dgm:t>
        <a:bodyPr/>
        <a:lstStyle/>
        <a:p>
          <a:r>
            <a:rPr lang="en-US" sz="2800" dirty="0" smtClean="0"/>
            <a:t>Research</a:t>
          </a:r>
          <a:endParaRPr lang="en-US" sz="2800" dirty="0"/>
        </a:p>
      </dgm:t>
    </dgm:pt>
    <dgm:pt modelId="{FF0936F0-5969-432B-94CA-63869159F857}" type="parTrans" cxnId="{FFA2E11D-15E4-4B4B-9C19-5FB7FBFD53F3}">
      <dgm:prSet/>
      <dgm:spPr/>
      <dgm:t>
        <a:bodyPr/>
        <a:lstStyle/>
        <a:p>
          <a:endParaRPr lang="en-US"/>
        </a:p>
      </dgm:t>
    </dgm:pt>
    <dgm:pt modelId="{5D12E493-0C31-46E0-9C60-D2200577D8B5}" type="sibTrans" cxnId="{FFA2E11D-15E4-4B4B-9C19-5FB7FBFD53F3}">
      <dgm:prSet/>
      <dgm:spPr/>
      <dgm:t>
        <a:bodyPr/>
        <a:lstStyle/>
        <a:p>
          <a:endParaRPr lang="en-US"/>
        </a:p>
      </dgm:t>
    </dgm:pt>
    <dgm:pt modelId="{1676CCE3-5C8C-4F77-9298-0BD9B640335A}">
      <dgm:prSet phldrT="[Text]"/>
      <dgm:spPr/>
      <dgm:t>
        <a:bodyPr/>
        <a:lstStyle/>
        <a:p>
          <a:r>
            <a:rPr lang="en-US" dirty="0" smtClean="0"/>
            <a:t>Success of first-year students is determined largely by pre-enrollment variables, institutional characteristics, and institutional climate  </a:t>
          </a:r>
          <a:endParaRPr lang="en-US" dirty="0"/>
        </a:p>
      </dgm:t>
    </dgm:pt>
    <dgm:pt modelId="{B9CAAEA8-A3B2-4933-BA27-2BD6A5EA9B4B}" type="parTrans" cxnId="{FDA2FB09-DEBD-419E-82EB-91FECBA27728}">
      <dgm:prSet/>
      <dgm:spPr/>
      <dgm:t>
        <a:bodyPr/>
        <a:lstStyle/>
        <a:p>
          <a:endParaRPr lang="en-US"/>
        </a:p>
      </dgm:t>
    </dgm:pt>
    <dgm:pt modelId="{CDA79877-B3C7-40BB-87BB-AD4DB824CDE6}" type="sibTrans" cxnId="{FDA2FB09-DEBD-419E-82EB-91FECBA27728}">
      <dgm:prSet/>
      <dgm:spPr/>
      <dgm:t>
        <a:bodyPr/>
        <a:lstStyle/>
        <a:p>
          <a:endParaRPr lang="en-US"/>
        </a:p>
      </dgm:t>
    </dgm:pt>
    <dgm:pt modelId="{7B277FCB-9D3E-43FD-8426-081896D53AB1}">
      <dgm:prSet phldrT="[Text]"/>
      <dgm:spPr/>
      <dgm:t>
        <a:bodyPr/>
        <a:lstStyle/>
        <a:p>
          <a:r>
            <a:rPr lang="en-US" dirty="0" smtClean="0"/>
            <a:t>Emphasized the importance of interaction with peers – especially during first month of enrollment </a:t>
          </a:r>
          <a:endParaRPr lang="en-US" dirty="0"/>
        </a:p>
      </dgm:t>
    </dgm:pt>
    <dgm:pt modelId="{AE94AF70-057E-4FAB-B9E2-69395FE5C740}" type="parTrans" cxnId="{74A0B33F-7A8F-46AA-A450-AB24A3E46478}">
      <dgm:prSet/>
      <dgm:spPr/>
      <dgm:t>
        <a:bodyPr/>
        <a:lstStyle/>
        <a:p>
          <a:endParaRPr lang="en-US"/>
        </a:p>
      </dgm:t>
    </dgm:pt>
    <dgm:pt modelId="{E5938BC8-4291-4CCF-B529-389984D62804}" type="sibTrans" cxnId="{74A0B33F-7A8F-46AA-A450-AB24A3E46478}">
      <dgm:prSet/>
      <dgm:spPr/>
      <dgm:t>
        <a:bodyPr/>
        <a:lstStyle/>
        <a:p>
          <a:endParaRPr lang="en-US"/>
        </a:p>
      </dgm:t>
    </dgm:pt>
    <dgm:pt modelId="{7D654AF3-73F3-4CE1-8A92-C1387D89506F}">
      <dgm:prSet phldrT="[Text]" custT="1"/>
      <dgm:spPr/>
      <dgm:t>
        <a:bodyPr/>
        <a:lstStyle/>
        <a:p>
          <a:r>
            <a:rPr lang="en-US" sz="2800" dirty="0" smtClean="0"/>
            <a:t>MAP-Works</a:t>
          </a:r>
          <a:endParaRPr lang="en-US" sz="2800" dirty="0"/>
        </a:p>
      </dgm:t>
    </dgm:pt>
    <dgm:pt modelId="{2545CED5-AF72-4ACF-97A3-AC5522FBA7EE}" type="parTrans" cxnId="{BD168C05-6D58-4A19-8D46-B848170DD2DB}">
      <dgm:prSet/>
      <dgm:spPr/>
      <dgm:t>
        <a:bodyPr/>
        <a:lstStyle/>
        <a:p>
          <a:endParaRPr lang="en-US"/>
        </a:p>
      </dgm:t>
    </dgm:pt>
    <dgm:pt modelId="{D4BA583D-17AE-4BCF-B2D9-8E9F935F46E0}" type="sibTrans" cxnId="{BD168C05-6D58-4A19-8D46-B848170DD2DB}">
      <dgm:prSet/>
      <dgm:spPr/>
      <dgm:t>
        <a:bodyPr/>
        <a:lstStyle/>
        <a:p>
          <a:endParaRPr lang="en-US"/>
        </a:p>
      </dgm:t>
    </dgm:pt>
    <dgm:pt modelId="{939A51CC-12DA-45D0-BE1B-751B76529931}">
      <dgm:prSet phldrT="[Text]"/>
      <dgm:spPr/>
      <dgm:t>
        <a:bodyPr/>
        <a:lstStyle/>
        <a:p>
          <a:r>
            <a:rPr lang="en-US" dirty="0" smtClean="0"/>
            <a:t>Focuses on the early adjustment of first-year students</a:t>
          </a:r>
          <a:endParaRPr lang="en-US" dirty="0"/>
        </a:p>
      </dgm:t>
    </dgm:pt>
    <dgm:pt modelId="{F39D86F0-6F6B-4C6C-BF2F-99796140DF55}" type="parTrans" cxnId="{AEBF10B3-E6AA-4835-9125-5D3D1B2AA8AA}">
      <dgm:prSet/>
      <dgm:spPr/>
      <dgm:t>
        <a:bodyPr/>
        <a:lstStyle/>
        <a:p>
          <a:endParaRPr lang="en-US"/>
        </a:p>
      </dgm:t>
    </dgm:pt>
    <dgm:pt modelId="{1546B0B1-6936-4058-8EDE-7587C3D73DDB}" type="sibTrans" cxnId="{AEBF10B3-E6AA-4835-9125-5D3D1B2AA8AA}">
      <dgm:prSet/>
      <dgm:spPr/>
      <dgm:t>
        <a:bodyPr/>
        <a:lstStyle/>
        <a:p>
          <a:endParaRPr lang="en-US"/>
        </a:p>
      </dgm:t>
    </dgm:pt>
    <dgm:pt modelId="{E2ED1838-6F5F-4880-8A4A-2084514CD54F}">
      <dgm:prSet phldrT="[Text]"/>
      <dgm:spPr/>
      <dgm:t>
        <a:bodyPr/>
        <a:lstStyle/>
        <a:p>
          <a:r>
            <a:rPr lang="en-US" dirty="0" smtClean="0"/>
            <a:t>Includes important measures such as </a:t>
          </a:r>
          <a:r>
            <a:rPr lang="en-US" i="1" dirty="0" smtClean="0"/>
            <a:t>Peer Interactions </a:t>
          </a:r>
          <a:r>
            <a:rPr lang="en-US" dirty="0" smtClean="0"/>
            <a:t>and </a:t>
          </a:r>
          <a:r>
            <a:rPr lang="en-US" i="1" dirty="0" smtClean="0"/>
            <a:t>Sense of Belonging</a:t>
          </a:r>
          <a:endParaRPr lang="en-US" i="1" dirty="0"/>
        </a:p>
      </dgm:t>
    </dgm:pt>
    <dgm:pt modelId="{C7B8123D-EB15-4135-8D2D-214FC1927A3B}" type="parTrans" cxnId="{A6970BDC-BC02-45E5-9D31-DD3152015CDD}">
      <dgm:prSet/>
      <dgm:spPr/>
      <dgm:t>
        <a:bodyPr/>
        <a:lstStyle/>
        <a:p>
          <a:endParaRPr lang="en-US"/>
        </a:p>
      </dgm:t>
    </dgm:pt>
    <dgm:pt modelId="{6ABD645C-0CC1-4827-AF3A-69EF44E28673}" type="sibTrans" cxnId="{A6970BDC-BC02-45E5-9D31-DD3152015CDD}">
      <dgm:prSet/>
      <dgm:spPr/>
      <dgm:t>
        <a:bodyPr/>
        <a:lstStyle/>
        <a:p>
          <a:endParaRPr lang="en-US"/>
        </a:p>
      </dgm:t>
    </dgm:pt>
    <dgm:pt modelId="{AC487A0F-44ED-4705-8239-5468B9C5E57A}">
      <dgm:prSet phldrT="[Text]"/>
      <dgm:spPr/>
      <dgm:t>
        <a:bodyPr/>
        <a:lstStyle/>
        <a:p>
          <a:r>
            <a:rPr lang="en-US" dirty="0" smtClean="0"/>
            <a:t>“Overwhelming evidence that students’ success is, in large part, determined by their experiences during the freshman year”</a:t>
          </a:r>
          <a:endParaRPr lang="en-US" dirty="0"/>
        </a:p>
      </dgm:t>
    </dgm:pt>
    <dgm:pt modelId="{608E3F44-58A0-4E2B-80FA-553D4A00D59C}" type="parTrans" cxnId="{FD2F2687-5B71-426C-8BD7-F7AC8988446D}">
      <dgm:prSet/>
      <dgm:spPr/>
      <dgm:t>
        <a:bodyPr/>
        <a:lstStyle/>
        <a:p>
          <a:endParaRPr lang="en-US"/>
        </a:p>
      </dgm:t>
    </dgm:pt>
    <dgm:pt modelId="{3CD924E7-7506-4A2A-A7E1-4311A70DDDCB}" type="sibTrans" cxnId="{FD2F2687-5B71-426C-8BD7-F7AC8988446D}">
      <dgm:prSet/>
      <dgm:spPr/>
      <dgm:t>
        <a:bodyPr/>
        <a:lstStyle/>
        <a:p>
          <a:endParaRPr lang="en-US"/>
        </a:p>
      </dgm:t>
    </dgm:pt>
    <dgm:pt modelId="{88B9E3E1-1E06-4EF6-8015-0933EE7ADBEA}">
      <dgm:prSet phldrT="[Text]"/>
      <dgm:spPr/>
      <dgm:t>
        <a:bodyPr/>
        <a:lstStyle/>
        <a:p>
          <a:r>
            <a:rPr lang="en-US" dirty="0" smtClean="0"/>
            <a:t>Ref: Upcraft, Gardner, &amp; Associates (1989)</a:t>
          </a:r>
          <a:endParaRPr lang="en-US" dirty="0"/>
        </a:p>
      </dgm:t>
    </dgm:pt>
    <dgm:pt modelId="{51375DD1-9AA0-4416-876A-FBAC79EE3462}" type="parTrans" cxnId="{76B94493-C841-4237-B182-FA5289BE4467}">
      <dgm:prSet/>
      <dgm:spPr/>
      <dgm:t>
        <a:bodyPr/>
        <a:lstStyle/>
        <a:p>
          <a:endParaRPr lang="en-US"/>
        </a:p>
      </dgm:t>
    </dgm:pt>
    <dgm:pt modelId="{1AC6C770-68D7-4145-A4E3-D71DB2A23820}" type="sibTrans" cxnId="{76B94493-C841-4237-B182-FA5289BE4467}">
      <dgm:prSet/>
      <dgm:spPr/>
      <dgm:t>
        <a:bodyPr/>
        <a:lstStyle/>
        <a:p>
          <a:endParaRPr lang="en-US"/>
        </a:p>
      </dgm:t>
    </dgm:pt>
    <dgm:pt modelId="{6BE0FA0A-8310-47E9-B1D4-FFCEC828C69A}">
      <dgm:prSet phldrT="[Text]"/>
      <dgm:spPr/>
      <dgm:t>
        <a:bodyPr/>
        <a:lstStyle/>
        <a:p>
          <a:r>
            <a:rPr lang="en-US" dirty="0" smtClean="0"/>
            <a:t>Emphasizes both academic and socio-emotional adjustment</a:t>
          </a:r>
          <a:endParaRPr lang="en-US" dirty="0"/>
        </a:p>
      </dgm:t>
    </dgm:pt>
    <dgm:pt modelId="{50B325ED-124B-4EA5-886A-7EC6BD280234}" type="parTrans" cxnId="{47ADFFDB-C106-4C18-ADDA-E206559A1B3C}">
      <dgm:prSet/>
      <dgm:spPr/>
      <dgm:t>
        <a:bodyPr/>
        <a:lstStyle/>
        <a:p>
          <a:endParaRPr lang="en-US"/>
        </a:p>
      </dgm:t>
    </dgm:pt>
    <dgm:pt modelId="{80642388-DACE-4AEB-B29E-C0B43F55EE1E}" type="sibTrans" cxnId="{47ADFFDB-C106-4C18-ADDA-E206559A1B3C}">
      <dgm:prSet/>
      <dgm:spPr/>
      <dgm:t>
        <a:bodyPr/>
        <a:lstStyle/>
        <a:p>
          <a:endParaRPr lang="en-US"/>
        </a:p>
      </dgm:t>
    </dgm:pt>
    <dgm:pt modelId="{E873A3E6-3658-4E1D-9DFF-1DC0F040A87F}">
      <dgm:prSet phldrT="[Text]"/>
      <dgm:spPr/>
      <dgm:t>
        <a:bodyPr/>
        <a:lstStyle/>
        <a:p>
          <a:r>
            <a:rPr lang="en-US" dirty="0" smtClean="0"/>
            <a:t>Data collection and intervention occur during the first month</a:t>
          </a:r>
          <a:endParaRPr lang="en-US" dirty="0"/>
        </a:p>
      </dgm:t>
    </dgm:pt>
    <dgm:pt modelId="{F03CAEF9-6546-4375-97D2-02A58D487D90}" type="parTrans" cxnId="{6002F01E-2D91-48E1-B1D6-9439E2C7FDA8}">
      <dgm:prSet/>
      <dgm:spPr/>
      <dgm:t>
        <a:bodyPr/>
        <a:lstStyle/>
        <a:p>
          <a:endParaRPr lang="en-US"/>
        </a:p>
      </dgm:t>
    </dgm:pt>
    <dgm:pt modelId="{E4A5D551-E441-417D-B9EB-54936DD31CF4}" type="sibTrans" cxnId="{6002F01E-2D91-48E1-B1D6-9439E2C7FDA8}">
      <dgm:prSet/>
      <dgm:spPr/>
      <dgm:t>
        <a:bodyPr/>
        <a:lstStyle/>
        <a:p>
          <a:endParaRPr lang="en-US"/>
        </a:p>
      </dgm:t>
    </dgm:pt>
    <dgm:pt modelId="{DAA5072A-238C-4AE1-A22D-3407DE44ABF4}" type="pres">
      <dgm:prSet presAssocID="{12E1797F-C8CF-4AFA-8240-B1A9CEC345D4}" presName="linearFlow" presStyleCnt="0">
        <dgm:presLayoutVars>
          <dgm:dir/>
          <dgm:animLvl val="lvl"/>
          <dgm:resizeHandles val="exact"/>
        </dgm:presLayoutVars>
      </dgm:prSet>
      <dgm:spPr/>
      <dgm:t>
        <a:bodyPr/>
        <a:lstStyle/>
        <a:p>
          <a:endParaRPr lang="en-US"/>
        </a:p>
      </dgm:t>
    </dgm:pt>
    <dgm:pt modelId="{AC986656-7B96-4488-B888-BE186B2B3BFB}" type="pres">
      <dgm:prSet presAssocID="{891FACAF-F5F6-40AA-87EF-67920FB2CBFE}" presName="composite" presStyleCnt="0"/>
      <dgm:spPr/>
    </dgm:pt>
    <dgm:pt modelId="{9B1B2C74-381B-424C-952A-8EDA7D988D15}" type="pres">
      <dgm:prSet presAssocID="{891FACAF-F5F6-40AA-87EF-67920FB2CBFE}" presName="parentText" presStyleLbl="alignNode1" presStyleIdx="0" presStyleCnt="2">
        <dgm:presLayoutVars>
          <dgm:chMax val="1"/>
          <dgm:bulletEnabled val="1"/>
        </dgm:presLayoutVars>
      </dgm:prSet>
      <dgm:spPr/>
      <dgm:t>
        <a:bodyPr/>
        <a:lstStyle/>
        <a:p>
          <a:endParaRPr lang="en-US"/>
        </a:p>
      </dgm:t>
    </dgm:pt>
    <dgm:pt modelId="{FA02941C-FC8B-4FDD-AF06-3310C2C41171}" type="pres">
      <dgm:prSet presAssocID="{891FACAF-F5F6-40AA-87EF-67920FB2CBFE}" presName="descendantText" presStyleLbl="alignAcc1" presStyleIdx="0" presStyleCnt="2">
        <dgm:presLayoutVars>
          <dgm:bulletEnabled val="1"/>
        </dgm:presLayoutVars>
      </dgm:prSet>
      <dgm:spPr/>
      <dgm:t>
        <a:bodyPr/>
        <a:lstStyle/>
        <a:p>
          <a:endParaRPr lang="en-US"/>
        </a:p>
      </dgm:t>
    </dgm:pt>
    <dgm:pt modelId="{D72A9823-5DED-41D9-8EF6-99DEFAE8FA1A}" type="pres">
      <dgm:prSet presAssocID="{5D12E493-0C31-46E0-9C60-D2200577D8B5}" presName="sp" presStyleCnt="0"/>
      <dgm:spPr/>
    </dgm:pt>
    <dgm:pt modelId="{04BA4F65-BE29-4BE5-BDC1-970160AFAB93}" type="pres">
      <dgm:prSet presAssocID="{7D654AF3-73F3-4CE1-8A92-C1387D89506F}" presName="composite" presStyleCnt="0"/>
      <dgm:spPr/>
    </dgm:pt>
    <dgm:pt modelId="{A8C76B37-68A0-4883-8127-ED83822B2714}" type="pres">
      <dgm:prSet presAssocID="{7D654AF3-73F3-4CE1-8A92-C1387D89506F}" presName="parentText" presStyleLbl="alignNode1" presStyleIdx="1" presStyleCnt="2">
        <dgm:presLayoutVars>
          <dgm:chMax val="1"/>
          <dgm:bulletEnabled val="1"/>
        </dgm:presLayoutVars>
      </dgm:prSet>
      <dgm:spPr/>
      <dgm:t>
        <a:bodyPr/>
        <a:lstStyle/>
        <a:p>
          <a:endParaRPr lang="en-US"/>
        </a:p>
      </dgm:t>
    </dgm:pt>
    <dgm:pt modelId="{457C569B-A01A-4001-852C-E0FEA19F3C31}" type="pres">
      <dgm:prSet presAssocID="{7D654AF3-73F3-4CE1-8A92-C1387D89506F}" presName="descendantText" presStyleLbl="alignAcc1" presStyleIdx="1" presStyleCnt="2">
        <dgm:presLayoutVars>
          <dgm:bulletEnabled val="1"/>
        </dgm:presLayoutVars>
      </dgm:prSet>
      <dgm:spPr/>
      <dgm:t>
        <a:bodyPr/>
        <a:lstStyle/>
        <a:p>
          <a:endParaRPr lang="en-US"/>
        </a:p>
      </dgm:t>
    </dgm:pt>
  </dgm:ptLst>
  <dgm:cxnLst>
    <dgm:cxn modelId="{AEBF10B3-E6AA-4835-9125-5D3D1B2AA8AA}" srcId="{7D654AF3-73F3-4CE1-8A92-C1387D89506F}" destId="{939A51CC-12DA-45D0-BE1B-751B76529931}" srcOrd="0" destOrd="0" parTransId="{F39D86F0-6F6B-4C6C-BF2F-99796140DF55}" sibTransId="{1546B0B1-6936-4058-8EDE-7587C3D73DDB}"/>
    <dgm:cxn modelId="{F55E4D8C-CA6B-479D-B981-707DF6A5C9C9}" type="presOf" srcId="{AC487A0F-44ED-4705-8239-5468B9C5E57A}" destId="{FA02941C-FC8B-4FDD-AF06-3310C2C41171}" srcOrd="0" destOrd="2" presId="urn:microsoft.com/office/officeart/2005/8/layout/chevron2"/>
    <dgm:cxn modelId="{88BC2DE3-68CE-42AA-A80B-474863CEFD3B}" type="presOf" srcId="{7B277FCB-9D3E-43FD-8426-081896D53AB1}" destId="{FA02941C-FC8B-4FDD-AF06-3310C2C41171}" srcOrd="0" destOrd="1" presId="urn:microsoft.com/office/officeart/2005/8/layout/chevron2"/>
    <dgm:cxn modelId="{A6970BDC-BC02-45E5-9D31-DD3152015CDD}" srcId="{7D654AF3-73F3-4CE1-8A92-C1387D89506F}" destId="{E2ED1838-6F5F-4880-8A4A-2084514CD54F}" srcOrd="1" destOrd="0" parTransId="{C7B8123D-EB15-4135-8D2D-214FC1927A3B}" sibTransId="{6ABD645C-0CC1-4827-AF3A-69EF44E28673}"/>
    <dgm:cxn modelId="{47ADFFDB-C106-4C18-ADDA-E206559A1B3C}" srcId="{7D654AF3-73F3-4CE1-8A92-C1387D89506F}" destId="{6BE0FA0A-8310-47E9-B1D4-FFCEC828C69A}" srcOrd="3" destOrd="0" parTransId="{50B325ED-124B-4EA5-886A-7EC6BD280234}" sibTransId="{80642388-DACE-4AEB-B29E-C0B43F55EE1E}"/>
    <dgm:cxn modelId="{94A665A1-1356-4EB0-8DA7-ECD4D6D06B82}" type="presOf" srcId="{88B9E3E1-1E06-4EF6-8015-0933EE7ADBEA}" destId="{FA02941C-FC8B-4FDD-AF06-3310C2C41171}" srcOrd="0" destOrd="3" presId="urn:microsoft.com/office/officeart/2005/8/layout/chevron2"/>
    <dgm:cxn modelId="{FFA2E11D-15E4-4B4B-9C19-5FB7FBFD53F3}" srcId="{12E1797F-C8CF-4AFA-8240-B1A9CEC345D4}" destId="{891FACAF-F5F6-40AA-87EF-67920FB2CBFE}" srcOrd="0" destOrd="0" parTransId="{FF0936F0-5969-432B-94CA-63869159F857}" sibTransId="{5D12E493-0C31-46E0-9C60-D2200577D8B5}"/>
    <dgm:cxn modelId="{E887E51A-AEC4-47A3-876C-0F0292B3F2E8}" type="presOf" srcId="{891FACAF-F5F6-40AA-87EF-67920FB2CBFE}" destId="{9B1B2C74-381B-424C-952A-8EDA7D988D15}" srcOrd="0" destOrd="0" presId="urn:microsoft.com/office/officeart/2005/8/layout/chevron2"/>
    <dgm:cxn modelId="{FDA2FB09-DEBD-419E-82EB-91FECBA27728}" srcId="{891FACAF-F5F6-40AA-87EF-67920FB2CBFE}" destId="{1676CCE3-5C8C-4F77-9298-0BD9B640335A}" srcOrd="0" destOrd="0" parTransId="{B9CAAEA8-A3B2-4933-BA27-2BD6A5EA9B4B}" sibTransId="{CDA79877-B3C7-40BB-87BB-AD4DB824CDE6}"/>
    <dgm:cxn modelId="{33DFB727-416E-449E-A5B5-4B8CB6C5705F}" type="presOf" srcId="{E2ED1838-6F5F-4880-8A4A-2084514CD54F}" destId="{457C569B-A01A-4001-852C-E0FEA19F3C31}" srcOrd="0" destOrd="1" presId="urn:microsoft.com/office/officeart/2005/8/layout/chevron2"/>
    <dgm:cxn modelId="{76B94493-C841-4237-B182-FA5289BE4467}" srcId="{891FACAF-F5F6-40AA-87EF-67920FB2CBFE}" destId="{88B9E3E1-1E06-4EF6-8015-0933EE7ADBEA}" srcOrd="3" destOrd="0" parTransId="{51375DD1-9AA0-4416-876A-FBAC79EE3462}" sibTransId="{1AC6C770-68D7-4145-A4E3-D71DB2A23820}"/>
    <dgm:cxn modelId="{B66C74C1-B4E2-42FE-B78B-D84894EAC315}" type="presOf" srcId="{12E1797F-C8CF-4AFA-8240-B1A9CEC345D4}" destId="{DAA5072A-238C-4AE1-A22D-3407DE44ABF4}" srcOrd="0" destOrd="0" presId="urn:microsoft.com/office/officeart/2005/8/layout/chevron2"/>
    <dgm:cxn modelId="{6002F01E-2D91-48E1-B1D6-9439E2C7FDA8}" srcId="{7D654AF3-73F3-4CE1-8A92-C1387D89506F}" destId="{E873A3E6-3658-4E1D-9DFF-1DC0F040A87F}" srcOrd="2" destOrd="0" parTransId="{F03CAEF9-6546-4375-97D2-02A58D487D90}" sibTransId="{E4A5D551-E441-417D-B9EB-54936DD31CF4}"/>
    <dgm:cxn modelId="{93B34174-63E0-4EBE-857A-842C7D5FD493}" type="presOf" srcId="{6BE0FA0A-8310-47E9-B1D4-FFCEC828C69A}" destId="{457C569B-A01A-4001-852C-E0FEA19F3C31}" srcOrd="0" destOrd="3" presId="urn:microsoft.com/office/officeart/2005/8/layout/chevron2"/>
    <dgm:cxn modelId="{D5942285-C956-445D-90E9-CA06370C1D8E}" type="presOf" srcId="{E873A3E6-3658-4E1D-9DFF-1DC0F040A87F}" destId="{457C569B-A01A-4001-852C-E0FEA19F3C31}" srcOrd="0" destOrd="2" presId="urn:microsoft.com/office/officeart/2005/8/layout/chevron2"/>
    <dgm:cxn modelId="{BD168C05-6D58-4A19-8D46-B848170DD2DB}" srcId="{12E1797F-C8CF-4AFA-8240-B1A9CEC345D4}" destId="{7D654AF3-73F3-4CE1-8A92-C1387D89506F}" srcOrd="1" destOrd="0" parTransId="{2545CED5-AF72-4ACF-97A3-AC5522FBA7EE}" sibTransId="{D4BA583D-17AE-4BCF-B2D9-8E9F935F46E0}"/>
    <dgm:cxn modelId="{74A0B33F-7A8F-46AA-A450-AB24A3E46478}" srcId="{891FACAF-F5F6-40AA-87EF-67920FB2CBFE}" destId="{7B277FCB-9D3E-43FD-8426-081896D53AB1}" srcOrd="1" destOrd="0" parTransId="{AE94AF70-057E-4FAB-B9E2-69395FE5C740}" sibTransId="{E5938BC8-4291-4CCF-B529-389984D62804}"/>
    <dgm:cxn modelId="{66720025-FD3D-4332-8D73-E7F0B9051051}" type="presOf" srcId="{939A51CC-12DA-45D0-BE1B-751B76529931}" destId="{457C569B-A01A-4001-852C-E0FEA19F3C31}" srcOrd="0" destOrd="0" presId="urn:microsoft.com/office/officeart/2005/8/layout/chevron2"/>
    <dgm:cxn modelId="{3DB18AE8-CE2A-4FE5-9957-ED1E76A3FF73}" type="presOf" srcId="{1676CCE3-5C8C-4F77-9298-0BD9B640335A}" destId="{FA02941C-FC8B-4FDD-AF06-3310C2C41171}" srcOrd="0" destOrd="0" presId="urn:microsoft.com/office/officeart/2005/8/layout/chevron2"/>
    <dgm:cxn modelId="{FD2F2687-5B71-426C-8BD7-F7AC8988446D}" srcId="{891FACAF-F5F6-40AA-87EF-67920FB2CBFE}" destId="{AC487A0F-44ED-4705-8239-5468B9C5E57A}" srcOrd="2" destOrd="0" parTransId="{608E3F44-58A0-4E2B-80FA-553D4A00D59C}" sibTransId="{3CD924E7-7506-4A2A-A7E1-4311A70DDDCB}"/>
    <dgm:cxn modelId="{DEDB67F9-D791-46FB-90D6-19577297D9F2}" type="presOf" srcId="{7D654AF3-73F3-4CE1-8A92-C1387D89506F}" destId="{A8C76B37-68A0-4883-8127-ED83822B2714}" srcOrd="0" destOrd="0" presId="urn:microsoft.com/office/officeart/2005/8/layout/chevron2"/>
    <dgm:cxn modelId="{4478D567-F86E-4D91-8E76-9473FAA5B4E3}" type="presParOf" srcId="{DAA5072A-238C-4AE1-A22D-3407DE44ABF4}" destId="{AC986656-7B96-4488-B888-BE186B2B3BFB}" srcOrd="0" destOrd="0" presId="urn:microsoft.com/office/officeart/2005/8/layout/chevron2"/>
    <dgm:cxn modelId="{B3779E95-49CB-4880-B69C-BC6359A04519}" type="presParOf" srcId="{AC986656-7B96-4488-B888-BE186B2B3BFB}" destId="{9B1B2C74-381B-424C-952A-8EDA7D988D15}" srcOrd="0" destOrd="0" presId="urn:microsoft.com/office/officeart/2005/8/layout/chevron2"/>
    <dgm:cxn modelId="{0FFD0BE0-C69A-455B-B6C9-0B0A6B3DB782}" type="presParOf" srcId="{AC986656-7B96-4488-B888-BE186B2B3BFB}" destId="{FA02941C-FC8B-4FDD-AF06-3310C2C41171}" srcOrd="1" destOrd="0" presId="urn:microsoft.com/office/officeart/2005/8/layout/chevron2"/>
    <dgm:cxn modelId="{04A485B1-9FAB-42C4-8858-9001CF25323F}" type="presParOf" srcId="{DAA5072A-238C-4AE1-A22D-3407DE44ABF4}" destId="{D72A9823-5DED-41D9-8EF6-99DEFAE8FA1A}" srcOrd="1" destOrd="0" presId="urn:microsoft.com/office/officeart/2005/8/layout/chevron2"/>
    <dgm:cxn modelId="{57C94E06-D877-4599-A0D4-D63ECF1149FB}" type="presParOf" srcId="{DAA5072A-238C-4AE1-A22D-3407DE44ABF4}" destId="{04BA4F65-BE29-4BE5-BDC1-970160AFAB93}" srcOrd="2" destOrd="0" presId="urn:microsoft.com/office/officeart/2005/8/layout/chevron2"/>
    <dgm:cxn modelId="{FD755C06-D2B9-4023-AF5E-80392D57798E}" type="presParOf" srcId="{04BA4F65-BE29-4BE5-BDC1-970160AFAB93}" destId="{A8C76B37-68A0-4883-8127-ED83822B2714}" srcOrd="0" destOrd="0" presId="urn:microsoft.com/office/officeart/2005/8/layout/chevron2"/>
    <dgm:cxn modelId="{B6C99C94-703E-4933-AA91-754CC91FD5E9}" type="presParOf" srcId="{04BA4F65-BE29-4BE5-BDC1-970160AFAB93}" destId="{457C569B-A01A-4001-852C-E0FEA19F3C31}"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E1797F-C8CF-4AFA-8240-B1A9CEC345D4}" type="doc">
      <dgm:prSet loTypeId="urn:microsoft.com/office/officeart/2005/8/layout/chevron2" loCatId="list" qsTypeId="urn:microsoft.com/office/officeart/2005/8/quickstyle/3d2" qsCatId="3D" csTypeId="urn:microsoft.com/office/officeart/2005/8/colors/accent2_2" csCatId="accent2" phldr="1"/>
      <dgm:spPr/>
      <dgm:t>
        <a:bodyPr/>
        <a:lstStyle/>
        <a:p>
          <a:endParaRPr lang="en-US"/>
        </a:p>
      </dgm:t>
    </dgm:pt>
    <dgm:pt modelId="{891FACAF-F5F6-40AA-87EF-67920FB2CBFE}">
      <dgm:prSet phldrT="[Text]" custT="1"/>
      <dgm:spPr/>
      <dgm:t>
        <a:bodyPr/>
        <a:lstStyle/>
        <a:p>
          <a:r>
            <a:rPr lang="en-US" sz="2800" dirty="0" smtClean="0"/>
            <a:t>Research</a:t>
          </a:r>
          <a:endParaRPr lang="en-US" sz="2800" dirty="0"/>
        </a:p>
      </dgm:t>
    </dgm:pt>
    <dgm:pt modelId="{FF0936F0-5969-432B-94CA-63869159F857}" type="parTrans" cxnId="{FFA2E11D-15E4-4B4B-9C19-5FB7FBFD53F3}">
      <dgm:prSet/>
      <dgm:spPr/>
      <dgm:t>
        <a:bodyPr/>
        <a:lstStyle/>
        <a:p>
          <a:endParaRPr lang="en-US"/>
        </a:p>
      </dgm:t>
    </dgm:pt>
    <dgm:pt modelId="{5D12E493-0C31-46E0-9C60-D2200577D8B5}" type="sibTrans" cxnId="{FFA2E11D-15E4-4B4B-9C19-5FB7FBFD53F3}">
      <dgm:prSet/>
      <dgm:spPr/>
      <dgm:t>
        <a:bodyPr/>
        <a:lstStyle/>
        <a:p>
          <a:endParaRPr lang="en-US"/>
        </a:p>
      </dgm:t>
    </dgm:pt>
    <dgm:pt modelId="{1676CCE3-5C8C-4F77-9298-0BD9B640335A}">
      <dgm:prSet phldrT="[Text]" custT="1"/>
      <dgm:spPr/>
      <dgm:t>
        <a:bodyPr/>
        <a:lstStyle/>
        <a:p>
          <a:r>
            <a:rPr lang="en-US" sz="1800" dirty="0" smtClean="0"/>
            <a:t>Alexander Astin defined college student involvement as the investment of energy</a:t>
          </a:r>
          <a:endParaRPr lang="en-US" sz="1800" dirty="0"/>
        </a:p>
      </dgm:t>
    </dgm:pt>
    <dgm:pt modelId="{B9CAAEA8-A3B2-4933-BA27-2BD6A5EA9B4B}" type="parTrans" cxnId="{FDA2FB09-DEBD-419E-82EB-91FECBA27728}">
      <dgm:prSet/>
      <dgm:spPr/>
      <dgm:t>
        <a:bodyPr/>
        <a:lstStyle/>
        <a:p>
          <a:endParaRPr lang="en-US"/>
        </a:p>
      </dgm:t>
    </dgm:pt>
    <dgm:pt modelId="{CDA79877-B3C7-40BB-87BB-AD4DB824CDE6}" type="sibTrans" cxnId="{FDA2FB09-DEBD-419E-82EB-91FECBA27728}">
      <dgm:prSet/>
      <dgm:spPr/>
      <dgm:t>
        <a:bodyPr/>
        <a:lstStyle/>
        <a:p>
          <a:endParaRPr lang="en-US"/>
        </a:p>
      </dgm:t>
    </dgm:pt>
    <dgm:pt modelId="{7D654AF3-73F3-4CE1-8A92-C1387D89506F}">
      <dgm:prSet phldrT="[Text]" custT="1"/>
      <dgm:spPr/>
      <dgm:t>
        <a:bodyPr/>
        <a:lstStyle/>
        <a:p>
          <a:r>
            <a:rPr lang="en-US" sz="2800" dirty="0" smtClean="0"/>
            <a:t>MAP-Works</a:t>
          </a:r>
          <a:endParaRPr lang="en-US" sz="2800" dirty="0"/>
        </a:p>
      </dgm:t>
    </dgm:pt>
    <dgm:pt modelId="{2545CED5-AF72-4ACF-97A3-AC5522FBA7EE}" type="parTrans" cxnId="{BD168C05-6D58-4A19-8D46-B848170DD2DB}">
      <dgm:prSet/>
      <dgm:spPr/>
      <dgm:t>
        <a:bodyPr/>
        <a:lstStyle/>
        <a:p>
          <a:endParaRPr lang="en-US"/>
        </a:p>
      </dgm:t>
    </dgm:pt>
    <dgm:pt modelId="{D4BA583D-17AE-4BCF-B2D9-8E9F935F46E0}" type="sibTrans" cxnId="{BD168C05-6D58-4A19-8D46-B848170DD2DB}">
      <dgm:prSet/>
      <dgm:spPr/>
      <dgm:t>
        <a:bodyPr/>
        <a:lstStyle/>
        <a:p>
          <a:endParaRPr lang="en-US"/>
        </a:p>
      </dgm:t>
    </dgm:pt>
    <dgm:pt modelId="{939A51CC-12DA-45D0-BE1B-751B76529931}">
      <dgm:prSet phldrT="[Text]" custT="1"/>
      <dgm:spPr/>
      <dgm:t>
        <a:bodyPr/>
        <a:lstStyle/>
        <a:p>
          <a:r>
            <a:rPr lang="en-US" sz="1800" dirty="0" smtClean="0"/>
            <a:t>Focuses on the quantity and quality of involvement in a variety of domains (e.g. academic, co-curricular, residence life, social, etc.)</a:t>
          </a:r>
          <a:endParaRPr lang="en-US" sz="1800" dirty="0"/>
        </a:p>
      </dgm:t>
    </dgm:pt>
    <dgm:pt modelId="{F39D86F0-6F6B-4C6C-BF2F-99796140DF55}" type="parTrans" cxnId="{AEBF10B3-E6AA-4835-9125-5D3D1B2AA8AA}">
      <dgm:prSet/>
      <dgm:spPr/>
      <dgm:t>
        <a:bodyPr/>
        <a:lstStyle/>
        <a:p>
          <a:endParaRPr lang="en-US"/>
        </a:p>
      </dgm:t>
    </dgm:pt>
    <dgm:pt modelId="{1546B0B1-6936-4058-8EDE-7587C3D73DDB}" type="sibTrans" cxnId="{AEBF10B3-E6AA-4835-9125-5D3D1B2AA8AA}">
      <dgm:prSet/>
      <dgm:spPr/>
      <dgm:t>
        <a:bodyPr/>
        <a:lstStyle/>
        <a:p>
          <a:endParaRPr lang="en-US"/>
        </a:p>
      </dgm:t>
    </dgm:pt>
    <dgm:pt modelId="{BF2764B8-7333-49B9-9EBC-74836AD7DACB}">
      <dgm:prSet phldrT="[Text]" custT="1"/>
      <dgm:spPr/>
      <dgm:t>
        <a:bodyPr/>
        <a:lstStyle/>
        <a:p>
          <a:r>
            <a:rPr lang="en-US" sz="1800" dirty="0" smtClean="0"/>
            <a:t>Emphasized both quantitative (amount of effort) and qualitative (type of effort)</a:t>
          </a:r>
          <a:endParaRPr lang="en-US" sz="1800" dirty="0"/>
        </a:p>
      </dgm:t>
    </dgm:pt>
    <dgm:pt modelId="{D3FF244B-0395-499C-A7D4-D98E72378CF2}" type="parTrans" cxnId="{4FE38EB1-D6FB-4AD2-858F-45CCE876DF71}">
      <dgm:prSet/>
      <dgm:spPr/>
      <dgm:t>
        <a:bodyPr/>
        <a:lstStyle/>
        <a:p>
          <a:endParaRPr lang="en-US"/>
        </a:p>
      </dgm:t>
    </dgm:pt>
    <dgm:pt modelId="{E01EDF8D-C8AF-40C8-91CD-9648197C774B}" type="sibTrans" cxnId="{4FE38EB1-D6FB-4AD2-858F-45CCE876DF71}">
      <dgm:prSet/>
      <dgm:spPr/>
      <dgm:t>
        <a:bodyPr/>
        <a:lstStyle/>
        <a:p>
          <a:endParaRPr lang="en-US"/>
        </a:p>
      </dgm:t>
    </dgm:pt>
    <dgm:pt modelId="{B9343715-ECF5-4E0B-A9B0-7AEC8683E1D5}">
      <dgm:prSet phldrT="[Text]" custT="1"/>
      <dgm:spPr/>
      <dgm:t>
        <a:bodyPr/>
        <a:lstStyle/>
        <a:p>
          <a:r>
            <a:rPr lang="en-US" sz="1800" dirty="0" smtClean="0"/>
            <a:t>Related involvement to learning and development</a:t>
          </a:r>
          <a:endParaRPr lang="en-US" sz="1800" dirty="0"/>
        </a:p>
      </dgm:t>
    </dgm:pt>
    <dgm:pt modelId="{BBFC8A7B-EE38-441A-BD4C-190F4C62B19D}" type="parTrans" cxnId="{D56C60A1-0D56-4209-B290-06B4B04CC03F}">
      <dgm:prSet/>
      <dgm:spPr/>
      <dgm:t>
        <a:bodyPr/>
        <a:lstStyle/>
        <a:p>
          <a:endParaRPr lang="en-US"/>
        </a:p>
      </dgm:t>
    </dgm:pt>
    <dgm:pt modelId="{31E67691-F46E-4F06-919A-97494671DCFC}" type="sibTrans" cxnId="{D56C60A1-0D56-4209-B290-06B4B04CC03F}">
      <dgm:prSet/>
      <dgm:spPr/>
      <dgm:t>
        <a:bodyPr/>
        <a:lstStyle/>
        <a:p>
          <a:endParaRPr lang="en-US"/>
        </a:p>
      </dgm:t>
    </dgm:pt>
    <dgm:pt modelId="{DAA5072A-238C-4AE1-A22D-3407DE44ABF4}" type="pres">
      <dgm:prSet presAssocID="{12E1797F-C8CF-4AFA-8240-B1A9CEC345D4}" presName="linearFlow" presStyleCnt="0">
        <dgm:presLayoutVars>
          <dgm:dir/>
          <dgm:animLvl val="lvl"/>
          <dgm:resizeHandles val="exact"/>
        </dgm:presLayoutVars>
      </dgm:prSet>
      <dgm:spPr/>
      <dgm:t>
        <a:bodyPr/>
        <a:lstStyle/>
        <a:p>
          <a:endParaRPr lang="en-US"/>
        </a:p>
      </dgm:t>
    </dgm:pt>
    <dgm:pt modelId="{AC986656-7B96-4488-B888-BE186B2B3BFB}" type="pres">
      <dgm:prSet presAssocID="{891FACAF-F5F6-40AA-87EF-67920FB2CBFE}" presName="composite" presStyleCnt="0"/>
      <dgm:spPr/>
    </dgm:pt>
    <dgm:pt modelId="{9B1B2C74-381B-424C-952A-8EDA7D988D15}" type="pres">
      <dgm:prSet presAssocID="{891FACAF-F5F6-40AA-87EF-67920FB2CBFE}" presName="parentText" presStyleLbl="alignNode1" presStyleIdx="0" presStyleCnt="2">
        <dgm:presLayoutVars>
          <dgm:chMax val="1"/>
          <dgm:bulletEnabled val="1"/>
        </dgm:presLayoutVars>
      </dgm:prSet>
      <dgm:spPr/>
      <dgm:t>
        <a:bodyPr/>
        <a:lstStyle/>
        <a:p>
          <a:endParaRPr lang="en-US"/>
        </a:p>
      </dgm:t>
    </dgm:pt>
    <dgm:pt modelId="{FA02941C-FC8B-4FDD-AF06-3310C2C41171}" type="pres">
      <dgm:prSet presAssocID="{891FACAF-F5F6-40AA-87EF-67920FB2CBFE}" presName="descendantText" presStyleLbl="alignAcc1" presStyleIdx="0" presStyleCnt="2">
        <dgm:presLayoutVars>
          <dgm:bulletEnabled val="1"/>
        </dgm:presLayoutVars>
      </dgm:prSet>
      <dgm:spPr/>
      <dgm:t>
        <a:bodyPr/>
        <a:lstStyle/>
        <a:p>
          <a:endParaRPr lang="en-US"/>
        </a:p>
      </dgm:t>
    </dgm:pt>
    <dgm:pt modelId="{D72A9823-5DED-41D9-8EF6-99DEFAE8FA1A}" type="pres">
      <dgm:prSet presAssocID="{5D12E493-0C31-46E0-9C60-D2200577D8B5}" presName="sp" presStyleCnt="0"/>
      <dgm:spPr/>
    </dgm:pt>
    <dgm:pt modelId="{04BA4F65-BE29-4BE5-BDC1-970160AFAB93}" type="pres">
      <dgm:prSet presAssocID="{7D654AF3-73F3-4CE1-8A92-C1387D89506F}" presName="composite" presStyleCnt="0"/>
      <dgm:spPr/>
    </dgm:pt>
    <dgm:pt modelId="{A8C76B37-68A0-4883-8127-ED83822B2714}" type="pres">
      <dgm:prSet presAssocID="{7D654AF3-73F3-4CE1-8A92-C1387D89506F}" presName="parentText" presStyleLbl="alignNode1" presStyleIdx="1" presStyleCnt="2">
        <dgm:presLayoutVars>
          <dgm:chMax val="1"/>
          <dgm:bulletEnabled val="1"/>
        </dgm:presLayoutVars>
      </dgm:prSet>
      <dgm:spPr/>
      <dgm:t>
        <a:bodyPr/>
        <a:lstStyle/>
        <a:p>
          <a:endParaRPr lang="en-US"/>
        </a:p>
      </dgm:t>
    </dgm:pt>
    <dgm:pt modelId="{457C569B-A01A-4001-852C-E0FEA19F3C31}" type="pres">
      <dgm:prSet presAssocID="{7D654AF3-73F3-4CE1-8A92-C1387D89506F}" presName="descendantText" presStyleLbl="alignAcc1" presStyleIdx="1" presStyleCnt="2">
        <dgm:presLayoutVars>
          <dgm:bulletEnabled val="1"/>
        </dgm:presLayoutVars>
      </dgm:prSet>
      <dgm:spPr/>
      <dgm:t>
        <a:bodyPr/>
        <a:lstStyle/>
        <a:p>
          <a:endParaRPr lang="en-US"/>
        </a:p>
      </dgm:t>
    </dgm:pt>
  </dgm:ptLst>
  <dgm:cxnLst>
    <dgm:cxn modelId="{C7A11724-0D93-4263-BEDA-42B2DF38F713}" type="presOf" srcId="{1676CCE3-5C8C-4F77-9298-0BD9B640335A}" destId="{FA02941C-FC8B-4FDD-AF06-3310C2C41171}" srcOrd="0" destOrd="0" presId="urn:microsoft.com/office/officeart/2005/8/layout/chevron2"/>
    <dgm:cxn modelId="{D27A687E-8938-4D92-ABD3-2B21F430CE61}" type="presOf" srcId="{7D654AF3-73F3-4CE1-8A92-C1387D89506F}" destId="{A8C76B37-68A0-4883-8127-ED83822B2714}" srcOrd="0" destOrd="0" presId="urn:microsoft.com/office/officeart/2005/8/layout/chevron2"/>
    <dgm:cxn modelId="{FFA2E11D-15E4-4B4B-9C19-5FB7FBFD53F3}" srcId="{12E1797F-C8CF-4AFA-8240-B1A9CEC345D4}" destId="{891FACAF-F5F6-40AA-87EF-67920FB2CBFE}" srcOrd="0" destOrd="0" parTransId="{FF0936F0-5969-432B-94CA-63869159F857}" sibTransId="{5D12E493-0C31-46E0-9C60-D2200577D8B5}"/>
    <dgm:cxn modelId="{E053F6FB-F465-44A5-B8AE-CDEDC90B7757}" type="presOf" srcId="{12E1797F-C8CF-4AFA-8240-B1A9CEC345D4}" destId="{DAA5072A-238C-4AE1-A22D-3407DE44ABF4}" srcOrd="0" destOrd="0" presId="urn:microsoft.com/office/officeart/2005/8/layout/chevron2"/>
    <dgm:cxn modelId="{F377D2D5-7D0D-4989-B3F9-7452596C64F9}" type="presOf" srcId="{B9343715-ECF5-4E0B-A9B0-7AEC8683E1D5}" destId="{FA02941C-FC8B-4FDD-AF06-3310C2C41171}" srcOrd="0" destOrd="2" presId="urn:microsoft.com/office/officeart/2005/8/layout/chevron2"/>
    <dgm:cxn modelId="{FDA2FB09-DEBD-419E-82EB-91FECBA27728}" srcId="{891FACAF-F5F6-40AA-87EF-67920FB2CBFE}" destId="{1676CCE3-5C8C-4F77-9298-0BD9B640335A}" srcOrd="0" destOrd="0" parTransId="{B9CAAEA8-A3B2-4933-BA27-2BD6A5EA9B4B}" sibTransId="{CDA79877-B3C7-40BB-87BB-AD4DB824CDE6}"/>
    <dgm:cxn modelId="{A84F191B-622D-49E7-8C07-D30D15CD1FC9}" type="presOf" srcId="{939A51CC-12DA-45D0-BE1B-751B76529931}" destId="{457C569B-A01A-4001-852C-E0FEA19F3C31}" srcOrd="0" destOrd="0" presId="urn:microsoft.com/office/officeart/2005/8/layout/chevron2"/>
    <dgm:cxn modelId="{15A18E66-BEAF-4D7B-9E02-D76DB9D84487}" type="presOf" srcId="{891FACAF-F5F6-40AA-87EF-67920FB2CBFE}" destId="{9B1B2C74-381B-424C-952A-8EDA7D988D15}" srcOrd="0" destOrd="0" presId="urn:microsoft.com/office/officeart/2005/8/layout/chevron2"/>
    <dgm:cxn modelId="{4FE38EB1-D6FB-4AD2-858F-45CCE876DF71}" srcId="{891FACAF-F5F6-40AA-87EF-67920FB2CBFE}" destId="{BF2764B8-7333-49B9-9EBC-74836AD7DACB}" srcOrd="1" destOrd="0" parTransId="{D3FF244B-0395-499C-A7D4-D98E72378CF2}" sibTransId="{E01EDF8D-C8AF-40C8-91CD-9648197C774B}"/>
    <dgm:cxn modelId="{D56C60A1-0D56-4209-B290-06B4B04CC03F}" srcId="{891FACAF-F5F6-40AA-87EF-67920FB2CBFE}" destId="{B9343715-ECF5-4E0B-A9B0-7AEC8683E1D5}" srcOrd="2" destOrd="0" parTransId="{BBFC8A7B-EE38-441A-BD4C-190F4C62B19D}" sibTransId="{31E67691-F46E-4F06-919A-97494671DCFC}"/>
    <dgm:cxn modelId="{AEBF10B3-E6AA-4835-9125-5D3D1B2AA8AA}" srcId="{7D654AF3-73F3-4CE1-8A92-C1387D89506F}" destId="{939A51CC-12DA-45D0-BE1B-751B76529931}" srcOrd="0" destOrd="0" parTransId="{F39D86F0-6F6B-4C6C-BF2F-99796140DF55}" sibTransId="{1546B0B1-6936-4058-8EDE-7587C3D73DDB}"/>
    <dgm:cxn modelId="{A8939E96-C99D-4789-A9DE-E0EE586CC554}" type="presOf" srcId="{BF2764B8-7333-49B9-9EBC-74836AD7DACB}" destId="{FA02941C-FC8B-4FDD-AF06-3310C2C41171}" srcOrd="0" destOrd="1" presId="urn:microsoft.com/office/officeart/2005/8/layout/chevron2"/>
    <dgm:cxn modelId="{BD168C05-6D58-4A19-8D46-B848170DD2DB}" srcId="{12E1797F-C8CF-4AFA-8240-B1A9CEC345D4}" destId="{7D654AF3-73F3-4CE1-8A92-C1387D89506F}" srcOrd="1" destOrd="0" parTransId="{2545CED5-AF72-4ACF-97A3-AC5522FBA7EE}" sibTransId="{D4BA583D-17AE-4BCF-B2D9-8E9F935F46E0}"/>
    <dgm:cxn modelId="{57EC7EE3-D5E9-48AD-9779-BFC82DA5DCC2}" type="presParOf" srcId="{DAA5072A-238C-4AE1-A22D-3407DE44ABF4}" destId="{AC986656-7B96-4488-B888-BE186B2B3BFB}" srcOrd="0" destOrd="0" presId="urn:microsoft.com/office/officeart/2005/8/layout/chevron2"/>
    <dgm:cxn modelId="{CE99C6BF-EEBF-4725-833B-4D2F05DF993E}" type="presParOf" srcId="{AC986656-7B96-4488-B888-BE186B2B3BFB}" destId="{9B1B2C74-381B-424C-952A-8EDA7D988D15}" srcOrd="0" destOrd="0" presId="urn:microsoft.com/office/officeart/2005/8/layout/chevron2"/>
    <dgm:cxn modelId="{F1FE3570-0768-43B1-9562-A86C7478C691}" type="presParOf" srcId="{AC986656-7B96-4488-B888-BE186B2B3BFB}" destId="{FA02941C-FC8B-4FDD-AF06-3310C2C41171}" srcOrd="1" destOrd="0" presId="urn:microsoft.com/office/officeart/2005/8/layout/chevron2"/>
    <dgm:cxn modelId="{7B8A1E4B-8B62-48FF-A1BE-7C7D30019F2F}" type="presParOf" srcId="{DAA5072A-238C-4AE1-A22D-3407DE44ABF4}" destId="{D72A9823-5DED-41D9-8EF6-99DEFAE8FA1A}" srcOrd="1" destOrd="0" presId="urn:microsoft.com/office/officeart/2005/8/layout/chevron2"/>
    <dgm:cxn modelId="{01ACEBA1-698C-425F-AC07-CF220104F1DC}" type="presParOf" srcId="{DAA5072A-238C-4AE1-A22D-3407DE44ABF4}" destId="{04BA4F65-BE29-4BE5-BDC1-970160AFAB93}" srcOrd="2" destOrd="0" presId="urn:microsoft.com/office/officeart/2005/8/layout/chevron2"/>
    <dgm:cxn modelId="{74719434-CBC2-4B5B-AFCB-72915BAABB08}" type="presParOf" srcId="{04BA4F65-BE29-4BE5-BDC1-970160AFAB93}" destId="{A8C76B37-68A0-4883-8127-ED83822B2714}" srcOrd="0" destOrd="0" presId="urn:microsoft.com/office/officeart/2005/8/layout/chevron2"/>
    <dgm:cxn modelId="{D69FD25D-435F-426B-A39E-7749FB9B4941}" type="presParOf" srcId="{04BA4F65-BE29-4BE5-BDC1-970160AFAB93}" destId="{457C569B-A01A-4001-852C-E0FEA19F3C31}"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2E1797F-C8CF-4AFA-8240-B1A9CEC345D4}" type="doc">
      <dgm:prSet loTypeId="urn:microsoft.com/office/officeart/2005/8/layout/chevron2" loCatId="list" qsTypeId="urn:microsoft.com/office/officeart/2005/8/quickstyle/3d2" qsCatId="3D" csTypeId="urn:microsoft.com/office/officeart/2005/8/colors/accent2_2" csCatId="accent2" phldr="1"/>
      <dgm:spPr/>
      <dgm:t>
        <a:bodyPr/>
        <a:lstStyle/>
        <a:p>
          <a:endParaRPr lang="en-US"/>
        </a:p>
      </dgm:t>
    </dgm:pt>
    <dgm:pt modelId="{891FACAF-F5F6-40AA-87EF-67920FB2CBFE}">
      <dgm:prSet phldrT="[Text]" custT="1"/>
      <dgm:spPr/>
      <dgm:t>
        <a:bodyPr/>
        <a:lstStyle/>
        <a:p>
          <a:r>
            <a:rPr lang="en-US" sz="2800" dirty="0" smtClean="0"/>
            <a:t>Research</a:t>
          </a:r>
          <a:endParaRPr lang="en-US" sz="2800" dirty="0"/>
        </a:p>
      </dgm:t>
    </dgm:pt>
    <dgm:pt modelId="{FF0936F0-5969-432B-94CA-63869159F857}" type="parTrans" cxnId="{FFA2E11D-15E4-4B4B-9C19-5FB7FBFD53F3}">
      <dgm:prSet/>
      <dgm:spPr/>
      <dgm:t>
        <a:bodyPr/>
        <a:lstStyle/>
        <a:p>
          <a:endParaRPr lang="en-US" sz="1600"/>
        </a:p>
      </dgm:t>
    </dgm:pt>
    <dgm:pt modelId="{5D12E493-0C31-46E0-9C60-D2200577D8B5}" type="sibTrans" cxnId="{FFA2E11D-15E4-4B4B-9C19-5FB7FBFD53F3}">
      <dgm:prSet/>
      <dgm:spPr/>
      <dgm:t>
        <a:bodyPr/>
        <a:lstStyle/>
        <a:p>
          <a:endParaRPr lang="en-US" sz="1600"/>
        </a:p>
      </dgm:t>
    </dgm:pt>
    <dgm:pt modelId="{1676CCE3-5C8C-4F77-9298-0BD9B640335A}">
      <dgm:prSet phldrT="[Text]" custT="1"/>
      <dgm:spPr/>
      <dgm:t>
        <a:bodyPr/>
        <a:lstStyle/>
        <a:p>
          <a:r>
            <a:rPr lang="en-US" sz="1800" dirty="0" smtClean="0"/>
            <a:t>Tinto’s theory describes the interaction between a student and the academic and social systems of the college environment</a:t>
          </a:r>
          <a:endParaRPr lang="en-US" sz="1800" dirty="0"/>
        </a:p>
      </dgm:t>
    </dgm:pt>
    <dgm:pt modelId="{B9CAAEA8-A3B2-4933-BA27-2BD6A5EA9B4B}" type="parTrans" cxnId="{FDA2FB09-DEBD-419E-82EB-91FECBA27728}">
      <dgm:prSet/>
      <dgm:spPr/>
      <dgm:t>
        <a:bodyPr/>
        <a:lstStyle/>
        <a:p>
          <a:endParaRPr lang="en-US" sz="1600"/>
        </a:p>
      </dgm:t>
    </dgm:pt>
    <dgm:pt modelId="{CDA79877-B3C7-40BB-87BB-AD4DB824CDE6}" type="sibTrans" cxnId="{FDA2FB09-DEBD-419E-82EB-91FECBA27728}">
      <dgm:prSet/>
      <dgm:spPr/>
      <dgm:t>
        <a:bodyPr/>
        <a:lstStyle/>
        <a:p>
          <a:endParaRPr lang="en-US" sz="1600"/>
        </a:p>
      </dgm:t>
    </dgm:pt>
    <dgm:pt modelId="{7D654AF3-73F3-4CE1-8A92-C1387D89506F}">
      <dgm:prSet phldrT="[Text]" custT="1"/>
      <dgm:spPr/>
      <dgm:t>
        <a:bodyPr/>
        <a:lstStyle/>
        <a:p>
          <a:r>
            <a:rPr lang="en-US" sz="2800" dirty="0" smtClean="0"/>
            <a:t>MAP-Works</a:t>
          </a:r>
          <a:endParaRPr lang="en-US" sz="2800" dirty="0"/>
        </a:p>
      </dgm:t>
    </dgm:pt>
    <dgm:pt modelId="{2545CED5-AF72-4ACF-97A3-AC5522FBA7EE}" type="parTrans" cxnId="{BD168C05-6D58-4A19-8D46-B848170DD2DB}">
      <dgm:prSet/>
      <dgm:spPr/>
      <dgm:t>
        <a:bodyPr/>
        <a:lstStyle/>
        <a:p>
          <a:endParaRPr lang="en-US" sz="1600"/>
        </a:p>
      </dgm:t>
    </dgm:pt>
    <dgm:pt modelId="{D4BA583D-17AE-4BCF-B2D9-8E9F935F46E0}" type="sibTrans" cxnId="{BD168C05-6D58-4A19-8D46-B848170DD2DB}">
      <dgm:prSet/>
      <dgm:spPr/>
      <dgm:t>
        <a:bodyPr/>
        <a:lstStyle/>
        <a:p>
          <a:endParaRPr lang="en-US" sz="1600"/>
        </a:p>
      </dgm:t>
    </dgm:pt>
    <dgm:pt modelId="{939A51CC-12DA-45D0-BE1B-751B76529931}">
      <dgm:prSet phldrT="[Text]" custT="1"/>
      <dgm:spPr/>
      <dgm:t>
        <a:bodyPr/>
        <a:lstStyle/>
        <a:p>
          <a:r>
            <a:rPr lang="en-US" sz="1800" dirty="0" smtClean="0"/>
            <a:t>Not only asks about every area in Tinto’s theory, the reporting is structured around most of these concepts</a:t>
          </a:r>
          <a:endParaRPr lang="en-US" sz="1800" dirty="0"/>
        </a:p>
      </dgm:t>
    </dgm:pt>
    <dgm:pt modelId="{F39D86F0-6F6B-4C6C-BF2F-99796140DF55}" type="parTrans" cxnId="{AEBF10B3-E6AA-4835-9125-5D3D1B2AA8AA}">
      <dgm:prSet/>
      <dgm:spPr/>
      <dgm:t>
        <a:bodyPr/>
        <a:lstStyle/>
        <a:p>
          <a:endParaRPr lang="en-US" sz="1600"/>
        </a:p>
      </dgm:t>
    </dgm:pt>
    <dgm:pt modelId="{1546B0B1-6936-4058-8EDE-7587C3D73DDB}" type="sibTrans" cxnId="{AEBF10B3-E6AA-4835-9125-5D3D1B2AA8AA}">
      <dgm:prSet/>
      <dgm:spPr/>
      <dgm:t>
        <a:bodyPr/>
        <a:lstStyle/>
        <a:p>
          <a:endParaRPr lang="en-US" sz="1600"/>
        </a:p>
      </dgm:t>
    </dgm:pt>
    <dgm:pt modelId="{3523BB58-679F-4A87-B401-3DB12F8C30E9}">
      <dgm:prSet phldrT="[Text]" custT="1"/>
      <dgm:spPr/>
      <dgm:t>
        <a:bodyPr/>
        <a:lstStyle/>
        <a:p>
          <a:r>
            <a:rPr lang="en-US" sz="1800" dirty="0" smtClean="0"/>
            <a:t>Interdependent nature of experiences and interactions as factors that affect commitment to the institution and educational goals</a:t>
          </a:r>
          <a:endParaRPr lang="en-US" sz="1800" dirty="0"/>
        </a:p>
      </dgm:t>
    </dgm:pt>
    <dgm:pt modelId="{D84FF078-C957-4F61-A746-31BB46EAC4B6}" type="parTrans" cxnId="{7AF2D204-5143-434B-A6D2-CA234443349A}">
      <dgm:prSet/>
      <dgm:spPr/>
      <dgm:t>
        <a:bodyPr/>
        <a:lstStyle/>
        <a:p>
          <a:endParaRPr lang="en-US" sz="1600"/>
        </a:p>
      </dgm:t>
    </dgm:pt>
    <dgm:pt modelId="{65AC08AB-4D74-409B-B749-E4CCF92C3398}" type="sibTrans" cxnId="{7AF2D204-5143-434B-A6D2-CA234443349A}">
      <dgm:prSet/>
      <dgm:spPr/>
      <dgm:t>
        <a:bodyPr/>
        <a:lstStyle/>
        <a:p>
          <a:endParaRPr lang="en-US" sz="1600"/>
        </a:p>
      </dgm:t>
    </dgm:pt>
    <dgm:pt modelId="{D23CA910-A965-4069-9A55-4AE61153E5B8}">
      <dgm:prSet phldrT="[Text]" custT="1"/>
      <dgm:spPr/>
      <dgm:t>
        <a:bodyPr/>
        <a:lstStyle/>
        <a:p>
          <a:r>
            <a:rPr lang="en-US" sz="1800" dirty="0" smtClean="0"/>
            <a:t>Five Areas: Pre-Entry Characteristics; Goals and Commitments; Institutional Experiences; Integration; and the Departure Decision </a:t>
          </a:r>
          <a:endParaRPr lang="en-US" sz="1800" dirty="0"/>
        </a:p>
      </dgm:t>
    </dgm:pt>
    <dgm:pt modelId="{7C603329-85DC-4A6C-A78A-B3BEEDD68E2F}" type="parTrans" cxnId="{BC7AF404-6C38-4ABA-B226-AC6E4ADBA8A0}">
      <dgm:prSet/>
      <dgm:spPr/>
      <dgm:t>
        <a:bodyPr/>
        <a:lstStyle/>
        <a:p>
          <a:endParaRPr lang="en-US" sz="1600"/>
        </a:p>
      </dgm:t>
    </dgm:pt>
    <dgm:pt modelId="{53435B1E-3BAF-413F-BB3C-AA28626AF7C4}" type="sibTrans" cxnId="{BC7AF404-6C38-4ABA-B226-AC6E4ADBA8A0}">
      <dgm:prSet/>
      <dgm:spPr/>
      <dgm:t>
        <a:bodyPr/>
        <a:lstStyle/>
        <a:p>
          <a:endParaRPr lang="en-US" sz="1600"/>
        </a:p>
      </dgm:t>
    </dgm:pt>
    <dgm:pt modelId="{DAA5072A-238C-4AE1-A22D-3407DE44ABF4}" type="pres">
      <dgm:prSet presAssocID="{12E1797F-C8CF-4AFA-8240-B1A9CEC345D4}" presName="linearFlow" presStyleCnt="0">
        <dgm:presLayoutVars>
          <dgm:dir/>
          <dgm:animLvl val="lvl"/>
          <dgm:resizeHandles val="exact"/>
        </dgm:presLayoutVars>
      </dgm:prSet>
      <dgm:spPr/>
      <dgm:t>
        <a:bodyPr/>
        <a:lstStyle/>
        <a:p>
          <a:endParaRPr lang="en-US"/>
        </a:p>
      </dgm:t>
    </dgm:pt>
    <dgm:pt modelId="{AC986656-7B96-4488-B888-BE186B2B3BFB}" type="pres">
      <dgm:prSet presAssocID="{891FACAF-F5F6-40AA-87EF-67920FB2CBFE}" presName="composite" presStyleCnt="0"/>
      <dgm:spPr/>
    </dgm:pt>
    <dgm:pt modelId="{9B1B2C74-381B-424C-952A-8EDA7D988D15}" type="pres">
      <dgm:prSet presAssocID="{891FACAF-F5F6-40AA-87EF-67920FB2CBFE}" presName="parentText" presStyleLbl="alignNode1" presStyleIdx="0" presStyleCnt="2">
        <dgm:presLayoutVars>
          <dgm:chMax val="1"/>
          <dgm:bulletEnabled val="1"/>
        </dgm:presLayoutVars>
      </dgm:prSet>
      <dgm:spPr/>
      <dgm:t>
        <a:bodyPr/>
        <a:lstStyle/>
        <a:p>
          <a:endParaRPr lang="en-US"/>
        </a:p>
      </dgm:t>
    </dgm:pt>
    <dgm:pt modelId="{FA02941C-FC8B-4FDD-AF06-3310C2C41171}" type="pres">
      <dgm:prSet presAssocID="{891FACAF-F5F6-40AA-87EF-67920FB2CBFE}" presName="descendantText" presStyleLbl="alignAcc1" presStyleIdx="0" presStyleCnt="2">
        <dgm:presLayoutVars>
          <dgm:bulletEnabled val="1"/>
        </dgm:presLayoutVars>
      </dgm:prSet>
      <dgm:spPr/>
      <dgm:t>
        <a:bodyPr/>
        <a:lstStyle/>
        <a:p>
          <a:endParaRPr lang="en-US"/>
        </a:p>
      </dgm:t>
    </dgm:pt>
    <dgm:pt modelId="{D72A9823-5DED-41D9-8EF6-99DEFAE8FA1A}" type="pres">
      <dgm:prSet presAssocID="{5D12E493-0C31-46E0-9C60-D2200577D8B5}" presName="sp" presStyleCnt="0"/>
      <dgm:spPr/>
    </dgm:pt>
    <dgm:pt modelId="{04BA4F65-BE29-4BE5-BDC1-970160AFAB93}" type="pres">
      <dgm:prSet presAssocID="{7D654AF3-73F3-4CE1-8A92-C1387D89506F}" presName="composite" presStyleCnt="0"/>
      <dgm:spPr/>
    </dgm:pt>
    <dgm:pt modelId="{A8C76B37-68A0-4883-8127-ED83822B2714}" type="pres">
      <dgm:prSet presAssocID="{7D654AF3-73F3-4CE1-8A92-C1387D89506F}" presName="parentText" presStyleLbl="alignNode1" presStyleIdx="1" presStyleCnt="2">
        <dgm:presLayoutVars>
          <dgm:chMax val="1"/>
          <dgm:bulletEnabled val="1"/>
        </dgm:presLayoutVars>
      </dgm:prSet>
      <dgm:spPr/>
      <dgm:t>
        <a:bodyPr/>
        <a:lstStyle/>
        <a:p>
          <a:endParaRPr lang="en-US"/>
        </a:p>
      </dgm:t>
    </dgm:pt>
    <dgm:pt modelId="{457C569B-A01A-4001-852C-E0FEA19F3C31}" type="pres">
      <dgm:prSet presAssocID="{7D654AF3-73F3-4CE1-8A92-C1387D89506F}" presName="descendantText" presStyleLbl="alignAcc1" presStyleIdx="1" presStyleCnt="2">
        <dgm:presLayoutVars>
          <dgm:bulletEnabled val="1"/>
        </dgm:presLayoutVars>
      </dgm:prSet>
      <dgm:spPr/>
      <dgm:t>
        <a:bodyPr/>
        <a:lstStyle/>
        <a:p>
          <a:endParaRPr lang="en-US"/>
        </a:p>
      </dgm:t>
    </dgm:pt>
  </dgm:ptLst>
  <dgm:cxnLst>
    <dgm:cxn modelId="{CE139FE8-F80C-4151-B761-49852C7F2089}" type="presOf" srcId="{D23CA910-A965-4069-9A55-4AE61153E5B8}" destId="{FA02941C-FC8B-4FDD-AF06-3310C2C41171}" srcOrd="0" destOrd="2" presId="urn:microsoft.com/office/officeart/2005/8/layout/chevron2"/>
    <dgm:cxn modelId="{E592F4C0-5C09-435D-AD71-60E0E13C2AFD}" type="presOf" srcId="{12E1797F-C8CF-4AFA-8240-B1A9CEC345D4}" destId="{DAA5072A-238C-4AE1-A22D-3407DE44ABF4}" srcOrd="0" destOrd="0" presId="urn:microsoft.com/office/officeart/2005/8/layout/chevron2"/>
    <dgm:cxn modelId="{5615A1B7-68DB-4C5B-80BC-65CF9B79A1FF}" type="presOf" srcId="{3523BB58-679F-4A87-B401-3DB12F8C30E9}" destId="{FA02941C-FC8B-4FDD-AF06-3310C2C41171}" srcOrd="0" destOrd="1" presId="urn:microsoft.com/office/officeart/2005/8/layout/chevron2"/>
    <dgm:cxn modelId="{02CD31BD-BF35-4FC1-B994-1B8009AF0DF4}" type="presOf" srcId="{939A51CC-12DA-45D0-BE1B-751B76529931}" destId="{457C569B-A01A-4001-852C-E0FEA19F3C31}" srcOrd="0" destOrd="0" presId="urn:microsoft.com/office/officeart/2005/8/layout/chevron2"/>
    <dgm:cxn modelId="{627831CB-557B-4A94-885D-565019953641}" type="presOf" srcId="{891FACAF-F5F6-40AA-87EF-67920FB2CBFE}" destId="{9B1B2C74-381B-424C-952A-8EDA7D988D15}" srcOrd="0" destOrd="0" presId="urn:microsoft.com/office/officeart/2005/8/layout/chevron2"/>
    <dgm:cxn modelId="{FFA2E11D-15E4-4B4B-9C19-5FB7FBFD53F3}" srcId="{12E1797F-C8CF-4AFA-8240-B1A9CEC345D4}" destId="{891FACAF-F5F6-40AA-87EF-67920FB2CBFE}" srcOrd="0" destOrd="0" parTransId="{FF0936F0-5969-432B-94CA-63869159F857}" sibTransId="{5D12E493-0C31-46E0-9C60-D2200577D8B5}"/>
    <dgm:cxn modelId="{BC7AF404-6C38-4ABA-B226-AC6E4ADBA8A0}" srcId="{891FACAF-F5F6-40AA-87EF-67920FB2CBFE}" destId="{D23CA910-A965-4069-9A55-4AE61153E5B8}" srcOrd="2" destOrd="0" parTransId="{7C603329-85DC-4A6C-A78A-B3BEEDD68E2F}" sibTransId="{53435B1E-3BAF-413F-BB3C-AA28626AF7C4}"/>
    <dgm:cxn modelId="{7AF2D204-5143-434B-A6D2-CA234443349A}" srcId="{891FACAF-F5F6-40AA-87EF-67920FB2CBFE}" destId="{3523BB58-679F-4A87-B401-3DB12F8C30E9}" srcOrd="1" destOrd="0" parTransId="{D84FF078-C957-4F61-A746-31BB46EAC4B6}" sibTransId="{65AC08AB-4D74-409B-B749-E4CCF92C3398}"/>
    <dgm:cxn modelId="{190191E2-AAC5-4B77-899B-F82614982CCC}" type="presOf" srcId="{7D654AF3-73F3-4CE1-8A92-C1387D89506F}" destId="{A8C76B37-68A0-4883-8127-ED83822B2714}" srcOrd="0" destOrd="0" presId="urn:microsoft.com/office/officeart/2005/8/layout/chevron2"/>
    <dgm:cxn modelId="{FDA2FB09-DEBD-419E-82EB-91FECBA27728}" srcId="{891FACAF-F5F6-40AA-87EF-67920FB2CBFE}" destId="{1676CCE3-5C8C-4F77-9298-0BD9B640335A}" srcOrd="0" destOrd="0" parTransId="{B9CAAEA8-A3B2-4933-BA27-2BD6A5EA9B4B}" sibTransId="{CDA79877-B3C7-40BB-87BB-AD4DB824CDE6}"/>
    <dgm:cxn modelId="{AEBF10B3-E6AA-4835-9125-5D3D1B2AA8AA}" srcId="{7D654AF3-73F3-4CE1-8A92-C1387D89506F}" destId="{939A51CC-12DA-45D0-BE1B-751B76529931}" srcOrd="0" destOrd="0" parTransId="{F39D86F0-6F6B-4C6C-BF2F-99796140DF55}" sibTransId="{1546B0B1-6936-4058-8EDE-7587C3D73DDB}"/>
    <dgm:cxn modelId="{55CE96FC-55BA-4AEA-B07A-B69DA0F37038}" type="presOf" srcId="{1676CCE3-5C8C-4F77-9298-0BD9B640335A}" destId="{FA02941C-FC8B-4FDD-AF06-3310C2C41171}" srcOrd="0" destOrd="0" presId="urn:microsoft.com/office/officeart/2005/8/layout/chevron2"/>
    <dgm:cxn modelId="{BD168C05-6D58-4A19-8D46-B848170DD2DB}" srcId="{12E1797F-C8CF-4AFA-8240-B1A9CEC345D4}" destId="{7D654AF3-73F3-4CE1-8A92-C1387D89506F}" srcOrd="1" destOrd="0" parTransId="{2545CED5-AF72-4ACF-97A3-AC5522FBA7EE}" sibTransId="{D4BA583D-17AE-4BCF-B2D9-8E9F935F46E0}"/>
    <dgm:cxn modelId="{BF9245D4-D328-4916-A589-7FB5CBE84F5D}" type="presParOf" srcId="{DAA5072A-238C-4AE1-A22D-3407DE44ABF4}" destId="{AC986656-7B96-4488-B888-BE186B2B3BFB}" srcOrd="0" destOrd="0" presId="urn:microsoft.com/office/officeart/2005/8/layout/chevron2"/>
    <dgm:cxn modelId="{F8F6D8E0-FDF5-4ED4-B81E-9F410BA25FF0}" type="presParOf" srcId="{AC986656-7B96-4488-B888-BE186B2B3BFB}" destId="{9B1B2C74-381B-424C-952A-8EDA7D988D15}" srcOrd="0" destOrd="0" presId="urn:microsoft.com/office/officeart/2005/8/layout/chevron2"/>
    <dgm:cxn modelId="{F79CC71C-BE39-4ED5-8F01-CA6946B94492}" type="presParOf" srcId="{AC986656-7B96-4488-B888-BE186B2B3BFB}" destId="{FA02941C-FC8B-4FDD-AF06-3310C2C41171}" srcOrd="1" destOrd="0" presId="urn:microsoft.com/office/officeart/2005/8/layout/chevron2"/>
    <dgm:cxn modelId="{9895350C-E4B3-4E83-9B7B-2ABE7CC67111}" type="presParOf" srcId="{DAA5072A-238C-4AE1-A22D-3407DE44ABF4}" destId="{D72A9823-5DED-41D9-8EF6-99DEFAE8FA1A}" srcOrd="1" destOrd="0" presId="urn:microsoft.com/office/officeart/2005/8/layout/chevron2"/>
    <dgm:cxn modelId="{15ED4468-513F-47B1-9FDB-D5713CBD6964}" type="presParOf" srcId="{DAA5072A-238C-4AE1-A22D-3407DE44ABF4}" destId="{04BA4F65-BE29-4BE5-BDC1-970160AFAB93}" srcOrd="2" destOrd="0" presId="urn:microsoft.com/office/officeart/2005/8/layout/chevron2"/>
    <dgm:cxn modelId="{7E44B092-21C4-42F3-B057-01F1B610B0DF}" type="presParOf" srcId="{04BA4F65-BE29-4BE5-BDC1-970160AFAB93}" destId="{A8C76B37-68A0-4883-8127-ED83822B2714}" srcOrd="0" destOrd="0" presId="urn:microsoft.com/office/officeart/2005/8/layout/chevron2"/>
    <dgm:cxn modelId="{EACC5255-B7AE-4A05-8F47-DF2E7598BACD}" type="presParOf" srcId="{04BA4F65-BE29-4BE5-BDC1-970160AFAB93}" destId="{457C569B-A01A-4001-852C-E0FEA19F3C31}"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2E1797F-C8CF-4AFA-8240-B1A9CEC345D4}" type="doc">
      <dgm:prSet loTypeId="urn:microsoft.com/office/officeart/2005/8/layout/chevron2" loCatId="list" qsTypeId="urn:microsoft.com/office/officeart/2005/8/quickstyle/3d2" qsCatId="3D" csTypeId="urn:microsoft.com/office/officeart/2005/8/colors/accent2_2" csCatId="accent2" phldr="1"/>
      <dgm:spPr/>
      <dgm:t>
        <a:bodyPr/>
        <a:lstStyle/>
        <a:p>
          <a:endParaRPr lang="en-US"/>
        </a:p>
      </dgm:t>
    </dgm:pt>
    <dgm:pt modelId="{891FACAF-F5F6-40AA-87EF-67920FB2CBFE}">
      <dgm:prSet phldrT="[Text]" custT="1"/>
      <dgm:spPr/>
      <dgm:t>
        <a:bodyPr/>
        <a:lstStyle/>
        <a:p>
          <a:r>
            <a:rPr lang="en-US" sz="2800" dirty="0" smtClean="0"/>
            <a:t>Research</a:t>
          </a:r>
          <a:endParaRPr lang="en-US" sz="2800" dirty="0"/>
        </a:p>
      </dgm:t>
    </dgm:pt>
    <dgm:pt modelId="{FF0936F0-5969-432B-94CA-63869159F857}" type="parTrans" cxnId="{FFA2E11D-15E4-4B4B-9C19-5FB7FBFD53F3}">
      <dgm:prSet/>
      <dgm:spPr/>
      <dgm:t>
        <a:bodyPr/>
        <a:lstStyle/>
        <a:p>
          <a:endParaRPr lang="en-US"/>
        </a:p>
      </dgm:t>
    </dgm:pt>
    <dgm:pt modelId="{5D12E493-0C31-46E0-9C60-D2200577D8B5}" type="sibTrans" cxnId="{FFA2E11D-15E4-4B4B-9C19-5FB7FBFD53F3}">
      <dgm:prSet/>
      <dgm:spPr/>
      <dgm:t>
        <a:bodyPr/>
        <a:lstStyle/>
        <a:p>
          <a:endParaRPr lang="en-US"/>
        </a:p>
      </dgm:t>
    </dgm:pt>
    <dgm:pt modelId="{1676CCE3-5C8C-4F77-9298-0BD9B640335A}">
      <dgm:prSet phldrT="[Text]" custT="1"/>
      <dgm:spPr/>
      <dgm:t>
        <a:bodyPr/>
        <a:lstStyle/>
        <a:p>
          <a:r>
            <a:rPr lang="en-US" sz="1800" dirty="0" smtClean="0"/>
            <a:t>Importance of self-efficacy and the development of positive coping strategies leads to better student outcomes</a:t>
          </a:r>
          <a:endParaRPr lang="en-US" sz="1800" dirty="0"/>
        </a:p>
      </dgm:t>
    </dgm:pt>
    <dgm:pt modelId="{B9CAAEA8-A3B2-4933-BA27-2BD6A5EA9B4B}" type="parTrans" cxnId="{FDA2FB09-DEBD-419E-82EB-91FECBA27728}">
      <dgm:prSet/>
      <dgm:spPr/>
      <dgm:t>
        <a:bodyPr/>
        <a:lstStyle/>
        <a:p>
          <a:endParaRPr lang="en-US"/>
        </a:p>
      </dgm:t>
    </dgm:pt>
    <dgm:pt modelId="{CDA79877-B3C7-40BB-87BB-AD4DB824CDE6}" type="sibTrans" cxnId="{FDA2FB09-DEBD-419E-82EB-91FECBA27728}">
      <dgm:prSet/>
      <dgm:spPr/>
      <dgm:t>
        <a:bodyPr/>
        <a:lstStyle/>
        <a:p>
          <a:endParaRPr lang="en-US"/>
        </a:p>
      </dgm:t>
    </dgm:pt>
    <dgm:pt modelId="{7D654AF3-73F3-4CE1-8A92-C1387D89506F}">
      <dgm:prSet phldrT="[Text]" custT="1"/>
      <dgm:spPr/>
      <dgm:t>
        <a:bodyPr/>
        <a:lstStyle/>
        <a:p>
          <a:r>
            <a:rPr lang="en-US" sz="2800" dirty="0" smtClean="0"/>
            <a:t>MAP-Works</a:t>
          </a:r>
          <a:endParaRPr lang="en-US" sz="2800" dirty="0"/>
        </a:p>
      </dgm:t>
    </dgm:pt>
    <dgm:pt modelId="{2545CED5-AF72-4ACF-97A3-AC5522FBA7EE}" type="parTrans" cxnId="{BD168C05-6D58-4A19-8D46-B848170DD2DB}">
      <dgm:prSet/>
      <dgm:spPr/>
      <dgm:t>
        <a:bodyPr/>
        <a:lstStyle/>
        <a:p>
          <a:endParaRPr lang="en-US"/>
        </a:p>
      </dgm:t>
    </dgm:pt>
    <dgm:pt modelId="{D4BA583D-17AE-4BCF-B2D9-8E9F935F46E0}" type="sibTrans" cxnId="{BD168C05-6D58-4A19-8D46-B848170DD2DB}">
      <dgm:prSet/>
      <dgm:spPr/>
      <dgm:t>
        <a:bodyPr/>
        <a:lstStyle/>
        <a:p>
          <a:endParaRPr lang="en-US"/>
        </a:p>
      </dgm:t>
    </dgm:pt>
    <dgm:pt modelId="{939A51CC-12DA-45D0-BE1B-751B76529931}">
      <dgm:prSet phldrT="[Text]" custT="1"/>
      <dgm:spPr/>
      <dgm:t>
        <a:bodyPr/>
        <a:lstStyle/>
        <a:p>
          <a:r>
            <a:rPr lang="en-US" sz="1800" dirty="0" smtClean="0"/>
            <a:t>Focuses on self-efficacy and institutional commitment</a:t>
          </a:r>
          <a:endParaRPr lang="en-US" sz="1800" dirty="0"/>
        </a:p>
      </dgm:t>
    </dgm:pt>
    <dgm:pt modelId="{F39D86F0-6F6B-4C6C-BF2F-99796140DF55}" type="parTrans" cxnId="{AEBF10B3-E6AA-4835-9125-5D3D1B2AA8AA}">
      <dgm:prSet/>
      <dgm:spPr/>
      <dgm:t>
        <a:bodyPr/>
        <a:lstStyle/>
        <a:p>
          <a:endParaRPr lang="en-US"/>
        </a:p>
      </dgm:t>
    </dgm:pt>
    <dgm:pt modelId="{1546B0B1-6936-4058-8EDE-7587C3D73DDB}" type="sibTrans" cxnId="{AEBF10B3-E6AA-4835-9125-5D3D1B2AA8AA}">
      <dgm:prSet/>
      <dgm:spPr/>
      <dgm:t>
        <a:bodyPr/>
        <a:lstStyle/>
        <a:p>
          <a:endParaRPr lang="en-US"/>
        </a:p>
      </dgm:t>
    </dgm:pt>
    <dgm:pt modelId="{611E20CA-7BCF-479F-9722-5A1036821329}">
      <dgm:prSet phldrT="[Text]" custT="1"/>
      <dgm:spPr/>
      <dgm:t>
        <a:bodyPr/>
        <a:lstStyle/>
        <a:p>
          <a:r>
            <a:rPr lang="en-US" sz="1800" dirty="0" smtClean="0"/>
            <a:t>Gives students information to promote positive behaviors</a:t>
          </a:r>
          <a:endParaRPr lang="en-US" sz="1800" dirty="0"/>
        </a:p>
      </dgm:t>
    </dgm:pt>
    <dgm:pt modelId="{AC668EAE-F9F6-41AF-97F7-90E9F42B21DB}" type="parTrans" cxnId="{39DF53F9-D2B4-4F27-8A4B-0B35A24BA434}">
      <dgm:prSet/>
      <dgm:spPr/>
      <dgm:t>
        <a:bodyPr/>
        <a:lstStyle/>
        <a:p>
          <a:endParaRPr lang="en-US"/>
        </a:p>
      </dgm:t>
    </dgm:pt>
    <dgm:pt modelId="{37E95242-8A90-400E-8D93-2A92E71211C5}" type="sibTrans" cxnId="{39DF53F9-D2B4-4F27-8A4B-0B35A24BA434}">
      <dgm:prSet/>
      <dgm:spPr/>
      <dgm:t>
        <a:bodyPr/>
        <a:lstStyle/>
        <a:p>
          <a:endParaRPr lang="en-US"/>
        </a:p>
      </dgm:t>
    </dgm:pt>
    <dgm:pt modelId="{E70CAE28-73A7-404A-86D1-0BEF934810DF}">
      <dgm:prSet phldrT="[Text]" custT="1"/>
      <dgm:spPr/>
      <dgm:t>
        <a:bodyPr/>
        <a:lstStyle/>
        <a:p>
          <a:r>
            <a:rPr lang="en-US" sz="1800" dirty="0" smtClean="0"/>
            <a:t>Encourages students to build self-efficacy by promoting self-reflection and successful behaviors</a:t>
          </a:r>
          <a:endParaRPr lang="en-US" sz="1800" dirty="0"/>
        </a:p>
      </dgm:t>
    </dgm:pt>
    <dgm:pt modelId="{14F40B15-8D7A-45B4-8CA7-6072D36A38DA}" type="parTrans" cxnId="{0B06314E-D68A-435C-8F3E-6BB6DBC32719}">
      <dgm:prSet/>
      <dgm:spPr/>
      <dgm:t>
        <a:bodyPr/>
        <a:lstStyle/>
        <a:p>
          <a:endParaRPr lang="en-US"/>
        </a:p>
      </dgm:t>
    </dgm:pt>
    <dgm:pt modelId="{EE976E7C-E675-4198-93A7-22E60BDC1614}" type="sibTrans" cxnId="{0B06314E-D68A-435C-8F3E-6BB6DBC32719}">
      <dgm:prSet/>
      <dgm:spPr/>
      <dgm:t>
        <a:bodyPr/>
        <a:lstStyle/>
        <a:p>
          <a:endParaRPr lang="en-US"/>
        </a:p>
      </dgm:t>
    </dgm:pt>
    <dgm:pt modelId="{82811F2E-3CBE-494C-8009-3262A183952F}">
      <dgm:prSet phldrT="[Text]" custT="1"/>
      <dgm:spPr/>
      <dgm:t>
        <a:bodyPr/>
        <a:lstStyle/>
        <a:p>
          <a:r>
            <a:rPr lang="en-US" sz="1800" dirty="0" smtClean="0"/>
            <a:t>Importance of initial institutional commitment for residential students – impact on student perceptions and behaviors (and thus retention).</a:t>
          </a:r>
          <a:endParaRPr lang="en-US" sz="1800" dirty="0"/>
        </a:p>
      </dgm:t>
    </dgm:pt>
    <dgm:pt modelId="{D6871BDF-412D-4873-8AB7-568681138FF5}" type="parTrans" cxnId="{FAFB3002-410F-4EB3-8053-60C48843A8F8}">
      <dgm:prSet/>
      <dgm:spPr/>
      <dgm:t>
        <a:bodyPr/>
        <a:lstStyle/>
        <a:p>
          <a:endParaRPr lang="en-US"/>
        </a:p>
      </dgm:t>
    </dgm:pt>
    <dgm:pt modelId="{7096260E-8325-4473-B866-6AAD1FC21C25}" type="sibTrans" cxnId="{FAFB3002-410F-4EB3-8053-60C48843A8F8}">
      <dgm:prSet/>
      <dgm:spPr/>
      <dgm:t>
        <a:bodyPr/>
        <a:lstStyle/>
        <a:p>
          <a:endParaRPr lang="en-US"/>
        </a:p>
      </dgm:t>
    </dgm:pt>
    <dgm:pt modelId="{07939016-33E0-42A0-9C36-CB1D4B7B3E1F}">
      <dgm:prSet phldrT="[Text]" custT="1"/>
      <dgm:spPr/>
      <dgm:t>
        <a:bodyPr/>
        <a:lstStyle/>
        <a:p>
          <a:r>
            <a:rPr lang="en-US" sz="1800" dirty="0" smtClean="0"/>
            <a:t>Self-efficacy linked to situations people choose, behaviors, effort, persistence, resiliency, thought patterns, stress levels, outcomes.</a:t>
          </a:r>
          <a:endParaRPr lang="en-US" sz="1800" dirty="0"/>
        </a:p>
      </dgm:t>
    </dgm:pt>
    <dgm:pt modelId="{76E98B1B-0B12-415F-81C3-6B7B50DFD733}" type="parTrans" cxnId="{1E2B34D8-F276-4957-B402-94885BA1EF2B}">
      <dgm:prSet/>
      <dgm:spPr/>
      <dgm:t>
        <a:bodyPr/>
        <a:lstStyle/>
        <a:p>
          <a:endParaRPr lang="en-US"/>
        </a:p>
      </dgm:t>
    </dgm:pt>
    <dgm:pt modelId="{2C921570-486E-447D-996A-9D5C72A54EB2}" type="sibTrans" cxnId="{1E2B34D8-F276-4957-B402-94885BA1EF2B}">
      <dgm:prSet/>
      <dgm:spPr/>
      <dgm:t>
        <a:bodyPr/>
        <a:lstStyle/>
        <a:p>
          <a:endParaRPr lang="en-US"/>
        </a:p>
      </dgm:t>
    </dgm:pt>
    <dgm:pt modelId="{DAA5072A-238C-4AE1-A22D-3407DE44ABF4}" type="pres">
      <dgm:prSet presAssocID="{12E1797F-C8CF-4AFA-8240-B1A9CEC345D4}" presName="linearFlow" presStyleCnt="0">
        <dgm:presLayoutVars>
          <dgm:dir/>
          <dgm:animLvl val="lvl"/>
          <dgm:resizeHandles val="exact"/>
        </dgm:presLayoutVars>
      </dgm:prSet>
      <dgm:spPr/>
      <dgm:t>
        <a:bodyPr/>
        <a:lstStyle/>
        <a:p>
          <a:endParaRPr lang="en-US"/>
        </a:p>
      </dgm:t>
    </dgm:pt>
    <dgm:pt modelId="{AC986656-7B96-4488-B888-BE186B2B3BFB}" type="pres">
      <dgm:prSet presAssocID="{891FACAF-F5F6-40AA-87EF-67920FB2CBFE}" presName="composite" presStyleCnt="0"/>
      <dgm:spPr/>
    </dgm:pt>
    <dgm:pt modelId="{9B1B2C74-381B-424C-952A-8EDA7D988D15}" type="pres">
      <dgm:prSet presAssocID="{891FACAF-F5F6-40AA-87EF-67920FB2CBFE}" presName="parentText" presStyleLbl="alignNode1" presStyleIdx="0" presStyleCnt="2">
        <dgm:presLayoutVars>
          <dgm:chMax val="1"/>
          <dgm:bulletEnabled val="1"/>
        </dgm:presLayoutVars>
      </dgm:prSet>
      <dgm:spPr/>
      <dgm:t>
        <a:bodyPr/>
        <a:lstStyle/>
        <a:p>
          <a:endParaRPr lang="en-US"/>
        </a:p>
      </dgm:t>
    </dgm:pt>
    <dgm:pt modelId="{FA02941C-FC8B-4FDD-AF06-3310C2C41171}" type="pres">
      <dgm:prSet presAssocID="{891FACAF-F5F6-40AA-87EF-67920FB2CBFE}" presName="descendantText" presStyleLbl="alignAcc1" presStyleIdx="0" presStyleCnt="2">
        <dgm:presLayoutVars>
          <dgm:bulletEnabled val="1"/>
        </dgm:presLayoutVars>
      </dgm:prSet>
      <dgm:spPr/>
      <dgm:t>
        <a:bodyPr/>
        <a:lstStyle/>
        <a:p>
          <a:endParaRPr lang="en-US"/>
        </a:p>
      </dgm:t>
    </dgm:pt>
    <dgm:pt modelId="{D72A9823-5DED-41D9-8EF6-99DEFAE8FA1A}" type="pres">
      <dgm:prSet presAssocID="{5D12E493-0C31-46E0-9C60-D2200577D8B5}" presName="sp" presStyleCnt="0"/>
      <dgm:spPr/>
    </dgm:pt>
    <dgm:pt modelId="{04BA4F65-BE29-4BE5-BDC1-970160AFAB93}" type="pres">
      <dgm:prSet presAssocID="{7D654AF3-73F3-4CE1-8A92-C1387D89506F}" presName="composite" presStyleCnt="0"/>
      <dgm:spPr/>
    </dgm:pt>
    <dgm:pt modelId="{A8C76B37-68A0-4883-8127-ED83822B2714}" type="pres">
      <dgm:prSet presAssocID="{7D654AF3-73F3-4CE1-8A92-C1387D89506F}" presName="parentText" presStyleLbl="alignNode1" presStyleIdx="1" presStyleCnt="2">
        <dgm:presLayoutVars>
          <dgm:chMax val="1"/>
          <dgm:bulletEnabled val="1"/>
        </dgm:presLayoutVars>
      </dgm:prSet>
      <dgm:spPr/>
      <dgm:t>
        <a:bodyPr/>
        <a:lstStyle/>
        <a:p>
          <a:endParaRPr lang="en-US"/>
        </a:p>
      </dgm:t>
    </dgm:pt>
    <dgm:pt modelId="{457C569B-A01A-4001-852C-E0FEA19F3C31}" type="pres">
      <dgm:prSet presAssocID="{7D654AF3-73F3-4CE1-8A92-C1387D89506F}" presName="descendantText" presStyleLbl="alignAcc1" presStyleIdx="1" presStyleCnt="2">
        <dgm:presLayoutVars>
          <dgm:bulletEnabled val="1"/>
        </dgm:presLayoutVars>
      </dgm:prSet>
      <dgm:spPr/>
      <dgm:t>
        <a:bodyPr/>
        <a:lstStyle/>
        <a:p>
          <a:endParaRPr lang="en-US"/>
        </a:p>
      </dgm:t>
    </dgm:pt>
  </dgm:ptLst>
  <dgm:cxnLst>
    <dgm:cxn modelId="{FAFB3002-410F-4EB3-8053-60C48843A8F8}" srcId="{891FACAF-F5F6-40AA-87EF-67920FB2CBFE}" destId="{82811F2E-3CBE-494C-8009-3262A183952F}" srcOrd="1" destOrd="0" parTransId="{D6871BDF-412D-4873-8AB7-568681138FF5}" sibTransId="{7096260E-8325-4473-B866-6AAD1FC21C25}"/>
    <dgm:cxn modelId="{0B06314E-D68A-435C-8F3E-6BB6DBC32719}" srcId="{7D654AF3-73F3-4CE1-8A92-C1387D89506F}" destId="{E70CAE28-73A7-404A-86D1-0BEF934810DF}" srcOrd="2" destOrd="0" parTransId="{14F40B15-8D7A-45B4-8CA7-6072D36A38DA}" sibTransId="{EE976E7C-E675-4198-93A7-22E60BDC1614}"/>
    <dgm:cxn modelId="{1E2B34D8-F276-4957-B402-94885BA1EF2B}" srcId="{891FACAF-F5F6-40AA-87EF-67920FB2CBFE}" destId="{07939016-33E0-42A0-9C36-CB1D4B7B3E1F}" srcOrd="2" destOrd="0" parTransId="{76E98B1B-0B12-415F-81C3-6B7B50DFD733}" sibTransId="{2C921570-486E-447D-996A-9D5C72A54EB2}"/>
    <dgm:cxn modelId="{80E4C5A2-893C-4BAA-AA63-1325500E4AB0}" type="presOf" srcId="{07939016-33E0-42A0-9C36-CB1D4B7B3E1F}" destId="{FA02941C-FC8B-4FDD-AF06-3310C2C41171}" srcOrd="0" destOrd="2" presId="urn:microsoft.com/office/officeart/2005/8/layout/chevron2"/>
    <dgm:cxn modelId="{24131205-C0F9-4E77-BE8F-67E1FAF8998B}" type="presOf" srcId="{E70CAE28-73A7-404A-86D1-0BEF934810DF}" destId="{457C569B-A01A-4001-852C-E0FEA19F3C31}" srcOrd="0" destOrd="2" presId="urn:microsoft.com/office/officeart/2005/8/layout/chevron2"/>
    <dgm:cxn modelId="{FFA2E11D-15E4-4B4B-9C19-5FB7FBFD53F3}" srcId="{12E1797F-C8CF-4AFA-8240-B1A9CEC345D4}" destId="{891FACAF-F5F6-40AA-87EF-67920FB2CBFE}" srcOrd="0" destOrd="0" parTransId="{FF0936F0-5969-432B-94CA-63869159F857}" sibTransId="{5D12E493-0C31-46E0-9C60-D2200577D8B5}"/>
    <dgm:cxn modelId="{AE69D0B5-055F-4881-91E7-2C1389DE69F0}" type="presOf" srcId="{12E1797F-C8CF-4AFA-8240-B1A9CEC345D4}" destId="{DAA5072A-238C-4AE1-A22D-3407DE44ABF4}" srcOrd="0" destOrd="0" presId="urn:microsoft.com/office/officeart/2005/8/layout/chevron2"/>
    <dgm:cxn modelId="{C77BF161-A5C7-4DFF-8B11-6A2AAE913339}" type="presOf" srcId="{891FACAF-F5F6-40AA-87EF-67920FB2CBFE}" destId="{9B1B2C74-381B-424C-952A-8EDA7D988D15}" srcOrd="0" destOrd="0" presId="urn:microsoft.com/office/officeart/2005/8/layout/chevron2"/>
    <dgm:cxn modelId="{A1CFA7B1-8323-40C4-80A7-27D3C3225AEB}" type="presOf" srcId="{611E20CA-7BCF-479F-9722-5A1036821329}" destId="{457C569B-A01A-4001-852C-E0FEA19F3C31}" srcOrd="0" destOrd="1" presId="urn:microsoft.com/office/officeart/2005/8/layout/chevron2"/>
    <dgm:cxn modelId="{FDA2FB09-DEBD-419E-82EB-91FECBA27728}" srcId="{891FACAF-F5F6-40AA-87EF-67920FB2CBFE}" destId="{1676CCE3-5C8C-4F77-9298-0BD9B640335A}" srcOrd="0" destOrd="0" parTransId="{B9CAAEA8-A3B2-4933-BA27-2BD6A5EA9B4B}" sibTransId="{CDA79877-B3C7-40BB-87BB-AD4DB824CDE6}"/>
    <dgm:cxn modelId="{4759CB42-5334-4FF1-9338-68FDE2BBB1AA}" type="presOf" srcId="{939A51CC-12DA-45D0-BE1B-751B76529931}" destId="{457C569B-A01A-4001-852C-E0FEA19F3C31}" srcOrd="0" destOrd="0" presId="urn:microsoft.com/office/officeart/2005/8/layout/chevron2"/>
    <dgm:cxn modelId="{DA9E25E5-52D1-4B8F-93FA-AFF58648A692}" type="presOf" srcId="{1676CCE3-5C8C-4F77-9298-0BD9B640335A}" destId="{FA02941C-FC8B-4FDD-AF06-3310C2C41171}" srcOrd="0" destOrd="0" presId="urn:microsoft.com/office/officeart/2005/8/layout/chevron2"/>
    <dgm:cxn modelId="{39DF53F9-D2B4-4F27-8A4B-0B35A24BA434}" srcId="{7D654AF3-73F3-4CE1-8A92-C1387D89506F}" destId="{611E20CA-7BCF-479F-9722-5A1036821329}" srcOrd="1" destOrd="0" parTransId="{AC668EAE-F9F6-41AF-97F7-90E9F42B21DB}" sibTransId="{37E95242-8A90-400E-8D93-2A92E71211C5}"/>
    <dgm:cxn modelId="{AEBF10B3-E6AA-4835-9125-5D3D1B2AA8AA}" srcId="{7D654AF3-73F3-4CE1-8A92-C1387D89506F}" destId="{939A51CC-12DA-45D0-BE1B-751B76529931}" srcOrd="0" destOrd="0" parTransId="{F39D86F0-6F6B-4C6C-BF2F-99796140DF55}" sibTransId="{1546B0B1-6936-4058-8EDE-7587C3D73DDB}"/>
    <dgm:cxn modelId="{0EB10341-E6FC-4236-B022-CB41F22DF0E4}" type="presOf" srcId="{82811F2E-3CBE-494C-8009-3262A183952F}" destId="{FA02941C-FC8B-4FDD-AF06-3310C2C41171}" srcOrd="0" destOrd="1" presId="urn:microsoft.com/office/officeart/2005/8/layout/chevron2"/>
    <dgm:cxn modelId="{BD168C05-6D58-4A19-8D46-B848170DD2DB}" srcId="{12E1797F-C8CF-4AFA-8240-B1A9CEC345D4}" destId="{7D654AF3-73F3-4CE1-8A92-C1387D89506F}" srcOrd="1" destOrd="0" parTransId="{2545CED5-AF72-4ACF-97A3-AC5522FBA7EE}" sibTransId="{D4BA583D-17AE-4BCF-B2D9-8E9F935F46E0}"/>
    <dgm:cxn modelId="{A1441F63-F98B-452B-8FA9-774F02F55D24}" type="presOf" srcId="{7D654AF3-73F3-4CE1-8A92-C1387D89506F}" destId="{A8C76B37-68A0-4883-8127-ED83822B2714}" srcOrd="0" destOrd="0" presId="urn:microsoft.com/office/officeart/2005/8/layout/chevron2"/>
    <dgm:cxn modelId="{409064DA-0EC7-4FC4-A95E-489708EB44E2}" type="presParOf" srcId="{DAA5072A-238C-4AE1-A22D-3407DE44ABF4}" destId="{AC986656-7B96-4488-B888-BE186B2B3BFB}" srcOrd="0" destOrd="0" presId="urn:microsoft.com/office/officeart/2005/8/layout/chevron2"/>
    <dgm:cxn modelId="{B8BE2BF8-8460-409A-9179-3030EB9E33ED}" type="presParOf" srcId="{AC986656-7B96-4488-B888-BE186B2B3BFB}" destId="{9B1B2C74-381B-424C-952A-8EDA7D988D15}" srcOrd="0" destOrd="0" presId="urn:microsoft.com/office/officeart/2005/8/layout/chevron2"/>
    <dgm:cxn modelId="{F9A02944-08F6-41FC-A8D3-EBFAC8F0404C}" type="presParOf" srcId="{AC986656-7B96-4488-B888-BE186B2B3BFB}" destId="{FA02941C-FC8B-4FDD-AF06-3310C2C41171}" srcOrd="1" destOrd="0" presId="urn:microsoft.com/office/officeart/2005/8/layout/chevron2"/>
    <dgm:cxn modelId="{41449A85-562E-4831-B67D-EBBACA200DDA}" type="presParOf" srcId="{DAA5072A-238C-4AE1-A22D-3407DE44ABF4}" destId="{D72A9823-5DED-41D9-8EF6-99DEFAE8FA1A}" srcOrd="1" destOrd="0" presId="urn:microsoft.com/office/officeart/2005/8/layout/chevron2"/>
    <dgm:cxn modelId="{C6CDD455-685E-4E14-834E-D7737FD6A448}" type="presParOf" srcId="{DAA5072A-238C-4AE1-A22D-3407DE44ABF4}" destId="{04BA4F65-BE29-4BE5-BDC1-970160AFAB93}" srcOrd="2" destOrd="0" presId="urn:microsoft.com/office/officeart/2005/8/layout/chevron2"/>
    <dgm:cxn modelId="{50778B26-C9EF-4B22-84A6-840A881F6B61}" type="presParOf" srcId="{04BA4F65-BE29-4BE5-BDC1-970160AFAB93}" destId="{A8C76B37-68A0-4883-8127-ED83822B2714}" srcOrd="0" destOrd="0" presId="urn:microsoft.com/office/officeart/2005/8/layout/chevron2"/>
    <dgm:cxn modelId="{D5E949AB-4750-4D93-B983-9735745DE15A}" type="presParOf" srcId="{04BA4F65-BE29-4BE5-BDC1-970160AFAB93}" destId="{457C569B-A01A-4001-852C-E0FEA19F3C31}"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2E1797F-C8CF-4AFA-8240-B1A9CEC345D4}" type="doc">
      <dgm:prSet loTypeId="urn:microsoft.com/office/officeart/2005/8/layout/chevron2" loCatId="list" qsTypeId="urn:microsoft.com/office/officeart/2005/8/quickstyle/3d2" qsCatId="3D" csTypeId="urn:microsoft.com/office/officeart/2005/8/colors/accent2_2" csCatId="accent2" phldr="1"/>
      <dgm:spPr/>
      <dgm:t>
        <a:bodyPr/>
        <a:lstStyle/>
        <a:p>
          <a:endParaRPr lang="en-US"/>
        </a:p>
      </dgm:t>
    </dgm:pt>
    <dgm:pt modelId="{891FACAF-F5F6-40AA-87EF-67920FB2CBFE}">
      <dgm:prSet phldrT="[Text]" custT="1"/>
      <dgm:spPr/>
      <dgm:t>
        <a:bodyPr/>
        <a:lstStyle/>
        <a:p>
          <a:r>
            <a:rPr lang="en-US" sz="2800" dirty="0" smtClean="0"/>
            <a:t>Research</a:t>
          </a:r>
          <a:endParaRPr lang="en-US" sz="2800" dirty="0"/>
        </a:p>
      </dgm:t>
    </dgm:pt>
    <dgm:pt modelId="{FF0936F0-5969-432B-94CA-63869159F857}" type="parTrans" cxnId="{FFA2E11D-15E4-4B4B-9C19-5FB7FBFD53F3}">
      <dgm:prSet/>
      <dgm:spPr/>
      <dgm:t>
        <a:bodyPr/>
        <a:lstStyle/>
        <a:p>
          <a:endParaRPr lang="en-US"/>
        </a:p>
      </dgm:t>
    </dgm:pt>
    <dgm:pt modelId="{5D12E493-0C31-46E0-9C60-D2200577D8B5}" type="sibTrans" cxnId="{FFA2E11D-15E4-4B4B-9C19-5FB7FBFD53F3}">
      <dgm:prSet/>
      <dgm:spPr/>
      <dgm:t>
        <a:bodyPr/>
        <a:lstStyle/>
        <a:p>
          <a:endParaRPr lang="en-US"/>
        </a:p>
      </dgm:t>
    </dgm:pt>
    <dgm:pt modelId="{1676CCE3-5C8C-4F77-9298-0BD9B640335A}">
      <dgm:prSet phldrT="[Text]" custT="1"/>
      <dgm:spPr/>
      <dgm:t>
        <a:bodyPr/>
        <a:lstStyle/>
        <a:p>
          <a:r>
            <a:rPr lang="en-US" sz="1800" dirty="0" smtClean="0"/>
            <a:t>Pascarella’s model emphasizes the interaction with socializing agents (faculty and peers) and the quality of student effort as important predictors of student learning and development.</a:t>
          </a:r>
          <a:endParaRPr lang="en-US" sz="1800" dirty="0"/>
        </a:p>
      </dgm:t>
    </dgm:pt>
    <dgm:pt modelId="{B9CAAEA8-A3B2-4933-BA27-2BD6A5EA9B4B}" type="parTrans" cxnId="{FDA2FB09-DEBD-419E-82EB-91FECBA27728}">
      <dgm:prSet/>
      <dgm:spPr/>
      <dgm:t>
        <a:bodyPr/>
        <a:lstStyle/>
        <a:p>
          <a:endParaRPr lang="en-US"/>
        </a:p>
      </dgm:t>
    </dgm:pt>
    <dgm:pt modelId="{CDA79877-B3C7-40BB-87BB-AD4DB824CDE6}" type="sibTrans" cxnId="{FDA2FB09-DEBD-419E-82EB-91FECBA27728}">
      <dgm:prSet/>
      <dgm:spPr/>
      <dgm:t>
        <a:bodyPr/>
        <a:lstStyle/>
        <a:p>
          <a:endParaRPr lang="en-US"/>
        </a:p>
      </dgm:t>
    </dgm:pt>
    <dgm:pt modelId="{7D654AF3-73F3-4CE1-8A92-C1387D89506F}">
      <dgm:prSet phldrT="[Text]" custT="1"/>
      <dgm:spPr/>
      <dgm:t>
        <a:bodyPr/>
        <a:lstStyle/>
        <a:p>
          <a:r>
            <a:rPr lang="en-US" sz="2800" dirty="0" smtClean="0"/>
            <a:t>MAP-Works</a:t>
          </a:r>
          <a:endParaRPr lang="en-US" sz="2800" dirty="0"/>
        </a:p>
      </dgm:t>
    </dgm:pt>
    <dgm:pt modelId="{2545CED5-AF72-4ACF-97A3-AC5522FBA7EE}" type="parTrans" cxnId="{BD168C05-6D58-4A19-8D46-B848170DD2DB}">
      <dgm:prSet/>
      <dgm:spPr/>
      <dgm:t>
        <a:bodyPr/>
        <a:lstStyle/>
        <a:p>
          <a:endParaRPr lang="en-US"/>
        </a:p>
      </dgm:t>
    </dgm:pt>
    <dgm:pt modelId="{D4BA583D-17AE-4BCF-B2D9-8E9F935F46E0}" type="sibTrans" cxnId="{BD168C05-6D58-4A19-8D46-B848170DD2DB}">
      <dgm:prSet/>
      <dgm:spPr/>
      <dgm:t>
        <a:bodyPr/>
        <a:lstStyle/>
        <a:p>
          <a:endParaRPr lang="en-US"/>
        </a:p>
      </dgm:t>
    </dgm:pt>
    <dgm:pt modelId="{939A51CC-12DA-45D0-BE1B-751B76529931}">
      <dgm:prSet phldrT="[Text]" custT="1"/>
      <dgm:spPr/>
      <dgm:t>
        <a:bodyPr/>
        <a:lstStyle/>
        <a:p>
          <a:r>
            <a:rPr lang="en-US" sz="1800" dirty="0" smtClean="0"/>
            <a:t>Focuses on academic, social, emotional, and developmental domains</a:t>
          </a:r>
          <a:endParaRPr lang="en-US" sz="1800" dirty="0"/>
        </a:p>
      </dgm:t>
    </dgm:pt>
    <dgm:pt modelId="{F39D86F0-6F6B-4C6C-BF2F-99796140DF55}" type="parTrans" cxnId="{AEBF10B3-E6AA-4835-9125-5D3D1B2AA8AA}">
      <dgm:prSet/>
      <dgm:spPr/>
      <dgm:t>
        <a:bodyPr/>
        <a:lstStyle/>
        <a:p>
          <a:endParaRPr lang="en-US"/>
        </a:p>
      </dgm:t>
    </dgm:pt>
    <dgm:pt modelId="{1546B0B1-6936-4058-8EDE-7587C3D73DDB}" type="sibTrans" cxnId="{AEBF10B3-E6AA-4835-9125-5D3D1B2AA8AA}">
      <dgm:prSet/>
      <dgm:spPr/>
      <dgm:t>
        <a:bodyPr/>
        <a:lstStyle/>
        <a:p>
          <a:endParaRPr lang="en-US"/>
        </a:p>
      </dgm:t>
    </dgm:pt>
    <dgm:pt modelId="{EE1AF2CC-C15B-4862-A974-E1720EEAEB3C}">
      <dgm:prSet phldrT="[Text]" custT="1"/>
      <dgm:spPr/>
      <dgm:t>
        <a:bodyPr/>
        <a:lstStyle/>
        <a:p>
          <a:r>
            <a:rPr lang="en-US" sz="1800" dirty="0" smtClean="0"/>
            <a:t>Weidman’s model of undergraduate socialization discusses the normative contexts, socialization processes, and socialization outcomes</a:t>
          </a:r>
          <a:endParaRPr lang="en-US" sz="1800" dirty="0"/>
        </a:p>
      </dgm:t>
    </dgm:pt>
    <dgm:pt modelId="{15E7124F-232C-4757-BACA-FDE51AF95A63}" type="parTrans" cxnId="{7B5D9307-8F98-4768-AA68-FCB26EDD7CF9}">
      <dgm:prSet/>
      <dgm:spPr/>
      <dgm:t>
        <a:bodyPr/>
        <a:lstStyle/>
        <a:p>
          <a:endParaRPr lang="en-US"/>
        </a:p>
      </dgm:t>
    </dgm:pt>
    <dgm:pt modelId="{6F25F466-1A87-4EB5-B278-2023368A420F}" type="sibTrans" cxnId="{7B5D9307-8F98-4768-AA68-FCB26EDD7CF9}">
      <dgm:prSet/>
      <dgm:spPr/>
      <dgm:t>
        <a:bodyPr/>
        <a:lstStyle/>
        <a:p>
          <a:endParaRPr lang="en-US"/>
        </a:p>
      </dgm:t>
    </dgm:pt>
    <dgm:pt modelId="{DAA5072A-238C-4AE1-A22D-3407DE44ABF4}" type="pres">
      <dgm:prSet presAssocID="{12E1797F-C8CF-4AFA-8240-B1A9CEC345D4}" presName="linearFlow" presStyleCnt="0">
        <dgm:presLayoutVars>
          <dgm:dir/>
          <dgm:animLvl val="lvl"/>
          <dgm:resizeHandles val="exact"/>
        </dgm:presLayoutVars>
      </dgm:prSet>
      <dgm:spPr/>
      <dgm:t>
        <a:bodyPr/>
        <a:lstStyle/>
        <a:p>
          <a:endParaRPr lang="en-US"/>
        </a:p>
      </dgm:t>
    </dgm:pt>
    <dgm:pt modelId="{AC986656-7B96-4488-B888-BE186B2B3BFB}" type="pres">
      <dgm:prSet presAssocID="{891FACAF-F5F6-40AA-87EF-67920FB2CBFE}" presName="composite" presStyleCnt="0"/>
      <dgm:spPr/>
    </dgm:pt>
    <dgm:pt modelId="{9B1B2C74-381B-424C-952A-8EDA7D988D15}" type="pres">
      <dgm:prSet presAssocID="{891FACAF-F5F6-40AA-87EF-67920FB2CBFE}" presName="parentText" presStyleLbl="alignNode1" presStyleIdx="0" presStyleCnt="2">
        <dgm:presLayoutVars>
          <dgm:chMax val="1"/>
          <dgm:bulletEnabled val="1"/>
        </dgm:presLayoutVars>
      </dgm:prSet>
      <dgm:spPr/>
      <dgm:t>
        <a:bodyPr/>
        <a:lstStyle/>
        <a:p>
          <a:endParaRPr lang="en-US"/>
        </a:p>
      </dgm:t>
    </dgm:pt>
    <dgm:pt modelId="{FA02941C-FC8B-4FDD-AF06-3310C2C41171}" type="pres">
      <dgm:prSet presAssocID="{891FACAF-F5F6-40AA-87EF-67920FB2CBFE}" presName="descendantText" presStyleLbl="alignAcc1" presStyleIdx="0" presStyleCnt="2">
        <dgm:presLayoutVars>
          <dgm:bulletEnabled val="1"/>
        </dgm:presLayoutVars>
      </dgm:prSet>
      <dgm:spPr/>
      <dgm:t>
        <a:bodyPr/>
        <a:lstStyle/>
        <a:p>
          <a:endParaRPr lang="en-US"/>
        </a:p>
      </dgm:t>
    </dgm:pt>
    <dgm:pt modelId="{D72A9823-5DED-41D9-8EF6-99DEFAE8FA1A}" type="pres">
      <dgm:prSet presAssocID="{5D12E493-0C31-46E0-9C60-D2200577D8B5}" presName="sp" presStyleCnt="0"/>
      <dgm:spPr/>
    </dgm:pt>
    <dgm:pt modelId="{04BA4F65-BE29-4BE5-BDC1-970160AFAB93}" type="pres">
      <dgm:prSet presAssocID="{7D654AF3-73F3-4CE1-8A92-C1387D89506F}" presName="composite" presStyleCnt="0"/>
      <dgm:spPr/>
    </dgm:pt>
    <dgm:pt modelId="{A8C76B37-68A0-4883-8127-ED83822B2714}" type="pres">
      <dgm:prSet presAssocID="{7D654AF3-73F3-4CE1-8A92-C1387D89506F}" presName="parentText" presStyleLbl="alignNode1" presStyleIdx="1" presStyleCnt="2">
        <dgm:presLayoutVars>
          <dgm:chMax val="1"/>
          <dgm:bulletEnabled val="1"/>
        </dgm:presLayoutVars>
      </dgm:prSet>
      <dgm:spPr/>
      <dgm:t>
        <a:bodyPr/>
        <a:lstStyle/>
        <a:p>
          <a:endParaRPr lang="en-US"/>
        </a:p>
      </dgm:t>
    </dgm:pt>
    <dgm:pt modelId="{457C569B-A01A-4001-852C-E0FEA19F3C31}" type="pres">
      <dgm:prSet presAssocID="{7D654AF3-73F3-4CE1-8A92-C1387D89506F}" presName="descendantText" presStyleLbl="alignAcc1" presStyleIdx="1" presStyleCnt="2">
        <dgm:presLayoutVars>
          <dgm:bulletEnabled val="1"/>
        </dgm:presLayoutVars>
      </dgm:prSet>
      <dgm:spPr/>
      <dgm:t>
        <a:bodyPr/>
        <a:lstStyle/>
        <a:p>
          <a:endParaRPr lang="en-US"/>
        </a:p>
      </dgm:t>
    </dgm:pt>
  </dgm:ptLst>
  <dgm:cxnLst>
    <dgm:cxn modelId="{FA1D63EC-06E1-4329-877D-EE50989DC7E2}" type="presOf" srcId="{12E1797F-C8CF-4AFA-8240-B1A9CEC345D4}" destId="{DAA5072A-238C-4AE1-A22D-3407DE44ABF4}" srcOrd="0" destOrd="0" presId="urn:microsoft.com/office/officeart/2005/8/layout/chevron2"/>
    <dgm:cxn modelId="{C0D635B8-ABC2-49B4-8671-038BADFE10D0}" type="presOf" srcId="{EE1AF2CC-C15B-4862-A974-E1720EEAEB3C}" destId="{FA02941C-FC8B-4FDD-AF06-3310C2C41171}" srcOrd="0" destOrd="1" presId="urn:microsoft.com/office/officeart/2005/8/layout/chevron2"/>
    <dgm:cxn modelId="{7B5D9307-8F98-4768-AA68-FCB26EDD7CF9}" srcId="{891FACAF-F5F6-40AA-87EF-67920FB2CBFE}" destId="{EE1AF2CC-C15B-4862-A974-E1720EEAEB3C}" srcOrd="1" destOrd="0" parTransId="{15E7124F-232C-4757-BACA-FDE51AF95A63}" sibTransId="{6F25F466-1A87-4EB5-B278-2023368A420F}"/>
    <dgm:cxn modelId="{FFA2E11D-15E4-4B4B-9C19-5FB7FBFD53F3}" srcId="{12E1797F-C8CF-4AFA-8240-B1A9CEC345D4}" destId="{891FACAF-F5F6-40AA-87EF-67920FB2CBFE}" srcOrd="0" destOrd="0" parTransId="{FF0936F0-5969-432B-94CA-63869159F857}" sibTransId="{5D12E493-0C31-46E0-9C60-D2200577D8B5}"/>
    <dgm:cxn modelId="{FDA2FB09-DEBD-419E-82EB-91FECBA27728}" srcId="{891FACAF-F5F6-40AA-87EF-67920FB2CBFE}" destId="{1676CCE3-5C8C-4F77-9298-0BD9B640335A}" srcOrd="0" destOrd="0" parTransId="{B9CAAEA8-A3B2-4933-BA27-2BD6A5EA9B4B}" sibTransId="{CDA79877-B3C7-40BB-87BB-AD4DB824CDE6}"/>
    <dgm:cxn modelId="{E7A2C2F6-AD57-4476-9930-6996BB4AF333}" type="presOf" srcId="{1676CCE3-5C8C-4F77-9298-0BD9B640335A}" destId="{FA02941C-FC8B-4FDD-AF06-3310C2C41171}" srcOrd="0" destOrd="0" presId="urn:microsoft.com/office/officeart/2005/8/layout/chevron2"/>
    <dgm:cxn modelId="{6E914DF8-2F48-49FF-83D9-9AB986E5FB6F}" type="presOf" srcId="{939A51CC-12DA-45D0-BE1B-751B76529931}" destId="{457C569B-A01A-4001-852C-E0FEA19F3C31}" srcOrd="0" destOrd="0" presId="urn:microsoft.com/office/officeart/2005/8/layout/chevron2"/>
    <dgm:cxn modelId="{AEBF10B3-E6AA-4835-9125-5D3D1B2AA8AA}" srcId="{7D654AF3-73F3-4CE1-8A92-C1387D89506F}" destId="{939A51CC-12DA-45D0-BE1B-751B76529931}" srcOrd="0" destOrd="0" parTransId="{F39D86F0-6F6B-4C6C-BF2F-99796140DF55}" sibTransId="{1546B0B1-6936-4058-8EDE-7587C3D73DDB}"/>
    <dgm:cxn modelId="{7C798948-7CC4-4010-B463-F9BEA7C94D49}" type="presOf" srcId="{891FACAF-F5F6-40AA-87EF-67920FB2CBFE}" destId="{9B1B2C74-381B-424C-952A-8EDA7D988D15}" srcOrd="0" destOrd="0" presId="urn:microsoft.com/office/officeart/2005/8/layout/chevron2"/>
    <dgm:cxn modelId="{B896EC38-C82C-4B60-8564-4C8BCC2B4F1B}" type="presOf" srcId="{7D654AF3-73F3-4CE1-8A92-C1387D89506F}" destId="{A8C76B37-68A0-4883-8127-ED83822B2714}" srcOrd="0" destOrd="0" presId="urn:microsoft.com/office/officeart/2005/8/layout/chevron2"/>
    <dgm:cxn modelId="{BD168C05-6D58-4A19-8D46-B848170DD2DB}" srcId="{12E1797F-C8CF-4AFA-8240-B1A9CEC345D4}" destId="{7D654AF3-73F3-4CE1-8A92-C1387D89506F}" srcOrd="1" destOrd="0" parTransId="{2545CED5-AF72-4ACF-97A3-AC5522FBA7EE}" sibTransId="{D4BA583D-17AE-4BCF-B2D9-8E9F935F46E0}"/>
    <dgm:cxn modelId="{D8029177-91B4-4FA3-8F35-FC89154011AE}" type="presParOf" srcId="{DAA5072A-238C-4AE1-A22D-3407DE44ABF4}" destId="{AC986656-7B96-4488-B888-BE186B2B3BFB}" srcOrd="0" destOrd="0" presId="urn:microsoft.com/office/officeart/2005/8/layout/chevron2"/>
    <dgm:cxn modelId="{5D536978-7F76-40D3-8CDC-820AE66066E9}" type="presParOf" srcId="{AC986656-7B96-4488-B888-BE186B2B3BFB}" destId="{9B1B2C74-381B-424C-952A-8EDA7D988D15}" srcOrd="0" destOrd="0" presId="urn:microsoft.com/office/officeart/2005/8/layout/chevron2"/>
    <dgm:cxn modelId="{9BD15C09-F5FB-475C-A33D-D9DDB0CDDC40}" type="presParOf" srcId="{AC986656-7B96-4488-B888-BE186B2B3BFB}" destId="{FA02941C-FC8B-4FDD-AF06-3310C2C41171}" srcOrd="1" destOrd="0" presId="urn:microsoft.com/office/officeart/2005/8/layout/chevron2"/>
    <dgm:cxn modelId="{746C163F-49C0-4D6C-B83A-85206347F04A}" type="presParOf" srcId="{DAA5072A-238C-4AE1-A22D-3407DE44ABF4}" destId="{D72A9823-5DED-41D9-8EF6-99DEFAE8FA1A}" srcOrd="1" destOrd="0" presId="urn:microsoft.com/office/officeart/2005/8/layout/chevron2"/>
    <dgm:cxn modelId="{F5C2BEF8-E4C9-4040-8720-10A4D401E6F1}" type="presParOf" srcId="{DAA5072A-238C-4AE1-A22D-3407DE44ABF4}" destId="{04BA4F65-BE29-4BE5-BDC1-970160AFAB93}" srcOrd="2" destOrd="0" presId="urn:microsoft.com/office/officeart/2005/8/layout/chevron2"/>
    <dgm:cxn modelId="{05C11457-F0EE-4981-B91F-CA3183FFC80A}" type="presParOf" srcId="{04BA4F65-BE29-4BE5-BDC1-970160AFAB93}" destId="{A8C76B37-68A0-4883-8127-ED83822B2714}" srcOrd="0" destOrd="0" presId="urn:microsoft.com/office/officeart/2005/8/layout/chevron2"/>
    <dgm:cxn modelId="{08157792-3F76-48A5-B77E-5CBADF432D2D}" type="presParOf" srcId="{04BA4F65-BE29-4BE5-BDC1-970160AFAB93}" destId="{457C569B-A01A-4001-852C-E0FEA19F3C31}"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2E1797F-C8CF-4AFA-8240-B1A9CEC345D4}" type="doc">
      <dgm:prSet loTypeId="urn:microsoft.com/office/officeart/2005/8/layout/chevron2" loCatId="list" qsTypeId="urn:microsoft.com/office/officeart/2005/8/quickstyle/3d2" qsCatId="3D" csTypeId="urn:microsoft.com/office/officeart/2005/8/colors/accent2_2" csCatId="accent2" phldr="1"/>
      <dgm:spPr/>
      <dgm:t>
        <a:bodyPr/>
        <a:lstStyle/>
        <a:p>
          <a:endParaRPr lang="en-US"/>
        </a:p>
      </dgm:t>
    </dgm:pt>
    <dgm:pt modelId="{891FACAF-F5F6-40AA-87EF-67920FB2CBFE}">
      <dgm:prSet phldrT="[Text]" custT="1"/>
      <dgm:spPr/>
      <dgm:t>
        <a:bodyPr/>
        <a:lstStyle/>
        <a:p>
          <a:r>
            <a:rPr lang="en-US" sz="2800" dirty="0" smtClean="0"/>
            <a:t>Research</a:t>
          </a:r>
          <a:endParaRPr lang="en-US" sz="2800" dirty="0"/>
        </a:p>
      </dgm:t>
    </dgm:pt>
    <dgm:pt modelId="{FF0936F0-5969-432B-94CA-63869159F857}" type="parTrans" cxnId="{FFA2E11D-15E4-4B4B-9C19-5FB7FBFD53F3}">
      <dgm:prSet/>
      <dgm:spPr/>
      <dgm:t>
        <a:bodyPr/>
        <a:lstStyle/>
        <a:p>
          <a:endParaRPr lang="en-US"/>
        </a:p>
      </dgm:t>
    </dgm:pt>
    <dgm:pt modelId="{5D12E493-0C31-46E0-9C60-D2200577D8B5}" type="sibTrans" cxnId="{FFA2E11D-15E4-4B4B-9C19-5FB7FBFD53F3}">
      <dgm:prSet/>
      <dgm:spPr/>
      <dgm:t>
        <a:bodyPr/>
        <a:lstStyle/>
        <a:p>
          <a:endParaRPr lang="en-US"/>
        </a:p>
      </dgm:t>
    </dgm:pt>
    <dgm:pt modelId="{1676CCE3-5C8C-4F77-9298-0BD9B640335A}">
      <dgm:prSet phldrT="[Text]" custT="1"/>
      <dgm:spPr/>
      <dgm:t>
        <a:bodyPr/>
        <a:lstStyle/>
        <a:p>
          <a:r>
            <a:rPr lang="en-US" sz="1800" dirty="0" smtClean="0"/>
            <a:t>Expectations serve as a filter through which students evaluate their experiences.  Can also serve as a psychological catalyst or deterrent to certain types of behaviors</a:t>
          </a:r>
          <a:endParaRPr lang="en-US" sz="1800" dirty="0"/>
        </a:p>
      </dgm:t>
    </dgm:pt>
    <dgm:pt modelId="{B9CAAEA8-A3B2-4933-BA27-2BD6A5EA9B4B}" type="parTrans" cxnId="{FDA2FB09-DEBD-419E-82EB-91FECBA27728}">
      <dgm:prSet/>
      <dgm:spPr/>
      <dgm:t>
        <a:bodyPr/>
        <a:lstStyle/>
        <a:p>
          <a:endParaRPr lang="en-US"/>
        </a:p>
      </dgm:t>
    </dgm:pt>
    <dgm:pt modelId="{CDA79877-B3C7-40BB-87BB-AD4DB824CDE6}" type="sibTrans" cxnId="{FDA2FB09-DEBD-419E-82EB-91FECBA27728}">
      <dgm:prSet/>
      <dgm:spPr/>
      <dgm:t>
        <a:bodyPr/>
        <a:lstStyle/>
        <a:p>
          <a:endParaRPr lang="en-US"/>
        </a:p>
      </dgm:t>
    </dgm:pt>
    <dgm:pt modelId="{7D654AF3-73F3-4CE1-8A92-C1387D89506F}">
      <dgm:prSet phldrT="[Text]" custT="1"/>
      <dgm:spPr/>
      <dgm:t>
        <a:bodyPr/>
        <a:lstStyle/>
        <a:p>
          <a:r>
            <a:rPr lang="en-US" sz="2800" dirty="0" smtClean="0"/>
            <a:t>MAP-Works</a:t>
          </a:r>
          <a:endParaRPr lang="en-US" sz="2800" dirty="0"/>
        </a:p>
      </dgm:t>
    </dgm:pt>
    <dgm:pt modelId="{2545CED5-AF72-4ACF-97A3-AC5522FBA7EE}" type="parTrans" cxnId="{BD168C05-6D58-4A19-8D46-B848170DD2DB}">
      <dgm:prSet/>
      <dgm:spPr/>
      <dgm:t>
        <a:bodyPr/>
        <a:lstStyle/>
        <a:p>
          <a:endParaRPr lang="en-US"/>
        </a:p>
      </dgm:t>
    </dgm:pt>
    <dgm:pt modelId="{D4BA583D-17AE-4BCF-B2D9-8E9F935F46E0}" type="sibTrans" cxnId="{BD168C05-6D58-4A19-8D46-B848170DD2DB}">
      <dgm:prSet/>
      <dgm:spPr/>
      <dgm:t>
        <a:bodyPr/>
        <a:lstStyle/>
        <a:p>
          <a:endParaRPr lang="en-US"/>
        </a:p>
      </dgm:t>
    </dgm:pt>
    <dgm:pt modelId="{939A51CC-12DA-45D0-BE1B-751B76529931}">
      <dgm:prSet phldrT="[Text]" custT="1"/>
      <dgm:spPr/>
      <dgm:t>
        <a:bodyPr/>
        <a:lstStyle/>
        <a:p>
          <a:r>
            <a:rPr lang="en-US" sz="1800" dirty="0" smtClean="0"/>
            <a:t>Addresses student expectations through survey items and reporting</a:t>
          </a:r>
          <a:endParaRPr lang="en-US" sz="1800" dirty="0"/>
        </a:p>
      </dgm:t>
    </dgm:pt>
    <dgm:pt modelId="{F39D86F0-6F6B-4C6C-BF2F-99796140DF55}" type="parTrans" cxnId="{AEBF10B3-E6AA-4835-9125-5D3D1B2AA8AA}">
      <dgm:prSet/>
      <dgm:spPr/>
      <dgm:t>
        <a:bodyPr/>
        <a:lstStyle/>
        <a:p>
          <a:endParaRPr lang="en-US"/>
        </a:p>
      </dgm:t>
    </dgm:pt>
    <dgm:pt modelId="{1546B0B1-6936-4058-8EDE-7587C3D73DDB}" type="sibTrans" cxnId="{AEBF10B3-E6AA-4835-9125-5D3D1B2AA8AA}">
      <dgm:prSet/>
      <dgm:spPr/>
      <dgm:t>
        <a:bodyPr/>
        <a:lstStyle/>
        <a:p>
          <a:endParaRPr lang="en-US"/>
        </a:p>
      </dgm:t>
    </dgm:pt>
    <dgm:pt modelId="{053530F0-5FCC-48B0-A190-E9BAAD4CA06C}">
      <dgm:prSet phldrT="[Text]" custT="1"/>
      <dgm:spPr/>
      <dgm:t>
        <a:bodyPr/>
        <a:lstStyle/>
        <a:p>
          <a:r>
            <a:rPr lang="en-US" sz="1800" dirty="0" smtClean="0"/>
            <a:t>Provides information to students on campus resources </a:t>
          </a:r>
          <a:endParaRPr lang="en-US" sz="1800" dirty="0"/>
        </a:p>
      </dgm:t>
    </dgm:pt>
    <dgm:pt modelId="{D68F0AF9-BEC6-461B-B83F-53391CC5A1E2}" type="parTrans" cxnId="{FDB2A34D-FBD6-4EA0-89D4-6F205D50381A}">
      <dgm:prSet/>
      <dgm:spPr/>
      <dgm:t>
        <a:bodyPr/>
        <a:lstStyle/>
        <a:p>
          <a:endParaRPr lang="en-US"/>
        </a:p>
      </dgm:t>
    </dgm:pt>
    <dgm:pt modelId="{3307808D-8CEC-4CFA-8FDD-747CB5EC2BE0}" type="sibTrans" cxnId="{FDB2A34D-FBD6-4EA0-89D4-6F205D50381A}">
      <dgm:prSet/>
      <dgm:spPr/>
      <dgm:t>
        <a:bodyPr/>
        <a:lstStyle/>
        <a:p>
          <a:endParaRPr lang="en-US"/>
        </a:p>
      </dgm:t>
    </dgm:pt>
    <dgm:pt modelId="{931BCFED-FDEA-4A92-A075-3E36182178B8}">
      <dgm:prSet phldrT="[Text]" custT="1"/>
      <dgm:spPr/>
      <dgm:t>
        <a:bodyPr/>
        <a:lstStyle/>
        <a:p>
          <a:r>
            <a:rPr lang="en-US" sz="1800" dirty="0" smtClean="0"/>
            <a:t>The transition to college can set the tone for what students expect, how much they get involved and their experience</a:t>
          </a:r>
          <a:endParaRPr lang="en-US" sz="1800" dirty="0"/>
        </a:p>
      </dgm:t>
    </dgm:pt>
    <dgm:pt modelId="{C99D2488-A2CB-4270-BCC5-4E302A76F433}" type="parTrans" cxnId="{68300240-19DE-4A9E-B597-BECFD171D7C1}">
      <dgm:prSet/>
      <dgm:spPr/>
      <dgm:t>
        <a:bodyPr/>
        <a:lstStyle/>
        <a:p>
          <a:endParaRPr lang="en-US"/>
        </a:p>
      </dgm:t>
    </dgm:pt>
    <dgm:pt modelId="{54029A9C-4EE3-48A9-B7D7-46A4934242A1}" type="sibTrans" cxnId="{68300240-19DE-4A9E-B597-BECFD171D7C1}">
      <dgm:prSet/>
      <dgm:spPr/>
      <dgm:t>
        <a:bodyPr/>
        <a:lstStyle/>
        <a:p>
          <a:endParaRPr lang="en-US"/>
        </a:p>
      </dgm:t>
    </dgm:pt>
    <dgm:pt modelId="{5BB0428D-F294-48D8-BB4D-71F5FCC471DA}">
      <dgm:prSet phldrT="[Text]" custT="1"/>
      <dgm:spPr/>
      <dgm:t>
        <a:bodyPr/>
        <a:lstStyle/>
        <a:p>
          <a:r>
            <a:rPr lang="en-US" sz="1800" dirty="0" smtClean="0"/>
            <a:t>Need to promote reasonable expectations of college</a:t>
          </a:r>
          <a:endParaRPr lang="en-US" sz="1800" dirty="0"/>
        </a:p>
      </dgm:t>
    </dgm:pt>
    <dgm:pt modelId="{BA38B3EC-1CE2-4662-9CA5-E23BD87A3822}" type="parTrans" cxnId="{01A25EC5-170C-4947-B127-22D3C0438AA1}">
      <dgm:prSet/>
      <dgm:spPr/>
      <dgm:t>
        <a:bodyPr/>
        <a:lstStyle/>
        <a:p>
          <a:endParaRPr lang="en-US"/>
        </a:p>
      </dgm:t>
    </dgm:pt>
    <dgm:pt modelId="{0D9FDFD5-EC38-4FF2-8F62-D05CAA21ACD5}" type="sibTrans" cxnId="{01A25EC5-170C-4947-B127-22D3C0438AA1}">
      <dgm:prSet/>
      <dgm:spPr/>
      <dgm:t>
        <a:bodyPr/>
        <a:lstStyle/>
        <a:p>
          <a:endParaRPr lang="en-US"/>
        </a:p>
      </dgm:t>
    </dgm:pt>
    <dgm:pt modelId="{DAA5072A-238C-4AE1-A22D-3407DE44ABF4}" type="pres">
      <dgm:prSet presAssocID="{12E1797F-C8CF-4AFA-8240-B1A9CEC345D4}" presName="linearFlow" presStyleCnt="0">
        <dgm:presLayoutVars>
          <dgm:dir/>
          <dgm:animLvl val="lvl"/>
          <dgm:resizeHandles val="exact"/>
        </dgm:presLayoutVars>
      </dgm:prSet>
      <dgm:spPr/>
      <dgm:t>
        <a:bodyPr/>
        <a:lstStyle/>
        <a:p>
          <a:endParaRPr lang="en-US"/>
        </a:p>
      </dgm:t>
    </dgm:pt>
    <dgm:pt modelId="{AC986656-7B96-4488-B888-BE186B2B3BFB}" type="pres">
      <dgm:prSet presAssocID="{891FACAF-F5F6-40AA-87EF-67920FB2CBFE}" presName="composite" presStyleCnt="0"/>
      <dgm:spPr/>
    </dgm:pt>
    <dgm:pt modelId="{9B1B2C74-381B-424C-952A-8EDA7D988D15}" type="pres">
      <dgm:prSet presAssocID="{891FACAF-F5F6-40AA-87EF-67920FB2CBFE}" presName="parentText" presStyleLbl="alignNode1" presStyleIdx="0" presStyleCnt="2">
        <dgm:presLayoutVars>
          <dgm:chMax val="1"/>
          <dgm:bulletEnabled val="1"/>
        </dgm:presLayoutVars>
      </dgm:prSet>
      <dgm:spPr/>
      <dgm:t>
        <a:bodyPr/>
        <a:lstStyle/>
        <a:p>
          <a:endParaRPr lang="en-US"/>
        </a:p>
      </dgm:t>
    </dgm:pt>
    <dgm:pt modelId="{FA02941C-FC8B-4FDD-AF06-3310C2C41171}" type="pres">
      <dgm:prSet presAssocID="{891FACAF-F5F6-40AA-87EF-67920FB2CBFE}" presName="descendantText" presStyleLbl="alignAcc1" presStyleIdx="0" presStyleCnt="2">
        <dgm:presLayoutVars>
          <dgm:bulletEnabled val="1"/>
        </dgm:presLayoutVars>
      </dgm:prSet>
      <dgm:spPr/>
      <dgm:t>
        <a:bodyPr/>
        <a:lstStyle/>
        <a:p>
          <a:endParaRPr lang="en-US"/>
        </a:p>
      </dgm:t>
    </dgm:pt>
    <dgm:pt modelId="{D72A9823-5DED-41D9-8EF6-99DEFAE8FA1A}" type="pres">
      <dgm:prSet presAssocID="{5D12E493-0C31-46E0-9C60-D2200577D8B5}" presName="sp" presStyleCnt="0"/>
      <dgm:spPr/>
    </dgm:pt>
    <dgm:pt modelId="{04BA4F65-BE29-4BE5-BDC1-970160AFAB93}" type="pres">
      <dgm:prSet presAssocID="{7D654AF3-73F3-4CE1-8A92-C1387D89506F}" presName="composite" presStyleCnt="0"/>
      <dgm:spPr/>
    </dgm:pt>
    <dgm:pt modelId="{A8C76B37-68A0-4883-8127-ED83822B2714}" type="pres">
      <dgm:prSet presAssocID="{7D654AF3-73F3-4CE1-8A92-C1387D89506F}" presName="parentText" presStyleLbl="alignNode1" presStyleIdx="1" presStyleCnt="2">
        <dgm:presLayoutVars>
          <dgm:chMax val="1"/>
          <dgm:bulletEnabled val="1"/>
        </dgm:presLayoutVars>
      </dgm:prSet>
      <dgm:spPr/>
      <dgm:t>
        <a:bodyPr/>
        <a:lstStyle/>
        <a:p>
          <a:endParaRPr lang="en-US"/>
        </a:p>
      </dgm:t>
    </dgm:pt>
    <dgm:pt modelId="{457C569B-A01A-4001-852C-E0FEA19F3C31}" type="pres">
      <dgm:prSet presAssocID="{7D654AF3-73F3-4CE1-8A92-C1387D89506F}" presName="descendantText" presStyleLbl="alignAcc1" presStyleIdx="1" presStyleCnt="2">
        <dgm:presLayoutVars>
          <dgm:bulletEnabled val="1"/>
        </dgm:presLayoutVars>
      </dgm:prSet>
      <dgm:spPr/>
      <dgm:t>
        <a:bodyPr/>
        <a:lstStyle/>
        <a:p>
          <a:endParaRPr lang="en-US"/>
        </a:p>
      </dgm:t>
    </dgm:pt>
  </dgm:ptLst>
  <dgm:cxnLst>
    <dgm:cxn modelId="{4AD9261F-A566-4BF7-ACF8-D7E52270FF01}" type="presOf" srcId="{1676CCE3-5C8C-4F77-9298-0BD9B640335A}" destId="{FA02941C-FC8B-4FDD-AF06-3310C2C41171}" srcOrd="0" destOrd="0" presId="urn:microsoft.com/office/officeart/2005/8/layout/chevron2"/>
    <dgm:cxn modelId="{6167922B-2B2D-4235-ABDF-D93A03BFD421}" type="presOf" srcId="{931BCFED-FDEA-4A92-A075-3E36182178B8}" destId="{FA02941C-FC8B-4FDD-AF06-3310C2C41171}" srcOrd="0" destOrd="1" presId="urn:microsoft.com/office/officeart/2005/8/layout/chevron2"/>
    <dgm:cxn modelId="{8C13AB5D-26F8-4FFC-8DA0-75AC69674445}" type="presOf" srcId="{12E1797F-C8CF-4AFA-8240-B1A9CEC345D4}" destId="{DAA5072A-238C-4AE1-A22D-3407DE44ABF4}" srcOrd="0" destOrd="0" presId="urn:microsoft.com/office/officeart/2005/8/layout/chevron2"/>
    <dgm:cxn modelId="{F679DFCE-435A-4271-8455-E644D9502AF2}" type="presOf" srcId="{5BB0428D-F294-48D8-BB4D-71F5FCC471DA}" destId="{FA02941C-FC8B-4FDD-AF06-3310C2C41171}" srcOrd="0" destOrd="2" presId="urn:microsoft.com/office/officeart/2005/8/layout/chevron2"/>
    <dgm:cxn modelId="{7C50CB42-D36B-4596-B02C-FD3997A4CF4D}" type="presOf" srcId="{891FACAF-F5F6-40AA-87EF-67920FB2CBFE}" destId="{9B1B2C74-381B-424C-952A-8EDA7D988D15}" srcOrd="0" destOrd="0" presId="urn:microsoft.com/office/officeart/2005/8/layout/chevron2"/>
    <dgm:cxn modelId="{FDB2A34D-FBD6-4EA0-89D4-6F205D50381A}" srcId="{7D654AF3-73F3-4CE1-8A92-C1387D89506F}" destId="{053530F0-5FCC-48B0-A190-E9BAAD4CA06C}" srcOrd="1" destOrd="0" parTransId="{D68F0AF9-BEC6-461B-B83F-53391CC5A1E2}" sibTransId="{3307808D-8CEC-4CFA-8FDD-747CB5EC2BE0}"/>
    <dgm:cxn modelId="{9B8155F8-89EE-4C80-9AC5-B8EF07F3BAEA}" type="presOf" srcId="{7D654AF3-73F3-4CE1-8A92-C1387D89506F}" destId="{A8C76B37-68A0-4883-8127-ED83822B2714}" srcOrd="0" destOrd="0" presId="urn:microsoft.com/office/officeart/2005/8/layout/chevron2"/>
    <dgm:cxn modelId="{5CEA7F05-A3EB-4B89-BC27-1AE74BA1E0E7}" type="presOf" srcId="{053530F0-5FCC-48B0-A190-E9BAAD4CA06C}" destId="{457C569B-A01A-4001-852C-E0FEA19F3C31}" srcOrd="0" destOrd="1" presId="urn:microsoft.com/office/officeart/2005/8/layout/chevron2"/>
    <dgm:cxn modelId="{FFA2E11D-15E4-4B4B-9C19-5FB7FBFD53F3}" srcId="{12E1797F-C8CF-4AFA-8240-B1A9CEC345D4}" destId="{891FACAF-F5F6-40AA-87EF-67920FB2CBFE}" srcOrd="0" destOrd="0" parTransId="{FF0936F0-5969-432B-94CA-63869159F857}" sibTransId="{5D12E493-0C31-46E0-9C60-D2200577D8B5}"/>
    <dgm:cxn modelId="{01A25EC5-170C-4947-B127-22D3C0438AA1}" srcId="{891FACAF-F5F6-40AA-87EF-67920FB2CBFE}" destId="{5BB0428D-F294-48D8-BB4D-71F5FCC471DA}" srcOrd="2" destOrd="0" parTransId="{BA38B3EC-1CE2-4662-9CA5-E23BD87A3822}" sibTransId="{0D9FDFD5-EC38-4FF2-8F62-D05CAA21ACD5}"/>
    <dgm:cxn modelId="{FDA2FB09-DEBD-419E-82EB-91FECBA27728}" srcId="{891FACAF-F5F6-40AA-87EF-67920FB2CBFE}" destId="{1676CCE3-5C8C-4F77-9298-0BD9B640335A}" srcOrd="0" destOrd="0" parTransId="{B9CAAEA8-A3B2-4933-BA27-2BD6A5EA9B4B}" sibTransId="{CDA79877-B3C7-40BB-87BB-AD4DB824CDE6}"/>
    <dgm:cxn modelId="{23195877-7ECD-4725-9E73-EDB5EC753905}" type="presOf" srcId="{939A51CC-12DA-45D0-BE1B-751B76529931}" destId="{457C569B-A01A-4001-852C-E0FEA19F3C31}" srcOrd="0" destOrd="0" presId="urn:microsoft.com/office/officeart/2005/8/layout/chevron2"/>
    <dgm:cxn modelId="{AEBF10B3-E6AA-4835-9125-5D3D1B2AA8AA}" srcId="{7D654AF3-73F3-4CE1-8A92-C1387D89506F}" destId="{939A51CC-12DA-45D0-BE1B-751B76529931}" srcOrd="0" destOrd="0" parTransId="{F39D86F0-6F6B-4C6C-BF2F-99796140DF55}" sibTransId="{1546B0B1-6936-4058-8EDE-7587C3D73DDB}"/>
    <dgm:cxn modelId="{68300240-19DE-4A9E-B597-BECFD171D7C1}" srcId="{891FACAF-F5F6-40AA-87EF-67920FB2CBFE}" destId="{931BCFED-FDEA-4A92-A075-3E36182178B8}" srcOrd="1" destOrd="0" parTransId="{C99D2488-A2CB-4270-BCC5-4E302A76F433}" sibTransId="{54029A9C-4EE3-48A9-B7D7-46A4934242A1}"/>
    <dgm:cxn modelId="{BD168C05-6D58-4A19-8D46-B848170DD2DB}" srcId="{12E1797F-C8CF-4AFA-8240-B1A9CEC345D4}" destId="{7D654AF3-73F3-4CE1-8A92-C1387D89506F}" srcOrd="1" destOrd="0" parTransId="{2545CED5-AF72-4ACF-97A3-AC5522FBA7EE}" sibTransId="{D4BA583D-17AE-4BCF-B2D9-8E9F935F46E0}"/>
    <dgm:cxn modelId="{F9BAB04E-87B8-438A-A120-CF3B3AF0E3AE}" type="presParOf" srcId="{DAA5072A-238C-4AE1-A22D-3407DE44ABF4}" destId="{AC986656-7B96-4488-B888-BE186B2B3BFB}" srcOrd="0" destOrd="0" presId="urn:microsoft.com/office/officeart/2005/8/layout/chevron2"/>
    <dgm:cxn modelId="{C69AB3EE-0276-497D-A9BB-2A14B6FBB072}" type="presParOf" srcId="{AC986656-7B96-4488-B888-BE186B2B3BFB}" destId="{9B1B2C74-381B-424C-952A-8EDA7D988D15}" srcOrd="0" destOrd="0" presId="urn:microsoft.com/office/officeart/2005/8/layout/chevron2"/>
    <dgm:cxn modelId="{7EEB3181-F09C-45EE-9F21-461AD4912573}" type="presParOf" srcId="{AC986656-7B96-4488-B888-BE186B2B3BFB}" destId="{FA02941C-FC8B-4FDD-AF06-3310C2C41171}" srcOrd="1" destOrd="0" presId="urn:microsoft.com/office/officeart/2005/8/layout/chevron2"/>
    <dgm:cxn modelId="{9DAA3935-6669-4E10-9860-98F3303106D7}" type="presParOf" srcId="{DAA5072A-238C-4AE1-A22D-3407DE44ABF4}" destId="{D72A9823-5DED-41D9-8EF6-99DEFAE8FA1A}" srcOrd="1" destOrd="0" presId="urn:microsoft.com/office/officeart/2005/8/layout/chevron2"/>
    <dgm:cxn modelId="{4B0D6921-C3F5-4536-BE96-9408ABA70224}" type="presParOf" srcId="{DAA5072A-238C-4AE1-A22D-3407DE44ABF4}" destId="{04BA4F65-BE29-4BE5-BDC1-970160AFAB93}" srcOrd="2" destOrd="0" presId="urn:microsoft.com/office/officeart/2005/8/layout/chevron2"/>
    <dgm:cxn modelId="{E1CC2C95-4089-45BB-A44E-E876BA2B4A98}" type="presParOf" srcId="{04BA4F65-BE29-4BE5-BDC1-970160AFAB93}" destId="{A8C76B37-68A0-4883-8127-ED83822B2714}" srcOrd="0" destOrd="0" presId="urn:microsoft.com/office/officeart/2005/8/layout/chevron2"/>
    <dgm:cxn modelId="{C39529FF-8931-49E3-90C9-D9BDF3E1BF5F}" type="presParOf" srcId="{04BA4F65-BE29-4BE5-BDC1-970160AFAB93}" destId="{457C569B-A01A-4001-852C-E0FEA19F3C31}"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2E1797F-C8CF-4AFA-8240-B1A9CEC345D4}" type="doc">
      <dgm:prSet loTypeId="urn:microsoft.com/office/officeart/2005/8/layout/chevron2" loCatId="list" qsTypeId="urn:microsoft.com/office/officeart/2005/8/quickstyle/3d2" qsCatId="3D" csTypeId="urn:microsoft.com/office/officeart/2005/8/colors/accent2_2" csCatId="accent2" phldr="1"/>
      <dgm:spPr/>
      <dgm:t>
        <a:bodyPr/>
        <a:lstStyle/>
        <a:p>
          <a:endParaRPr lang="en-US"/>
        </a:p>
      </dgm:t>
    </dgm:pt>
    <dgm:pt modelId="{891FACAF-F5F6-40AA-87EF-67920FB2CBFE}">
      <dgm:prSet phldrT="[Text]" custT="1"/>
      <dgm:spPr/>
      <dgm:t>
        <a:bodyPr/>
        <a:lstStyle/>
        <a:p>
          <a:r>
            <a:rPr lang="en-US" sz="2800" dirty="0" smtClean="0"/>
            <a:t>Research</a:t>
          </a:r>
          <a:endParaRPr lang="en-US" sz="2800" dirty="0"/>
        </a:p>
      </dgm:t>
    </dgm:pt>
    <dgm:pt modelId="{FF0936F0-5969-432B-94CA-63869159F857}" type="parTrans" cxnId="{FFA2E11D-15E4-4B4B-9C19-5FB7FBFD53F3}">
      <dgm:prSet/>
      <dgm:spPr/>
      <dgm:t>
        <a:bodyPr/>
        <a:lstStyle/>
        <a:p>
          <a:endParaRPr lang="en-US"/>
        </a:p>
      </dgm:t>
    </dgm:pt>
    <dgm:pt modelId="{5D12E493-0C31-46E0-9C60-D2200577D8B5}" type="sibTrans" cxnId="{FFA2E11D-15E4-4B4B-9C19-5FB7FBFD53F3}">
      <dgm:prSet/>
      <dgm:spPr/>
      <dgm:t>
        <a:bodyPr/>
        <a:lstStyle/>
        <a:p>
          <a:endParaRPr lang="en-US"/>
        </a:p>
      </dgm:t>
    </dgm:pt>
    <dgm:pt modelId="{1676CCE3-5C8C-4F77-9298-0BD9B640335A}">
      <dgm:prSet phldrT="[Text]" custT="1"/>
      <dgm:spPr/>
      <dgm:t>
        <a:bodyPr/>
        <a:lstStyle/>
        <a:p>
          <a:r>
            <a:rPr lang="en-US" sz="1800" dirty="0" smtClean="0"/>
            <a:t>Chickering’s seven vectors of college development</a:t>
          </a:r>
          <a:endParaRPr lang="en-US" sz="1800" dirty="0"/>
        </a:p>
      </dgm:t>
    </dgm:pt>
    <dgm:pt modelId="{B9CAAEA8-A3B2-4933-BA27-2BD6A5EA9B4B}" type="parTrans" cxnId="{FDA2FB09-DEBD-419E-82EB-91FECBA27728}">
      <dgm:prSet/>
      <dgm:spPr/>
      <dgm:t>
        <a:bodyPr/>
        <a:lstStyle/>
        <a:p>
          <a:endParaRPr lang="en-US"/>
        </a:p>
      </dgm:t>
    </dgm:pt>
    <dgm:pt modelId="{CDA79877-B3C7-40BB-87BB-AD4DB824CDE6}" type="sibTrans" cxnId="{FDA2FB09-DEBD-419E-82EB-91FECBA27728}">
      <dgm:prSet/>
      <dgm:spPr/>
      <dgm:t>
        <a:bodyPr/>
        <a:lstStyle/>
        <a:p>
          <a:endParaRPr lang="en-US"/>
        </a:p>
      </dgm:t>
    </dgm:pt>
    <dgm:pt modelId="{7D654AF3-73F3-4CE1-8A92-C1387D89506F}">
      <dgm:prSet phldrT="[Text]" custT="1"/>
      <dgm:spPr/>
      <dgm:t>
        <a:bodyPr/>
        <a:lstStyle/>
        <a:p>
          <a:r>
            <a:rPr lang="en-US" sz="2800" dirty="0" smtClean="0"/>
            <a:t>MAP-Works</a:t>
          </a:r>
          <a:endParaRPr lang="en-US" sz="2800" dirty="0"/>
        </a:p>
      </dgm:t>
    </dgm:pt>
    <dgm:pt modelId="{2545CED5-AF72-4ACF-97A3-AC5522FBA7EE}" type="parTrans" cxnId="{BD168C05-6D58-4A19-8D46-B848170DD2DB}">
      <dgm:prSet/>
      <dgm:spPr/>
      <dgm:t>
        <a:bodyPr/>
        <a:lstStyle/>
        <a:p>
          <a:endParaRPr lang="en-US"/>
        </a:p>
      </dgm:t>
    </dgm:pt>
    <dgm:pt modelId="{D4BA583D-17AE-4BCF-B2D9-8E9F935F46E0}" type="sibTrans" cxnId="{BD168C05-6D58-4A19-8D46-B848170DD2DB}">
      <dgm:prSet/>
      <dgm:spPr/>
      <dgm:t>
        <a:bodyPr/>
        <a:lstStyle/>
        <a:p>
          <a:endParaRPr lang="en-US"/>
        </a:p>
      </dgm:t>
    </dgm:pt>
    <dgm:pt modelId="{939A51CC-12DA-45D0-BE1B-751B76529931}">
      <dgm:prSet phldrT="[Text]" custT="1"/>
      <dgm:spPr/>
      <dgm:t>
        <a:bodyPr/>
        <a:lstStyle/>
        <a:p>
          <a:r>
            <a:rPr lang="en-US" sz="1800" dirty="0" smtClean="0"/>
            <a:t>Includes items about self-perceptions of confidence and skills, initial social relationships, and educational goals.  </a:t>
          </a:r>
          <a:endParaRPr lang="en-US" sz="1800" dirty="0"/>
        </a:p>
      </dgm:t>
    </dgm:pt>
    <dgm:pt modelId="{F39D86F0-6F6B-4C6C-BF2F-99796140DF55}" type="parTrans" cxnId="{AEBF10B3-E6AA-4835-9125-5D3D1B2AA8AA}">
      <dgm:prSet/>
      <dgm:spPr/>
      <dgm:t>
        <a:bodyPr/>
        <a:lstStyle/>
        <a:p>
          <a:endParaRPr lang="en-US"/>
        </a:p>
      </dgm:t>
    </dgm:pt>
    <dgm:pt modelId="{1546B0B1-6936-4058-8EDE-7587C3D73DDB}" type="sibTrans" cxnId="{AEBF10B3-E6AA-4835-9125-5D3D1B2AA8AA}">
      <dgm:prSet/>
      <dgm:spPr/>
      <dgm:t>
        <a:bodyPr/>
        <a:lstStyle/>
        <a:p>
          <a:endParaRPr lang="en-US"/>
        </a:p>
      </dgm:t>
    </dgm:pt>
    <dgm:pt modelId="{E40EB1F4-779B-47F3-AAF1-33B54BD7169A}">
      <dgm:prSet phldrT="[Text]" custT="1"/>
      <dgm:spPr/>
      <dgm:t>
        <a:bodyPr/>
        <a:lstStyle/>
        <a:p>
          <a:r>
            <a:rPr lang="en-US" sz="1800" dirty="0" smtClean="0"/>
            <a:t>Feedback to students emphasizes personal responsibility and development, and building connections for long-term success.</a:t>
          </a:r>
          <a:endParaRPr lang="en-US" sz="1800" dirty="0"/>
        </a:p>
      </dgm:t>
    </dgm:pt>
    <dgm:pt modelId="{E3814BD2-64EF-4526-B6FB-C0CDA8C4FDC3}" type="parTrans" cxnId="{369060BD-05F6-4B1F-AE10-4718B2F4AD38}">
      <dgm:prSet/>
      <dgm:spPr/>
      <dgm:t>
        <a:bodyPr/>
        <a:lstStyle/>
        <a:p>
          <a:endParaRPr lang="en-US"/>
        </a:p>
      </dgm:t>
    </dgm:pt>
    <dgm:pt modelId="{FF2D55E0-51C8-4908-BAB7-DC489A1DE46D}" type="sibTrans" cxnId="{369060BD-05F6-4B1F-AE10-4718B2F4AD38}">
      <dgm:prSet/>
      <dgm:spPr/>
      <dgm:t>
        <a:bodyPr/>
        <a:lstStyle/>
        <a:p>
          <a:endParaRPr lang="en-US"/>
        </a:p>
      </dgm:t>
    </dgm:pt>
    <dgm:pt modelId="{8B8C35FD-1A27-4A3E-AF2A-D194DFAE7E59}">
      <dgm:prSet phldrT="[Text]" custT="1"/>
      <dgm:spPr/>
      <dgm:t>
        <a:bodyPr/>
        <a:lstStyle/>
        <a:p>
          <a:r>
            <a:rPr lang="en-US" sz="1800" dirty="0" smtClean="0"/>
            <a:t>(1) developing competence, (2) managing emotions, (3) moving through autonomy toward interdependence, (4) developing mature interpersonal relationships, (5) establishing identity, (6) developing purpose, and (7) developing integrity.</a:t>
          </a:r>
          <a:endParaRPr lang="en-US" sz="1800" dirty="0"/>
        </a:p>
      </dgm:t>
    </dgm:pt>
    <dgm:pt modelId="{937ADDA7-EC1B-4B35-A651-AECCB6D6B76F}" type="parTrans" cxnId="{6471E02E-9F47-471F-856E-A24F1A6871EB}">
      <dgm:prSet/>
      <dgm:spPr/>
      <dgm:t>
        <a:bodyPr/>
        <a:lstStyle/>
        <a:p>
          <a:endParaRPr lang="en-US"/>
        </a:p>
      </dgm:t>
    </dgm:pt>
    <dgm:pt modelId="{096259B7-ECE3-4744-9C0C-76B545227775}" type="sibTrans" cxnId="{6471E02E-9F47-471F-856E-A24F1A6871EB}">
      <dgm:prSet/>
      <dgm:spPr/>
      <dgm:t>
        <a:bodyPr/>
        <a:lstStyle/>
        <a:p>
          <a:endParaRPr lang="en-US"/>
        </a:p>
      </dgm:t>
    </dgm:pt>
    <dgm:pt modelId="{DAA5072A-238C-4AE1-A22D-3407DE44ABF4}" type="pres">
      <dgm:prSet presAssocID="{12E1797F-C8CF-4AFA-8240-B1A9CEC345D4}" presName="linearFlow" presStyleCnt="0">
        <dgm:presLayoutVars>
          <dgm:dir/>
          <dgm:animLvl val="lvl"/>
          <dgm:resizeHandles val="exact"/>
        </dgm:presLayoutVars>
      </dgm:prSet>
      <dgm:spPr/>
      <dgm:t>
        <a:bodyPr/>
        <a:lstStyle/>
        <a:p>
          <a:endParaRPr lang="en-US"/>
        </a:p>
      </dgm:t>
    </dgm:pt>
    <dgm:pt modelId="{AC986656-7B96-4488-B888-BE186B2B3BFB}" type="pres">
      <dgm:prSet presAssocID="{891FACAF-F5F6-40AA-87EF-67920FB2CBFE}" presName="composite" presStyleCnt="0"/>
      <dgm:spPr/>
    </dgm:pt>
    <dgm:pt modelId="{9B1B2C74-381B-424C-952A-8EDA7D988D15}" type="pres">
      <dgm:prSet presAssocID="{891FACAF-F5F6-40AA-87EF-67920FB2CBFE}" presName="parentText" presStyleLbl="alignNode1" presStyleIdx="0" presStyleCnt="2">
        <dgm:presLayoutVars>
          <dgm:chMax val="1"/>
          <dgm:bulletEnabled val="1"/>
        </dgm:presLayoutVars>
      </dgm:prSet>
      <dgm:spPr/>
      <dgm:t>
        <a:bodyPr/>
        <a:lstStyle/>
        <a:p>
          <a:endParaRPr lang="en-US"/>
        </a:p>
      </dgm:t>
    </dgm:pt>
    <dgm:pt modelId="{FA02941C-FC8B-4FDD-AF06-3310C2C41171}" type="pres">
      <dgm:prSet presAssocID="{891FACAF-F5F6-40AA-87EF-67920FB2CBFE}" presName="descendantText" presStyleLbl="alignAcc1" presStyleIdx="0" presStyleCnt="2">
        <dgm:presLayoutVars>
          <dgm:bulletEnabled val="1"/>
        </dgm:presLayoutVars>
      </dgm:prSet>
      <dgm:spPr/>
      <dgm:t>
        <a:bodyPr/>
        <a:lstStyle/>
        <a:p>
          <a:endParaRPr lang="en-US"/>
        </a:p>
      </dgm:t>
    </dgm:pt>
    <dgm:pt modelId="{D72A9823-5DED-41D9-8EF6-99DEFAE8FA1A}" type="pres">
      <dgm:prSet presAssocID="{5D12E493-0C31-46E0-9C60-D2200577D8B5}" presName="sp" presStyleCnt="0"/>
      <dgm:spPr/>
    </dgm:pt>
    <dgm:pt modelId="{04BA4F65-BE29-4BE5-BDC1-970160AFAB93}" type="pres">
      <dgm:prSet presAssocID="{7D654AF3-73F3-4CE1-8A92-C1387D89506F}" presName="composite" presStyleCnt="0"/>
      <dgm:spPr/>
    </dgm:pt>
    <dgm:pt modelId="{A8C76B37-68A0-4883-8127-ED83822B2714}" type="pres">
      <dgm:prSet presAssocID="{7D654AF3-73F3-4CE1-8A92-C1387D89506F}" presName="parentText" presStyleLbl="alignNode1" presStyleIdx="1" presStyleCnt="2">
        <dgm:presLayoutVars>
          <dgm:chMax val="1"/>
          <dgm:bulletEnabled val="1"/>
        </dgm:presLayoutVars>
      </dgm:prSet>
      <dgm:spPr/>
      <dgm:t>
        <a:bodyPr/>
        <a:lstStyle/>
        <a:p>
          <a:endParaRPr lang="en-US"/>
        </a:p>
      </dgm:t>
    </dgm:pt>
    <dgm:pt modelId="{457C569B-A01A-4001-852C-E0FEA19F3C31}" type="pres">
      <dgm:prSet presAssocID="{7D654AF3-73F3-4CE1-8A92-C1387D89506F}" presName="descendantText" presStyleLbl="alignAcc1" presStyleIdx="1" presStyleCnt="2">
        <dgm:presLayoutVars>
          <dgm:bulletEnabled val="1"/>
        </dgm:presLayoutVars>
      </dgm:prSet>
      <dgm:spPr/>
      <dgm:t>
        <a:bodyPr/>
        <a:lstStyle/>
        <a:p>
          <a:endParaRPr lang="en-US"/>
        </a:p>
      </dgm:t>
    </dgm:pt>
  </dgm:ptLst>
  <dgm:cxnLst>
    <dgm:cxn modelId="{7492D378-3A25-4648-8C44-F856C15BF298}" type="presOf" srcId="{939A51CC-12DA-45D0-BE1B-751B76529931}" destId="{457C569B-A01A-4001-852C-E0FEA19F3C31}" srcOrd="0" destOrd="0" presId="urn:microsoft.com/office/officeart/2005/8/layout/chevron2"/>
    <dgm:cxn modelId="{230FA3FA-0915-4636-93E7-16858539DF0F}" type="presOf" srcId="{1676CCE3-5C8C-4F77-9298-0BD9B640335A}" destId="{FA02941C-FC8B-4FDD-AF06-3310C2C41171}" srcOrd="0" destOrd="0" presId="urn:microsoft.com/office/officeart/2005/8/layout/chevron2"/>
    <dgm:cxn modelId="{FDD82C41-6C78-4D18-86B2-C31BA49A3C72}" type="presOf" srcId="{891FACAF-F5F6-40AA-87EF-67920FB2CBFE}" destId="{9B1B2C74-381B-424C-952A-8EDA7D988D15}" srcOrd="0" destOrd="0" presId="urn:microsoft.com/office/officeart/2005/8/layout/chevron2"/>
    <dgm:cxn modelId="{FFA2E11D-15E4-4B4B-9C19-5FB7FBFD53F3}" srcId="{12E1797F-C8CF-4AFA-8240-B1A9CEC345D4}" destId="{891FACAF-F5F6-40AA-87EF-67920FB2CBFE}" srcOrd="0" destOrd="0" parTransId="{FF0936F0-5969-432B-94CA-63869159F857}" sibTransId="{5D12E493-0C31-46E0-9C60-D2200577D8B5}"/>
    <dgm:cxn modelId="{DEE30B22-194D-4860-AF1F-E522E717F235}" type="presOf" srcId="{E40EB1F4-779B-47F3-AAF1-33B54BD7169A}" destId="{457C569B-A01A-4001-852C-E0FEA19F3C31}" srcOrd="0" destOrd="1" presId="urn:microsoft.com/office/officeart/2005/8/layout/chevron2"/>
    <dgm:cxn modelId="{B3AF28F4-A34B-44C6-BBCC-84E78A4C5EE8}" type="presOf" srcId="{12E1797F-C8CF-4AFA-8240-B1A9CEC345D4}" destId="{DAA5072A-238C-4AE1-A22D-3407DE44ABF4}" srcOrd="0" destOrd="0" presId="urn:microsoft.com/office/officeart/2005/8/layout/chevron2"/>
    <dgm:cxn modelId="{369060BD-05F6-4B1F-AE10-4718B2F4AD38}" srcId="{7D654AF3-73F3-4CE1-8A92-C1387D89506F}" destId="{E40EB1F4-779B-47F3-AAF1-33B54BD7169A}" srcOrd="1" destOrd="0" parTransId="{E3814BD2-64EF-4526-B6FB-C0CDA8C4FDC3}" sibTransId="{FF2D55E0-51C8-4908-BAB7-DC489A1DE46D}"/>
    <dgm:cxn modelId="{FDA2FB09-DEBD-419E-82EB-91FECBA27728}" srcId="{891FACAF-F5F6-40AA-87EF-67920FB2CBFE}" destId="{1676CCE3-5C8C-4F77-9298-0BD9B640335A}" srcOrd="0" destOrd="0" parTransId="{B9CAAEA8-A3B2-4933-BA27-2BD6A5EA9B4B}" sibTransId="{CDA79877-B3C7-40BB-87BB-AD4DB824CDE6}"/>
    <dgm:cxn modelId="{2518D953-3F04-4B79-8CC1-E7CCCF74272E}" type="presOf" srcId="{8B8C35FD-1A27-4A3E-AF2A-D194DFAE7E59}" destId="{FA02941C-FC8B-4FDD-AF06-3310C2C41171}" srcOrd="0" destOrd="1" presId="urn:microsoft.com/office/officeart/2005/8/layout/chevron2"/>
    <dgm:cxn modelId="{34381E15-083F-4DCB-8DA5-13359D1CC312}" type="presOf" srcId="{7D654AF3-73F3-4CE1-8A92-C1387D89506F}" destId="{A8C76B37-68A0-4883-8127-ED83822B2714}" srcOrd="0" destOrd="0" presId="urn:microsoft.com/office/officeart/2005/8/layout/chevron2"/>
    <dgm:cxn modelId="{6471E02E-9F47-471F-856E-A24F1A6871EB}" srcId="{891FACAF-F5F6-40AA-87EF-67920FB2CBFE}" destId="{8B8C35FD-1A27-4A3E-AF2A-D194DFAE7E59}" srcOrd="1" destOrd="0" parTransId="{937ADDA7-EC1B-4B35-A651-AECCB6D6B76F}" sibTransId="{096259B7-ECE3-4744-9C0C-76B545227775}"/>
    <dgm:cxn modelId="{AEBF10B3-E6AA-4835-9125-5D3D1B2AA8AA}" srcId="{7D654AF3-73F3-4CE1-8A92-C1387D89506F}" destId="{939A51CC-12DA-45D0-BE1B-751B76529931}" srcOrd="0" destOrd="0" parTransId="{F39D86F0-6F6B-4C6C-BF2F-99796140DF55}" sibTransId="{1546B0B1-6936-4058-8EDE-7587C3D73DDB}"/>
    <dgm:cxn modelId="{BD168C05-6D58-4A19-8D46-B848170DD2DB}" srcId="{12E1797F-C8CF-4AFA-8240-B1A9CEC345D4}" destId="{7D654AF3-73F3-4CE1-8A92-C1387D89506F}" srcOrd="1" destOrd="0" parTransId="{2545CED5-AF72-4ACF-97A3-AC5522FBA7EE}" sibTransId="{D4BA583D-17AE-4BCF-B2D9-8E9F935F46E0}"/>
    <dgm:cxn modelId="{91EE493F-DE72-498A-B1A4-74E3FA7114F4}" type="presParOf" srcId="{DAA5072A-238C-4AE1-A22D-3407DE44ABF4}" destId="{AC986656-7B96-4488-B888-BE186B2B3BFB}" srcOrd="0" destOrd="0" presId="urn:microsoft.com/office/officeart/2005/8/layout/chevron2"/>
    <dgm:cxn modelId="{BBA3214C-A9CD-40AD-AFB8-70CD83B140A2}" type="presParOf" srcId="{AC986656-7B96-4488-B888-BE186B2B3BFB}" destId="{9B1B2C74-381B-424C-952A-8EDA7D988D15}" srcOrd="0" destOrd="0" presId="urn:microsoft.com/office/officeart/2005/8/layout/chevron2"/>
    <dgm:cxn modelId="{0B093645-A43C-43EA-8CEE-2F47D397EE31}" type="presParOf" srcId="{AC986656-7B96-4488-B888-BE186B2B3BFB}" destId="{FA02941C-FC8B-4FDD-AF06-3310C2C41171}" srcOrd="1" destOrd="0" presId="urn:microsoft.com/office/officeart/2005/8/layout/chevron2"/>
    <dgm:cxn modelId="{A402B6A2-8463-4910-9EBF-3C63F1BF73EE}" type="presParOf" srcId="{DAA5072A-238C-4AE1-A22D-3407DE44ABF4}" destId="{D72A9823-5DED-41D9-8EF6-99DEFAE8FA1A}" srcOrd="1" destOrd="0" presId="urn:microsoft.com/office/officeart/2005/8/layout/chevron2"/>
    <dgm:cxn modelId="{206AF7C8-EFC1-4C5E-84E9-26262F678418}" type="presParOf" srcId="{DAA5072A-238C-4AE1-A22D-3407DE44ABF4}" destId="{04BA4F65-BE29-4BE5-BDC1-970160AFAB93}" srcOrd="2" destOrd="0" presId="urn:microsoft.com/office/officeart/2005/8/layout/chevron2"/>
    <dgm:cxn modelId="{6F631416-DAE6-42BE-9CB9-AAAE3FF002E6}" type="presParOf" srcId="{04BA4F65-BE29-4BE5-BDC1-970160AFAB93}" destId="{A8C76B37-68A0-4883-8127-ED83822B2714}" srcOrd="0" destOrd="0" presId="urn:microsoft.com/office/officeart/2005/8/layout/chevron2"/>
    <dgm:cxn modelId="{D200CE48-E63F-4832-BBAE-2E0CE01C033F}" type="presParOf" srcId="{04BA4F65-BE29-4BE5-BDC1-970160AFAB93}" destId="{457C569B-A01A-4001-852C-E0FEA19F3C31}" srcOrd="1" destOrd="0" presId="urn:microsoft.com/office/officeart/2005/8/layout/chevron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B2C74-381B-424C-952A-8EDA7D988D15}">
      <dsp:nvSpPr>
        <dsp:cNvPr id="0" name=""/>
        <dsp:cNvSpPr/>
      </dsp:nvSpPr>
      <dsp:spPr>
        <a:xfrm rot="5400000">
          <a:off x="-460682" y="463362"/>
          <a:ext cx="3071217" cy="21498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Research</a:t>
          </a:r>
          <a:endParaRPr lang="en-US" sz="2800" kern="1200" dirty="0"/>
        </a:p>
      </dsp:txBody>
      <dsp:txXfrm rot="5400000">
        <a:off x="-460682" y="463362"/>
        <a:ext cx="3071217" cy="2149852"/>
      </dsp:txXfrm>
    </dsp:sp>
    <dsp:sp modelId="{FA02941C-FC8B-4FDD-AF06-3310C2C41171}">
      <dsp:nvSpPr>
        <dsp:cNvPr id="0" name=""/>
        <dsp:cNvSpPr/>
      </dsp:nvSpPr>
      <dsp:spPr>
        <a:xfrm rot="5400000">
          <a:off x="4534480" y="-2381948"/>
          <a:ext cx="1996291" cy="67655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Success of first-year students is determined largely by pre-enrollment variables, institutional characteristics, and institutional climate  </a:t>
          </a:r>
          <a:endParaRPr lang="en-US" sz="1600" kern="1200" dirty="0"/>
        </a:p>
        <a:p>
          <a:pPr marL="171450" lvl="1" indent="-171450" algn="l" defTabSz="711200">
            <a:lnSpc>
              <a:spcPct val="90000"/>
            </a:lnSpc>
            <a:spcBef>
              <a:spcPct val="0"/>
            </a:spcBef>
            <a:spcAft>
              <a:spcPct val="15000"/>
            </a:spcAft>
            <a:buChar char="••"/>
          </a:pPr>
          <a:r>
            <a:rPr lang="en-US" sz="1600" kern="1200" dirty="0" smtClean="0"/>
            <a:t>Emphasized the importance of interaction with peers – especially during first month of enrollment </a:t>
          </a:r>
          <a:endParaRPr lang="en-US" sz="1600" kern="1200" dirty="0"/>
        </a:p>
        <a:p>
          <a:pPr marL="171450" lvl="1" indent="-171450" algn="l" defTabSz="711200">
            <a:lnSpc>
              <a:spcPct val="90000"/>
            </a:lnSpc>
            <a:spcBef>
              <a:spcPct val="0"/>
            </a:spcBef>
            <a:spcAft>
              <a:spcPct val="15000"/>
            </a:spcAft>
            <a:buChar char="••"/>
          </a:pPr>
          <a:r>
            <a:rPr lang="en-US" sz="1600" kern="1200" dirty="0" smtClean="0"/>
            <a:t>“Overwhelming evidence that students’ success is, in large part, determined by their experiences during the freshman year”</a:t>
          </a:r>
          <a:endParaRPr lang="en-US" sz="1600" kern="1200" dirty="0"/>
        </a:p>
        <a:p>
          <a:pPr marL="171450" lvl="1" indent="-171450" algn="l" defTabSz="711200">
            <a:lnSpc>
              <a:spcPct val="90000"/>
            </a:lnSpc>
            <a:spcBef>
              <a:spcPct val="0"/>
            </a:spcBef>
            <a:spcAft>
              <a:spcPct val="15000"/>
            </a:spcAft>
            <a:buChar char="••"/>
          </a:pPr>
          <a:r>
            <a:rPr lang="en-US" sz="1600" kern="1200" dirty="0" smtClean="0"/>
            <a:t>Ref: Upcraft, Gardner, &amp; Associates (1989)</a:t>
          </a:r>
          <a:endParaRPr lang="en-US" sz="1600" kern="1200" dirty="0"/>
        </a:p>
      </dsp:txBody>
      <dsp:txXfrm rot="5400000">
        <a:off x="4534480" y="-2381948"/>
        <a:ext cx="1996291" cy="6765547"/>
      </dsp:txXfrm>
    </dsp:sp>
    <dsp:sp modelId="{A8C76B37-68A0-4883-8127-ED83822B2714}">
      <dsp:nvSpPr>
        <dsp:cNvPr id="0" name=""/>
        <dsp:cNvSpPr/>
      </dsp:nvSpPr>
      <dsp:spPr>
        <a:xfrm rot="5400000">
          <a:off x="-460682" y="3254185"/>
          <a:ext cx="3071217" cy="21498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MAP-Works</a:t>
          </a:r>
          <a:endParaRPr lang="en-US" sz="2800" kern="1200" dirty="0"/>
        </a:p>
      </dsp:txBody>
      <dsp:txXfrm rot="5400000">
        <a:off x="-460682" y="3254185"/>
        <a:ext cx="3071217" cy="2149852"/>
      </dsp:txXfrm>
    </dsp:sp>
    <dsp:sp modelId="{457C569B-A01A-4001-852C-E0FEA19F3C31}">
      <dsp:nvSpPr>
        <dsp:cNvPr id="0" name=""/>
        <dsp:cNvSpPr/>
      </dsp:nvSpPr>
      <dsp:spPr>
        <a:xfrm rot="5400000">
          <a:off x="4534480" y="408874"/>
          <a:ext cx="1996291" cy="67655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Focuses on the early adjustment of first-year students</a:t>
          </a:r>
          <a:endParaRPr lang="en-US" sz="1600" kern="1200" dirty="0"/>
        </a:p>
        <a:p>
          <a:pPr marL="171450" lvl="1" indent="-171450" algn="l" defTabSz="711200">
            <a:lnSpc>
              <a:spcPct val="90000"/>
            </a:lnSpc>
            <a:spcBef>
              <a:spcPct val="0"/>
            </a:spcBef>
            <a:spcAft>
              <a:spcPct val="15000"/>
            </a:spcAft>
            <a:buChar char="••"/>
          </a:pPr>
          <a:r>
            <a:rPr lang="en-US" sz="1600" kern="1200" dirty="0" smtClean="0"/>
            <a:t>Includes important measures such as </a:t>
          </a:r>
          <a:r>
            <a:rPr lang="en-US" sz="1600" i="1" kern="1200" dirty="0" smtClean="0"/>
            <a:t>Peer Interactions </a:t>
          </a:r>
          <a:r>
            <a:rPr lang="en-US" sz="1600" kern="1200" dirty="0" smtClean="0"/>
            <a:t>and </a:t>
          </a:r>
          <a:r>
            <a:rPr lang="en-US" sz="1600" i="1" kern="1200" dirty="0" smtClean="0"/>
            <a:t>Sense of Belonging</a:t>
          </a:r>
          <a:endParaRPr lang="en-US" sz="1600" i="1" kern="1200" dirty="0"/>
        </a:p>
        <a:p>
          <a:pPr marL="171450" lvl="1" indent="-171450" algn="l" defTabSz="711200">
            <a:lnSpc>
              <a:spcPct val="90000"/>
            </a:lnSpc>
            <a:spcBef>
              <a:spcPct val="0"/>
            </a:spcBef>
            <a:spcAft>
              <a:spcPct val="15000"/>
            </a:spcAft>
            <a:buChar char="••"/>
          </a:pPr>
          <a:r>
            <a:rPr lang="en-US" sz="1600" kern="1200" dirty="0" smtClean="0"/>
            <a:t>Data collection and intervention occur during the first month</a:t>
          </a:r>
          <a:endParaRPr lang="en-US" sz="1600" kern="1200" dirty="0"/>
        </a:p>
        <a:p>
          <a:pPr marL="171450" lvl="1" indent="-171450" algn="l" defTabSz="711200">
            <a:lnSpc>
              <a:spcPct val="90000"/>
            </a:lnSpc>
            <a:spcBef>
              <a:spcPct val="0"/>
            </a:spcBef>
            <a:spcAft>
              <a:spcPct val="15000"/>
            </a:spcAft>
            <a:buChar char="••"/>
          </a:pPr>
          <a:r>
            <a:rPr lang="en-US" sz="1600" kern="1200" dirty="0" smtClean="0"/>
            <a:t>Emphasizes both academic and socio-emotional adjustment</a:t>
          </a:r>
          <a:endParaRPr lang="en-US" sz="1600" kern="1200" dirty="0"/>
        </a:p>
      </dsp:txBody>
      <dsp:txXfrm rot="5400000">
        <a:off x="4534480" y="408874"/>
        <a:ext cx="1996291" cy="676554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B2C74-381B-424C-952A-8EDA7D988D15}">
      <dsp:nvSpPr>
        <dsp:cNvPr id="0" name=""/>
        <dsp:cNvSpPr/>
      </dsp:nvSpPr>
      <dsp:spPr>
        <a:xfrm rot="5400000">
          <a:off x="-460682" y="463362"/>
          <a:ext cx="3071217" cy="21498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Research</a:t>
          </a:r>
          <a:endParaRPr lang="en-US" sz="2800" kern="1200" dirty="0"/>
        </a:p>
      </dsp:txBody>
      <dsp:txXfrm rot="5400000">
        <a:off x="-460682" y="463362"/>
        <a:ext cx="3071217" cy="2149852"/>
      </dsp:txXfrm>
    </dsp:sp>
    <dsp:sp modelId="{FA02941C-FC8B-4FDD-AF06-3310C2C41171}">
      <dsp:nvSpPr>
        <dsp:cNvPr id="0" name=""/>
        <dsp:cNvSpPr/>
      </dsp:nvSpPr>
      <dsp:spPr>
        <a:xfrm rot="5400000">
          <a:off x="4534480" y="-2381948"/>
          <a:ext cx="1996291" cy="67655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Alexander Astin defined college student involvement as the investment of energy</a:t>
          </a:r>
          <a:endParaRPr lang="en-US" sz="1800" kern="1200" dirty="0"/>
        </a:p>
        <a:p>
          <a:pPr marL="171450" lvl="1" indent="-171450" algn="l" defTabSz="800100">
            <a:lnSpc>
              <a:spcPct val="90000"/>
            </a:lnSpc>
            <a:spcBef>
              <a:spcPct val="0"/>
            </a:spcBef>
            <a:spcAft>
              <a:spcPct val="15000"/>
            </a:spcAft>
            <a:buChar char="••"/>
          </a:pPr>
          <a:r>
            <a:rPr lang="en-US" sz="1800" kern="1200" dirty="0" smtClean="0"/>
            <a:t>Emphasized both quantitative (amount of effort) and qualitative (type of effort)</a:t>
          </a:r>
          <a:endParaRPr lang="en-US" sz="1800" kern="1200" dirty="0"/>
        </a:p>
        <a:p>
          <a:pPr marL="171450" lvl="1" indent="-171450" algn="l" defTabSz="800100">
            <a:lnSpc>
              <a:spcPct val="90000"/>
            </a:lnSpc>
            <a:spcBef>
              <a:spcPct val="0"/>
            </a:spcBef>
            <a:spcAft>
              <a:spcPct val="15000"/>
            </a:spcAft>
            <a:buChar char="••"/>
          </a:pPr>
          <a:r>
            <a:rPr lang="en-US" sz="1800" kern="1200" dirty="0" smtClean="0"/>
            <a:t>Related involvement to learning and development</a:t>
          </a:r>
          <a:endParaRPr lang="en-US" sz="1800" kern="1200" dirty="0"/>
        </a:p>
      </dsp:txBody>
      <dsp:txXfrm rot="5400000">
        <a:off x="4534480" y="-2381948"/>
        <a:ext cx="1996291" cy="6765547"/>
      </dsp:txXfrm>
    </dsp:sp>
    <dsp:sp modelId="{A8C76B37-68A0-4883-8127-ED83822B2714}">
      <dsp:nvSpPr>
        <dsp:cNvPr id="0" name=""/>
        <dsp:cNvSpPr/>
      </dsp:nvSpPr>
      <dsp:spPr>
        <a:xfrm rot="5400000">
          <a:off x="-460682" y="3254185"/>
          <a:ext cx="3071217" cy="21498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MAP-Works</a:t>
          </a:r>
          <a:endParaRPr lang="en-US" sz="2800" kern="1200" dirty="0"/>
        </a:p>
      </dsp:txBody>
      <dsp:txXfrm rot="5400000">
        <a:off x="-460682" y="3254185"/>
        <a:ext cx="3071217" cy="2149852"/>
      </dsp:txXfrm>
    </dsp:sp>
    <dsp:sp modelId="{457C569B-A01A-4001-852C-E0FEA19F3C31}">
      <dsp:nvSpPr>
        <dsp:cNvPr id="0" name=""/>
        <dsp:cNvSpPr/>
      </dsp:nvSpPr>
      <dsp:spPr>
        <a:xfrm rot="5400000">
          <a:off x="4534480" y="408874"/>
          <a:ext cx="1996291" cy="67655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Focuses on the quantity and quality of involvement in a variety of domains (e.g. academic, co-curricular, residence life, social, etc.)</a:t>
          </a:r>
          <a:endParaRPr lang="en-US" sz="1800" kern="1200" dirty="0"/>
        </a:p>
      </dsp:txBody>
      <dsp:txXfrm rot="5400000">
        <a:off x="4534480" y="408874"/>
        <a:ext cx="1996291" cy="676554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B2C74-381B-424C-952A-8EDA7D988D15}">
      <dsp:nvSpPr>
        <dsp:cNvPr id="0" name=""/>
        <dsp:cNvSpPr/>
      </dsp:nvSpPr>
      <dsp:spPr>
        <a:xfrm rot="5400000">
          <a:off x="-460232" y="465775"/>
          <a:ext cx="3068217" cy="21477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Research</a:t>
          </a:r>
          <a:endParaRPr lang="en-US" sz="2800" kern="1200" dirty="0"/>
        </a:p>
      </dsp:txBody>
      <dsp:txXfrm rot="5400000">
        <a:off x="-460232" y="465775"/>
        <a:ext cx="3068217" cy="2147752"/>
      </dsp:txXfrm>
    </dsp:sp>
    <dsp:sp modelId="{FA02941C-FC8B-4FDD-AF06-3310C2C41171}">
      <dsp:nvSpPr>
        <dsp:cNvPr id="0" name=""/>
        <dsp:cNvSpPr/>
      </dsp:nvSpPr>
      <dsp:spPr>
        <a:xfrm rot="5400000">
          <a:off x="4534405" y="-2381110"/>
          <a:ext cx="1994341" cy="67676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Tinto’s theory describes the interaction between a student and the academic and social systems of the college environment</a:t>
          </a:r>
          <a:endParaRPr lang="en-US" sz="1800" kern="1200" dirty="0"/>
        </a:p>
        <a:p>
          <a:pPr marL="171450" lvl="1" indent="-171450" algn="l" defTabSz="800100">
            <a:lnSpc>
              <a:spcPct val="90000"/>
            </a:lnSpc>
            <a:spcBef>
              <a:spcPct val="0"/>
            </a:spcBef>
            <a:spcAft>
              <a:spcPct val="15000"/>
            </a:spcAft>
            <a:buChar char="••"/>
          </a:pPr>
          <a:r>
            <a:rPr lang="en-US" sz="1800" kern="1200" dirty="0" smtClean="0"/>
            <a:t>Interdependent nature of experiences and interactions as factors that affect commitment to the institution and educational goals</a:t>
          </a:r>
          <a:endParaRPr lang="en-US" sz="1800" kern="1200" dirty="0"/>
        </a:p>
        <a:p>
          <a:pPr marL="171450" lvl="1" indent="-171450" algn="l" defTabSz="800100">
            <a:lnSpc>
              <a:spcPct val="90000"/>
            </a:lnSpc>
            <a:spcBef>
              <a:spcPct val="0"/>
            </a:spcBef>
            <a:spcAft>
              <a:spcPct val="15000"/>
            </a:spcAft>
            <a:buChar char="••"/>
          </a:pPr>
          <a:r>
            <a:rPr lang="en-US" sz="1800" kern="1200" dirty="0" smtClean="0"/>
            <a:t>Five Areas: Pre-Entry Characteristics; Goals and Commitments; Institutional Experiences; Integration; and the Departure Decision </a:t>
          </a:r>
          <a:endParaRPr lang="en-US" sz="1800" kern="1200" dirty="0"/>
        </a:p>
      </dsp:txBody>
      <dsp:txXfrm rot="5400000">
        <a:off x="4534405" y="-2381110"/>
        <a:ext cx="1994341" cy="6767647"/>
      </dsp:txXfrm>
    </dsp:sp>
    <dsp:sp modelId="{A8C76B37-68A0-4883-8127-ED83822B2714}">
      <dsp:nvSpPr>
        <dsp:cNvPr id="0" name=""/>
        <dsp:cNvSpPr/>
      </dsp:nvSpPr>
      <dsp:spPr>
        <a:xfrm rot="5400000">
          <a:off x="-460232" y="3253872"/>
          <a:ext cx="3068217" cy="21477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MAP-Works</a:t>
          </a:r>
          <a:endParaRPr lang="en-US" sz="2800" kern="1200" dirty="0"/>
        </a:p>
      </dsp:txBody>
      <dsp:txXfrm rot="5400000">
        <a:off x="-460232" y="3253872"/>
        <a:ext cx="3068217" cy="2147752"/>
      </dsp:txXfrm>
    </dsp:sp>
    <dsp:sp modelId="{457C569B-A01A-4001-852C-E0FEA19F3C31}">
      <dsp:nvSpPr>
        <dsp:cNvPr id="0" name=""/>
        <dsp:cNvSpPr/>
      </dsp:nvSpPr>
      <dsp:spPr>
        <a:xfrm rot="5400000">
          <a:off x="4534405" y="406986"/>
          <a:ext cx="1994341" cy="67676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Not only asks about every area in Tinto’s theory, the reporting is structured around most of these concepts</a:t>
          </a:r>
          <a:endParaRPr lang="en-US" sz="1800" kern="1200" dirty="0"/>
        </a:p>
      </dsp:txBody>
      <dsp:txXfrm rot="5400000">
        <a:off x="4534405" y="406986"/>
        <a:ext cx="1994341" cy="6767647"/>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B2C74-381B-424C-952A-8EDA7D988D15}">
      <dsp:nvSpPr>
        <dsp:cNvPr id="0" name=""/>
        <dsp:cNvSpPr/>
      </dsp:nvSpPr>
      <dsp:spPr>
        <a:xfrm rot="5400000">
          <a:off x="-460232" y="465775"/>
          <a:ext cx="3068217" cy="21477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Research</a:t>
          </a:r>
          <a:endParaRPr lang="en-US" sz="2800" kern="1200" dirty="0"/>
        </a:p>
      </dsp:txBody>
      <dsp:txXfrm rot="5400000">
        <a:off x="-460232" y="465775"/>
        <a:ext cx="3068217" cy="2147752"/>
      </dsp:txXfrm>
    </dsp:sp>
    <dsp:sp modelId="{FA02941C-FC8B-4FDD-AF06-3310C2C41171}">
      <dsp:nvSpPr>
        <dsp:cNvPr id="0" name=""/>
        <dsp:cNvSpPr/>
      </dsp:nvSpPr>
      <dsp:spPr>
        <a:xfrm rot="5400000">
          <a:off x="4534405" y="-2381110"/>
          <a:ext cx="1994341" cy="67676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Importance of self-efficacy and the development of positive coping strategies leads to better student outcomes</a:t>
          </a:r>
          <a:endParaRPr lang="en-US" sz="1800" kern="1200" dirty="0"/>
        </a:p>
        <a:p>
          <a:pPr marL="171450" lvl="1" indent="-171450" algn="l" defTabSz="800100">
            <a:lnSpc>
              <a:spcPct val="90000"/>
            </a:lnSpc>
            <a:spcBef>
              <a:spcPct val="0"/>
            </a:spcBef>
            <a:spcAft>
              <a:spcPct val="15000"/>
            </a:spcAft>
            <a:buChar char="••"/>
          </a:pPr>
          <a:r>
            <a:rPr lang="en-US" sz="1800" kern="1200" dirty="0" smtClean="0"/>
            <a:t>Importance of initial institutional commitment for residential students – impact on student perceptions and behaviors (and thus retention).</a:t>
          </a:r>
          <a:endParaRPr lang="en-US" sz="1800" kern="1200" dirty="0"/>
        </a:p>
        <a:p>
          <a:pPr marL="171450" lvl="1" indent="-171450" algn="l" defTabSz="800100">
            <a:lnSpc>
              <a:spcPct val="90000"/>
            </a:lnSpc>
            <a:spcBef>
              <a:spcPct val="0"/>
            </a:spcBef>
            <a:spcAft>
              <a:spcPct val="15000"/>
            </a:spcAft>
            <a:buChar char="••"/>
          </a:pPr>
          <a:r>
            <a:rPr lang="en-US" sz="1800" kern="1200" dirty="0" smtClean="0"/>
            <a:t>Self-efficacy linked to situations people choose, behaviors, effort, persistence, resiliency, thought patterns, stress levels, outcomes.</a:t>
          </a:r>
          <a:endParaRPr lang="en-US" sz="1800" kern="1200" dirty="0"/>
        </a:p>
      </dsp:txBody>
      <dsp:txXfrm rot="5400000">
        <a:off x="4534405" y="-2381110"/>
        <a:ext cx="1994341" cy="6767647"/>
      </dsp:txXfrm>
    </dsp:sp>
    <dsp:sp modelId="{A8C76B37-68A0-4883-8127-ED83822B2714}">
      <dsp:nvSpPr>
        <dsp:cNvPr id="0" name=""/>
        <dsp:cNvSpPr/>
      </dsp:nvSpPr>
      <dsp:spPr>
        <a:xfrm rot="5400000">
          <a:off x="-460232" y="3253872"/>
          <a:ext cx="3068217" cy="21477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MAP-Works</a:t>
          </a:r>
          <a:endParaRPr lang="en-US" sz="2800" kern="1200" dirty="0"/>
        </a:p>
      </dsp:txBody>
      <dsp:txXfrm rot="5400000">
        <a:off x="-460232" y="3253872"/>
        <a:ext cx="3068217" cy="2147752"/>
      </dsp:txXfrm>
    </dsp:sp>
    <dsp:sp modelId="{457C569B-A01A-4001-852C-E0FEA19F3C31}">
      <dsp:nvSpPr>
        <dsp:cNvPr id="0" name=""/>
        <dsp:cNvSpPr/>
      </dsp:nvSpPr>
      <dsp:spPr>
        <a:xfrm rot="5400000">
          <a:off x="4534405" y="406986"/>
          <a:ext cx="1994341" cy="67676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Focuses on self-efficacy and institutional commitment</a:t>
          </a:r>
          <a:endParaRPr lang="en-US" sz="1800" kern="1200" dirty="0"/>
        </a:p>
        <a:p>
          <a:pPr marL="171450" lvl="1" indent="-171450" algn="l" defTabSz="800100">
            <a:lnSpc>
              <a:spcPct val="90000"/>
            </a:lnSpc>
            <a:spcBef>
              <a:spcPct val="0"/>
            </a:spcBef>
            <a:spcAft>
              <a:spcPct val="15000"/>
            </a:spcAft>
            <a:buChar char="••"/>
          </a:pPr>
          <a:r>
            <a:rPr lang="en-US" sz="1800" kern="1200" dirty="0" smtClean="0"/>
            <a:t>Gives students information to promote positive behaviors</a:t>
          </a:r>
          <a:endParaRPr lang="en-US" sz="1800" kern="1200" dirty="0"/>
        </a:p>
        <a:p>
          <a:pPr marL="171450" lvl="1" indent="-171450" algn="l" defTabSz="800100">
            <a:lnSpc>
              <a:spcPct val="90000"/>
            </a:lnSpc>
            <a:spcBef>
              <a:spcPct val="0"/>
            </a:spcBef>
            <a:spcAft>
              <a:spcPct val="15000"/>
            </a:spcAft>
            <a:buChar char="••"/>
          </a:pPr>
          <a:r>
            <a:rPr lang="en-US" sz="1800" kern="1200" dirty="0" smtClean="0"/>
            <a:t>Encourages students to build self-efficacy by promoting self-reflection and successful behaviors</a:t>
          </a:r>
          <a:endParaRPr lang="en-US" sz="1800" kern="1200" dirty="0"/>
        </a:p>
      </dsp:txBody>
      <dsp:txXfrm rot="5400000">
        <a:off x="4534405" y="406986"/>
        <a:ext cx="1994341" cy="6767647"/>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B2C74-381B-424C-952A-8EDA7D988D15}">
      <dsp:nvSpPr>
        <dsp:cNvPr id="0" name=""/>
        <dsp:cNvSpPr/>
      </dsp:nvSpPr>
      <dsp:spPr>
        <a:xfrm rot="5400000">
          <a:off x="-460682" y="463362"/>
          <a:ext cx="3071217" cy="21498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Research</a:t>
          </a:r>
          <a:endParaRPr lang="en-US" sz="2800" kern="1200" dirty="0"/>
        </a:p>
      </dsp:txBody>
      <dsp:txXfrm rot="5400000">
        <a:off x="-460682" y="463362"/>
        <a:ext cx="3071217" cy="2149852"/>
      </dsp:txXfrm>
    </dsp:sp>
    <dsp:sp modelId="{FA02941C-FC8B-4FDD-AF06-3310C2C41171}">
      <dsp:nvSpPr>
        <dsp:cNvPr id="0" name=""/>
        <dsp:cNvSpPr/>
      </dsp:nvSpPr>
      <dsp:spPr>
        <a:xfrm rot="5400000">
          <a:off x="4534480" y="-2381948"/>
          <a:ext cx="1996291" cy="67655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Pascarella’s model emphasizes the interaction with socializing agents (faculty and peers) and the quality of student effort as important predictors of student learning and development.</a:t>
          </a:r>
          <a:endParaRPr lang="en-US" sz="1800" kern="1200" dirty="0"/>
        </a:p>
        <a:p>
          <a:pPr marL="171450" lvl="1" indent="-171450" algn="l" defTabSz="800100">
            <a:lnSpc>
              <a:spcPct val="90000"/>
            </a:lnSpc>
            <a:spcBef>
              <a:spcPct val="0"/>
            </a:spcBef>
            <a:spcAft>
              <a:spcPct val="15000"/>
            </a:spcAft>
            <a:buChar char="••"/>
          </a:pPr>
          <a:r>
            <a:rPr lang="en-US" sz="1800" kern="1200" dirty="0" smtClean="0"/>
            <a:t>Weidman’s model of undergraduate socialization discusses the normative contexts, socialization processes, and socialization outcomes</a:t>
          </a:r>
          <a:endParaRPr lang="en-US" sz="1800" kern="1200" dirty="0"/>
        </a:p>
      </dsp:txBody>
      <dsp:txXfrm rot="5400000">
        <a:off x="4534480" y="-2381948"/>
        <a:ext cx="1996291" cy="6765547"/>
      </dsp:txXfrm>
    </dsp:sp>
    <dsp:sp modelId="{A8C76B37-68A0-4883-8127-ED83822B2714}">
      <dsp:nvSpPr>
        <dsp:cNvPr id="0" name=""/>
        <dsp:cNvSpPr/>
      </dsp:nvSpPr>
      <dsp:spPr>
        <a:xfrm rot="5400000">
          <a:off x="-460682" y="3254185"/>
          <a:ext cx="3071217" cy="21498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MAP-Works</a:t>
          </a:r>
          <a:endParaRPr lang="en-US" sz="2800" kern="1200" dirty="0"/>
        </a:p>
      </dsp:txBody>
      <dsp:txXfrm rot="5400000">
        <a:off x="-460682" y="3254185"/>
        <a:ext cx="3071217" cy="2149852"/>
      </dsp:txXfrm>
    </dsp:sp>
    <dsp:sp modelId="{457C569B-A01A-4001-852C-E0FEA19F3C31}">
      <dsp:nvSpPr>
        <dsp:cNvPr id="0" name=""/>
        <dsp:cNvSpPr/>
      </dsp:nvSpPr>
      <dsp:spPr>
        <a:xfrm rot="5400000">
          <a:off x="4534480" y="408874"/>
          <a:ext cx="1996291" cy="67655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Focuses on academic, social, emotional, and developmental domains</a:t>
          </a:r>
          <a:endParaRPr lang="en-US" sz="1800" kern="1200" dirty="0"/>
        </a:p>
      </dsp:txBody>
      <dsp:txXfrm rot="5400000">
        <a:off x="4534480" y="408874"/>
        <a:ext cx="1996291" cy="6765547"/>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B2C74-381B-424C-952A-8EDA7D988D15}">
      <dsp:nvSpPr>
        <dsp:cNvPr id="0" name=""/>
        <dsp:cNvSpPr/>
      </dsp:nvSpPr>
      <dsp:spPr>
        <a:xfrm rot="5400000">
          <a:off x="-460682" y="463362"/>
          <a:ext cx="3071217" cy="21498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Research</a:t>
          </a:r>
          <a:endParaRPr lang="en-US" sz="2800" kern="1200" dirty="0"/>
        </a:p>
      </dsp:txBody>
      <dsp:txXfrm rot="5400000">
        <a:off x="-460682" y="463362"/>
        <a:ext cx="3071217" cy="2149852"/>
      </dsp:txXfrm>
    </dsp:sp>
    <dsp:sp modelId="{FA02941C-FC8B-4FDD-AF06-3310C2C41171}">
      <dsp:nvSpPr>
        <dsp:cNvPr id="0" name=""/>
        <dsp:cNvSpPr/>
      </dsp:nvSpPr>
      <dsp:spPr>
        <a:xfrm rot="5400000">
          <a:off x="4534480" y="-2381948"/>
          <a:ext cx="1996291" cy="67655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Expectations serve as a filter through which students evaluate their experiences.  Can also serve as a psychological catalyst or deterrent to certain types of behaviors</a:t>
          </a:r>
          <a:endParaRPr lang="en-US" sz="1800" kern="1200" dirty="0"/>
        </a:p>
        <a:p>
          <a:pPr marL="171450" lvl="1" indent="-171450" algn="l" defTabSz="800100">
            <a:lnSpc>
              <a:spcPct val="90000"/>
            </a:lnSpc>
            <a:spcBef>
              <a:spcPct val="0"/>
            </a:spcBef>
            <a:spcAft>
              <a:spcPct val="15000"/>
            </a:spcAft>
            <a:buChar char="••"/>
          </a:pPr>
          <a:r>
            <a:rPr lang="en-US" sz="1800" kern="1200" dirty="0" smtClean="0"/>
            <a:t>The transition to college can set the tone for what students expect, how much they get involved and their experience</a:t>
          </a:r>
          <a:endParaRPr lang="en-US" sz="1800" kern="1200" dirty="0"/>
        </a:p>
        <a:p>
          <a:pPr marL="171450" lvl="1" indent="-171450" algn="l" defTabSz="800100">
            <a:lnSpc>
              <a:spcPct val="90000"/>
            </a:lnSpc>
            <a:spcBef>
              <a:spcPct val="0"/>
            </a:spcBef>
            <a:spcAft>
              <a:spcPct val="15000"/>
            </a:spcAft>
            <a:buChar char="••"/>
          </a:pPr>
          <a:r>
            <a:rPr lang="en-US" sz="1800" kern="1200" dirty="0" smtClean="0"/>
            <a:t>Need to promote reasonable expectations of college</a:t>
          </a:r>
          <a:endParaRPr lang="en-US" sz="1800" kern="1200" dirty="0"/>
        </a:p>
      </dsp:txBody>
      <dsp:txXfrm rot="5400000">
        <a:off x="4534480" y="-2381948"/>
        <a:ext cx="1996291" cy="6765547"/>
      </dsp:txXfrm>
    </dsp:sp>
    <dsp:sp modelId="{A8C76B37-68A0-4883-8127-ED83822B2714}">
      <dsp:nvSpPr>
        <dsp:cNvPr id="0" name=""/>
        <dsp:cNvSpPr/>
      </dsp:nvSpPr>
      <dsp:spPr>
        <a:xfrm rot="5400000">
          <a:off x="-460682" y="3254185"/>
          <a:ext cx="3071217" cy="21498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MAP-Works</a:t>
          </a:r>
          <a:endParaRPr lang="en-US" sz="2800" kern="1200" dirty="0"/>
        </a:p>
      </dsp:txBody>
      <dsp:txXfrm rot="5400000">
        <a:off x="-460682" y="3254185"/>
        <a:ext cx="3071217" cy="2149852"/>
      </dsp:txXfrm>
    </dsp:sp>
    <dsp:sp modelId="{457C569B-A01A-4001-852C-E0FEA19F3C31}">
      <dsp:nvSpPr>
        <dsp:cNvPr id="0" name=""/>
        <dsp:cNvSpPr/>
      </dsp:nvSpPr>
      <dsp:spPr>
        <a:xfrm rot="5400000">
          <a:off x="4534480" y="408874"/>
          <a:ext cx="1996291" cy="67655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Addresses student expectations through survey items and reporting</a:t>
          </a:r>
          <a:endParaRPr lang="en-US" sz="1800" kern="1200" dirty="0"/>
        </a:p>
        <a:p>
          <a:pPr marL="171450" lvl="1" indent="-171450" algn="l" defTabSz="800100">
            <a:lnSpc>
              <a:spcPct val="90000"/>
            </a:lnSpc>
            <a:spcBef>
              <a:spcPct val="0"/>
            </a:spcBef>
            <a:spcAft>
              <a:spcPct val="15000"/>
            </a:spcAft>
            <a:buChar char="••"/>
          </a:pPr>
          <a:r>
            <a:rPr lang="en-US" sz="1800" kern="1200" dirty="0" smtClean="0"/>
            <a:t>Provides information to students on campus resources </a:t>
          </a:r>
          <a:endParaRPr lang="en-US" sz="1800" kern="1200" dirty="0"/>
        </a:p>
      </dsp:txBody>
      <dsp:txXfrm rot="5400000">
        <a:off x="4534480" y="408874"/>
        <a:ext cx="1996291" cy="6765547"/>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B1B2C74-381B-424C-952A-8EDA7D988D15}">
      <dsp:nvSpPr>
        <dsp:cNvPr id="0" name=""/>
        <dsp:cNvSpPr/>
      </dsp:nvSpPr>
      <dsp:spPr>
        <a:xfrm rot="5400000">
          <a:off x="-460682" y="463362"/>
          <a:ext cx="3071217" cy="21498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Research</a:t>
          </a:r>
          <a:endParaRPr lang="en-US" sz="2800" kern="1200" dirty="0"/>
        </a:p>
      </dsp:txBody>
      <dsp:txXfrm rot="5400000">
        <a:off x="-460682" y="463362"/>
        <a:ext cx="3071217" cy="2149852"/>
      </dsp:txXfrm>
    </dsp:sp>
    <dsp:sp modelId="{FA02941C-FC8B-4FDD-AF06-3310C2C41171}">
      <dsp:nvSpPr>
        <dsp:cNvPr id="0" name=""/>
        <dsp:cNvSpPr/>
      </dsp:nvSpPr>
      <dsp:spPr>
        <a:xfrm rot="5400000">
          <a:off x="4534480" y="-2381948"/>
          <a:ext cx="1996291" cy="67655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Chickering’s seven vectors of college development</a:t>
          </a:r>
          <a:endParaRPr lang="en-US" sz="1800" kern="1200" dirty="0"/>
        </a:p>
        <a:p>
          <a:pPr marL="171450" lvl="1" indent="-171450" algn="l" defTabSz="800100">
            <a:lnSpc>
              <a:spcPct val="90000"/>
            </a:lnSpc>
            <a:spcBef>
              <a:spcPct val="0"/>
            </a:spcBef>
            <a:spcAft>
              <a:spcPct val="15000"/>
            </a:spcAft>
            <a:buChar char="••"/>
          </a:pPr>
          <a:r>
            <a:rPr lang="en-US" sz="1800" kern="1200" dirty="0" smtClean="0"/>
            <a:t>(1) developing competence, (2) managing emotions, (3) moving through autonomy toward interdependence, (4) developing mature interpersonal relationships, (5) establishing identity, (6) developing purpose, and (7) developing integrity.</a:t>
          </a:r>
          <a:endParaRPr lang="en-US" sz="1800" kern="1200" dirty="0"/>
        </a:p>
      </dsp:txBody>
      <dsp:txXfrm rot="5400000">
        <a:off x="4534480" y="-2381948"/>
        <a:ext cx="1996291" cy="6765547"/>
      </dsp:txXfrm>
    </dsp:sp>
    <dsp:sp modelId="{A8C76B37-68A0-4883-8127-ED83822B2714}">
      <dsp:nvSpPr>
        <dsp:cNvPr id="0" name=""/>
        <dsp:cNvSpPr/>
      </dsp:nvSpPr>
      <dsp:spPr>
        <a:xfrm rot="5400000">
          <a:off x="-460682" y="3254185"/>
          <a:ext cx="3071217" cy="2149852"/>
        </a:xfrm>
        <a:prstGeom prst="chevron">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MAP-Works</a:t>
          </a:r>
          <a:endParaRPr lang="en-US" sz="2800" kern="1200" dirty="0"/>
        </a:p>
      </dsp:txBody>
      <dsp:txXfrm rot="5400000">
        <a:off x="-460682" y="3254185"/>
        <a:ext cx="3071217" cy="2149852"/>
      </dsp:txXfrm>
    </dsp:sp>
    <dsp:sp modelId="{457C569B-A01A-4001-852C-E0FEA19F3C31}">
      <dsp:nvSpPr>
        <dsp:cNvPr id="0" name=""/>
        <dsp:cNvSpPr/>
      </dsp:nvSpPr>
      <dsp:spPr>
        <a:xfrm rot="5400000">
          <a:off x="4534480" y="408874"/>
          <a:ext cx="1996291" cy="6765547"/>
        </a:xfrm>
        <a:prstGeom prst="round2Same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smtClean="0"/>
            <a:t>Includes items about self-perceptions of confidence and skills, initial social relationships, and educational goals.  </a:t>
          </a:r>
          <a:endParaRPr lang="en-US" sz="1800" kern="1200" dirty="0"/>
        </a:p>
        <a:p>
          <a:pPr marL="171450" lvl="1" indent="-171450" algn="l" defTabSz="800100">
            <a:lnSpc>
              <a:spcPct val="90000"/>
            </a:lnSpc>
            <a:spcBef>
              <a:spcPct val="0"/>
            </a:spcBef>
            <a:spcAft>
              <a:spcPct val="15000"/>
            </a:spcAft>
            <a:buChar char="••"/>
          </a:pPr>
          <a:r>
            <a:rPr lang="en-US" sz="1800" kern="1200" dirty="0" smtClean="0"/>
            <a:t>Feedback to students emphasizes personal responsibility and development, and building connections for long-term success.</a:t>
          </a:r>
          <a:endParaRPr lang="en-US" sz="1800" kern="1200" dirty="0"/>
        </a:p>
      </dsp:txBody>
      <dsp:txXfrm rot="5400000">
        <a:off x="4534480" y="408874"/>
        <a:ext cx="1996291" cy="676554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133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460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33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133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FA918CD1-C94F-48C2-898A-6DE496E96661}" type="slidenum">
              <a:rPr lang="en-US"/>
              <a:pPr>
                <a:defRPr/>
              </a:pPr>
              <a:t>‹#›</a:t>
            </a:fld>
            <a:endParaRPr lang="en-US" dirty="0"/>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endParaRPr lang="en-US" dirty="0"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586B7E55-10F3-4EB5-BE40-ACF163DF7A1C}" type="slidenum">
              <a:rPr lang="en-US" smtClean="0"/>
              <a:pPr/>
              <a:t>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bwMode="auto">
          <a:xfrm>
            <a:off x="0" y="0"/>
            <a:ext cx="9144000" cy="1295400"/>
          </a:xfrm>
          <a:prstGeom prst="rect">
            <a:avLst/>
          </a:prstGeom>
          <a:solidFill>
            <a:srgbClr val="FFFFFF"/>
          </a:solidFill>
          <a:ln w="9525" cap="flat" cmpd="sng" algn="ctr">
            <a:solidFill>
              <a:srgbClr val="FFFFCC"/>
            </a:solidFill>
            <a:prstDash val="solid"/>
            <a:round/>
            <a:headEnd type="none" w="med" len="med"/>
            <a:tailEnd type="none" w="med" len="med"/>
          </a:ln>
          <a:effectLst/>
        </p:spPr>
        <p:txBody>
          <a:bodyPr/>
          <a:lstStyle/>
          <a:p>
            <a:pPr>
              <a:defRPr/>
            </a:pPr>
            <a:endParaRPr 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cxnSp>
        <p:nvCxnSpPr>
          <p:cNvPr id="5" name="Straight Connector 4"/>
          <p:cNvCxnSpPr/>
          <p:nvPr userDrawn="1"/>
        </p:nvCxnSpPr>
        <p:spPr bwMode="auto">
          <a:xfrm>
            <a:off x="0" y="1295400"/>
            <a:ext cx="9144000" cy="1588"/>
          </a:xfrm>
          <a:prstGeom prst="line">
            <a:avLst/>
          </a:prstGeom>
          <a:solidFill>
            <a:srgbClr val="C0C0C0"/>
          </a:solidFill>
          <a:ln w="53975" cap="sq" cmpd="tri" algn="ctr">
            <a:solidFill>
              <a:srgbClr val="65994C"/>
            </a:solidFill>
            <a:prstDash val="solid"/>
            <a:round/>
            <a:headEnd type="none" w="sm" len="sm"/>
            <a:tailEnd type="none" w="lg" len="lg"/>
          </a:ln>
          <a:effectLst>
            <a:innerShdw blurRad="63500" dist="50800" dir="2700000">
              <a:prstClr val="black">
                <a:alpha val="50000"/>
              </a:prstClr>
            </a:innerShdw>
          </a:effectLst>
        </p:spPr>
      </p:cxnSp>
      <p:sp>
        <p:nvSpPr>
          <p:cNvPr id="6" name="Freeform 5"/>
          <p:cNvSpPr>
            <a:spLocks/>
          </p:cNvSpPr>
          <p:nvPr userDrawn="1"/>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7" name="Freeform 6"/>
          <p:cNvSpPr>
            <a:spLocks/>
          </p:cNvSpPr>
          <p:nvPr userDrawn="1"/>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lang="en-US" dirty="0">
              <a:latin typeface="Arial" pitchFamily="34" charset="0"/>
            </a:endParaRPr>
          </a:p>
        </p:txBody>
      </p:sp>
      <p:sp>
        <p:nvSpPr>
          <p:cNvPr id="8" name="Right Triangle 7"/>
          <p:cNvSpPr>
            <a:spLocks/>
          </p:cNvSpPr>
          <p:nvPr userDrawn="1"/>
        </p:nvSpPr>
        <p:spPr bwMode="auto">
          <a:xfrm>
            <a:off x="-6042" y="5791253"/>
            <a:ext cx="3402314" cy="1080868"/>
          </a:xfrm>
          <a:prstGeom prst="rtTriangle">
            <a:avLst/>
          </a:prstGeom>
          <a:blipFill>
            <a:blip r:embed="rId2" cstate="screen">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lang="en-US" dirty="0"/>
          </a:p>
        </p:txBody>
      </p:sp>
      <p:pic>
        <p:nvPicPr>
          <p:cNvPr id="11" name="Picture 7" descr="BallStateHoriz"/>
          <p:cNvPicPr>
            <a:picLocks noChangeAspect="1" noChangeArrowheads="1"/>
          </p:cNvPicPr>
          <p:nvPr userDrawn="1"/>
        </p:nvPicPr>
        <p:blipFill>
          <a:blip r:embed="rId3" cstate="print"/>
          <a:srcRect/>
          <a:stretch>
            <a:fillRect/>
          </a:stretch>
        </p:blipFill>
        <p:spPr bwMode="auto">
          <a:xfrm>
            <a:off x="6858000" y="228600"/>
            <a:ext cx="2032000" cy="762000"/>
          </a:xfrm>
          <a:prstGeom prst="rect">
            <a:avLst/>
          </a:prstGeom>
          <a:noFill/>
          <a:ln w="9525">
            <a:noFill/>
            <a:miter lim="800000"/>
            <a:headEnd/>
            <a:tailEnd/>
          </a:ln>
        </p:spPr>
      </p:pic>
      <p:pic>
        <p:nvPicPr>
          <p:cNvPr id="12" name="Picture 8" descr="EBI_logo"/>
          <p:cNvPicPr>
            <a:picLocks noChangeAspect="1" noChangeArrowheads="1"/>
          </p:cNvPicPr>
          <p:nvPr userDrawn="1"/>
        </p:nvPicPr>
        <p:blipFill>
          <a:blip r:embed="rId4" cstate="print"/>
          <a:srcRect/>
          <a:stretch>
            <a:fillRect/>
          </a:stretch>
        </p:blipFill>
        <p:spPr bwMode="auto">
          <a:xfrm>
            <a:off x="228600" y="228600"/>
            <a:ext cx="2235200" cy="838200"/>
          </a:xfrm>
          <a:prstGeom prst="rect">
            <a:avLst/>
          </a:prstGeom>
          <a:noFill/>
          <a:ln w="9525">
            <a:noFill/>
            <a:miter lim="800000"/>
            <a:headEnd/>
            <a:tailEnd/>
          </a:ln>
        </p:spPr>
      </p:pic>
      <p:pic>
        <p:nvPicPr>
          <p:cNvPr id="13" name="Picture 2"/>
          <p:cNvPicPr>
            <a:picLocks noChangeAspect="1" noChangeArrowheads="1"/>
          </p:cNvPicPr>
          <p:nvPr userDrawn="1"/>
        </p:nvPicPr>
        <p:blipFill>
          <a:blip r:embed="rId5" cstate="print"/>
          <a:srcRect/>
          <a:stretch>
            <a:fillRect/>
          </a:stretch>
        </p:blipFill>
        <p:spPr bwMode="auto">
          <a:xfrm>
            <a:off x="2971800" y="228600"/>
            <a:ext cx="3200400" cy="869950"/>
          </a:xfrm>
          <a:prstGeom prst="rect">
            <a:avLst/>
          </a:prstGeom>
          <a:noFill/>
          <a:ln w="9525">
            <a:noFill/>
            <a:miter lim="800000"/>
            <a:headEnd/>
            <a:tailEnd/>
          </a:ln>
        </p:spPr>
      </p:pic>
      <p:sp>
        <p:nvSpPr>
          <p:cNvPr id="9" name="Title 8"/>
          <p:cNvSpPr>
            <a:spLocks noGrp="1"/>
          </p:cNvSpPr>
          <p:nvPr>
            <p:ph type="ctrTitle"/>
          </p:nvPr>
        </p:nvSpPr>
        <p:spPr>
          <a:xfrm>
            <a:off x="0" y="1447800"/>
            <a:ext cx="9144000" cy="1448761"/>
          </a:xfrm>
          <a:prstGeom prst="rect">
            <a:avLst/>
          </a:prstGeom>
        </p:spPr>
        <p:txBody>
          <a:bodyPr anchor="b"/>
          <a:lstStyle>
            <a:lvl1pPr algn="ctr">
              <a:defRPr sz="4800" b="1">
                <a:solidFill>
                  <a:srgbClr val="C00000"/>
                </a:solidFill>
                <a:effectLst>
                  <a:outerShdw blurRad="31750" dist="25400" dir="5400000" algn="tl" rotWithShape="0">
                    <a:srgbClr val="000000">
                      <a:alpha val="25000"/>
                    </a:srgbClr>
                  </a:outerShdw>
                </a:effectLst>
              </a:defRPr>
            </a:lvl1pPr>
            <a:extLst/>
          </a:lstStyle>
          <a:p>
            <a:r>
              <a:rPr lang="en-US" dirty="0" smtClean="0"/>
              <a:t>Click to edit Master title style</a:t>
            </a:r>
            <a:endParaRPr lang="en-US" dirty="0"/>
          </a:p>
        </p:txBody>
      </p:sp>
      <p:sp>
        <p:nvSpPr>
          <p:cNvPr id="10" name="Subtitle 16"/>
          <p:cNvSpPr>
            <a:spLocks noGrp="1"/>
          </p:cNvSpPr>
          <p:nvPr>
            <p:ph type="subTitle" idx="1"/>
          </p:nvPr>
        </p:nvSpPr>
        <p:spPr>
          <a:xfrm>
            <a:off x="0" y="3429000"/>
            <a:ext cx="8991600" cy="1199704"/>
          </a:xfrm>
        </p:spPr>
        <p:txBody>
          <a:bodyPr lIns="45720" rIns="45720"/>
          <a:lstStyle>
            <a:lvl1pPr marL="0" marR="64008" indent="0" algn="r">
              <a:buNone/>
              <a:defRPr>
                <a:solidFill>
                  <a:schemeClr val="accent6"/>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Tree>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7056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705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a:xfrm>
            <a:off x="0" y="0"/>
            <a:ext cx="9144000" cy="609600"/>
          </a:xfrm>
          <a:prstGeom prst="rect">
            <a:avLst/>
          </a:prstGeom>
          <a:solidFill>
            <a:srgbClr val="65994C"/>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Content Placeholder 2"/>
          <p:cNvSpPr>
            <a:spLocks noGrp="1"/>
          </p:cNvSpPr>
          <p:nvPr>
            <p:ph idx="1"/>
          </p:nvPr>
        </p:nvSpPr>
        <p:spPr>
          <a:xfrm>
            <a:off x="76200" y="838200"/>
            <a:ext cx="8915400" cy="5867400"/>
          </a:xfrm>
        </p:spPr>
        <p:txBody>
          <a:bodyPr/>
          <a:lstStyle>
            <a:lvl1pPr>
              <a:defRPr>
                <a:solidFill>
                  <a:srgbClr val="65994C"/>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a:xfrm>
            <a:off x="152400" y="0"/>
            <a:ext cx="8839200" cy="609600"/>
          </a:xfrm>
          <a:prstGeom prst="rect">
            <a:avLst/>
          </a:prstGeom>
          <a:noFill/>
        </p:spPr>
        <p:txBody>
          <a:bodyPr vert="horz" rtlCol="0" anchor="ctr">
            <a:normAutofit/>
            <a:scene3d>
              <a:camera prst="orthographicFront"/>
              <a:lightRig rig="soft" dir="t"/>
            </a:scene3d>
            <a:sp3d prstMaterial="softEdge">
              <a:bevelT w="25400" h="25400"/>
            </a:sp3d>
          </a:bodyPr>
          <a:lstStyle>
            <a:lvl1pPr algn="l" rtl="0" eaLnBrk="0" fontAlgn="base" hangingPunct="0">
              <a:spcBef>
                <a:spcPct val="0"/>
              </a:spcBef>
              <a:spcAft>
                <a:spcPct val="0"/>
              </a:spcAft>
              <a:defRPr lang="en-US" sz="4100" b="1" i="1" kern="1200" dirty="0">
                <a:solidFill>
                  <a:schemeClr val="bg1"/>
                </a:solidFill>
                <a:effectLst>
                  <a:outerShdw blurRad="31750" dist="25400" dir="5400000" algn="tl" rotWithShape="0">
                    <a:srgbClr val="000000">
                      <a:alpha val="25000"/>
                    </a:srgbClr>
                  </a:outerShdw>
                </a:effectLst>
                <a:latin typeface="Calibri" pitchFamily="34" charset="0"/>
                <a:ea typeface="+mj-ea"/>
                <a:cs typeface="+mj-cs"/>
              </a:defRPr>
            </a:lvl1pPr>
            <a:extLst/>
          </a:lstStyle>
          <a:p>
            <a:r>
              <a:rPr lang="en-US" dirty="0" smtClean="0"/>
              <a:t>Click to edit Master title style</a:t>
            </a:r>
            <a:endParaRPr lang="en-US" dirty="0"/>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0" y="7620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762000"/>
            <a:ext cx="4495800" cy="594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33400"/>
          </a:xfrm>
          <a:prstGeom prst="rect">
            <a:avLst/>
          </a:prstGeom>
        </p:spPr>
        <p:txBody>
          <a:bodyPr/>
          <a:lstStyle/>
          <a:p>
            <a:r>
              <a:rPr lang="en-US" smtClean="0"/>
              <a:t>Click to edit Master title style</a:t>
            </a:r>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0" y="762000"/>
            <a:ext cx="9144000" cy="594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993" r:id="rId1"/>
    <p:sldLayoutId id="2147483994"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ransition>
    <p:zoom/>
  </p:transition>
  <p:hf sldNum="0" hdr="0" ftr="0" dt="0"/>
  <p:txStyles>
    <p:titleStyle>
      <a:lvl1pPr algn="l" rtl="0" eaLnBrk="0" fontAlgn="base" hangingPunct="0">
        <a:spcBef>
          <a:spcPct val="0"/>
        </a:spcBef>
        <a:spcAft>
          <a:spcPct val="0"/>
        </a:spcAft>
        <a:defRPr sz="3200" b="1" i="1">
          <a:solidFill>
            <a:srgbClr val="2D2D8A"/>
          </a:solidFill>
          <a:latin typeface="+mj-lt"/>
          <a:ea typeface="+mj-ea"/>
          <a:cs typeface="+mj-cs"/>
        </a:defRPr>
      </a:lvl1pPr>
      <a:lvl2pPr algn="l" rtl="0" eaLnBrk="0" fontAlgn="base" hangingPunct="0">
        <a:spcBef>
          <a:spcPct val="0"/>
        </a:spcBef>
        <a:spcAft>
          <a:spcPct val="0"/>
        </a:spcAft>
        <a:defRPr sz="3200" b="1" i="1">
          <a:solidFill>
            <a:srgbClr val="2D2D8A"/>
          </a:solidFill>
          <a:latin typeface="Arial" charset="0"/>
        </a:defRPr>
      </a:lvl2pPr>
      <a:lvl3pPr algn="l" rtl="0" eaLnBrk="0" fontAlgn="base" hangingPunct="0">
        <a:spcBef>
          <a:spcPct val="0"/>
        </a:spcBef>
        <a:spcAft>
          <a:spcPct val="0"/>
        </a:spcAft>
        <a:defRPr sz="3200" b="1" i="1">
          <a:solidFill>
            <a:srgbClr val="2D2D8A"/>
          </a:solidFill>
          <a:latin typeface="Arial" charset="0"/>
        </a:defRPr>
      </a:lvl3pPr>
      <a:lvl4pPr algn="l" rtl="0" eaLnBrk="0" fontAlgn="base" hangingPunct="0">
        <a:spcBef>
          <a:spcPct val="0"/>
        </a:spcBef>
        <a:spcAft>
          <a:spcPct val="0"/>
        </a:spcAft>
        <a:defRPr sz="3200" b="1" i="1">
          <a:solidFill>
            <a:srgbClr val="2D2D8A"/>
          </a:solidFill>
          <a:latin typeface="Arial" charset="0"/>
        </a:defRPr>
      </a:lvl4pPr>
      <a:lvl5pPr algn="l" rtl="0" eaLnBrk="0" fontAlgn="base" hangingPunct="0">
        <a:spcBef>
          <a:spcPct val="0"/>
        </a:spcBef>
        <a:spcAft>
          <a:spcPct val="0"/>
        </a:spcAft>
        <a:defRPr sz="3200" b="1" i="1">
          <a:solidFill>
            <a:srgbClr val="2D2D8A"/>
          </a:solidFill>
          <a:latin typeface="Arial" charset="0"/>
        </a:defRPr>
      </a:lvl5pPr>
      <a:lvl6pPr marL="457200" algn="l" rtl="0" fontAlgn="base">
        <a:spcBef>
          <a:spcPct val="0"/>
        </a:spcBef>
        <a:spcAft>
          <a:spcPct val="0"/>
        </a:spcAft>
        <a:defRPr sz="3200" b="1" i="1">
          <a:solidFill>
            <a:srgbClr val="0033CC"/>
          </a:solidFill>
          <a:latin typeface="Arial" charset="0"/>
        </a:defRPr>
      </a:lvl6pPr>
      <a:lvl7pPr marL="914400" algn="l" rtl="0" fontAlgn="base">
        <a:spcBef>
          <a:spcPct val="0"/>
        </a:spcBef>
        <a:spcAft>
          <a:spcPct val="0"/>
        </a:spcAft>
        <a:defRPr sz="3200" b="1" i="1">
          <a:solidFill>
            <a:srgbClr val="0033CC"/>
          </a:solidFill>
          <a:latin typeface="Arial" charset="0"/>
        </a:defRPr>
      </a:lvl7pPr>
      <a:lvl8pPr marL="1371600" algn="l" rtl="0" fontAlgn="base">
        <a:spcBef>
          <a:spcPct val="0"/>
        </a:spcBef>
        <a:spcAft>
          <a:spcPct val="0"/>
        </a:spcAft>
        <a:defRPr sz="3200" b="1" i="1">
          <a:solidFill>
            <a:srgbClr val="0033CC"/>
          </a:solidFill>
          <a:latin typeface="Arial" charset="0"/>
        </a:defRPr>
      </a:lvl8pPr>
      <a:lvl9pPr marL="1828800" algn="l" rtl="0" fontAlgn="base">
        <a:spcBef>
          <a:spcPct val="0"/>
        </a:spcBef>
        <a:spcAft>
          <a:spcPct val="0"/>
        </a:spcAft>
        <a:defRPr sz="3200" b="1" i="1">
          <a:solidFill>
            <a:srgbClr val="0033CC"/>
          </a:solidFill>
          <a:latin typeface="Arial" charset="0"/>
        </a:defRPr>
      </a:lvl9pPr>
    </p:titleStyle>
    <p:bodyStyle>
      <a:lvl1pPr marL="342900" indent="-342900" algn="l" rtl="0" eaLnBrk="0" fontAlgn="base" hangingPunct="0">
        <a:spcBef>
          <a:spcPct val="20000"/>
        </a:spcBef>
        <a:spcAft>
          <a:spcPct val="0"/>
        </a:spcAft>
        <a:buChar char="•"/>
        <a:defRPr sz="2800" b="1" i="1">
          <a:solidFill>
            <a:srgbClr val="2AA82A"/>
          </a:solidFill>
          <a:latin typeface="+mn-lt"/>
          <a:ea typeface="+mn-ea"/>
          <a:cs typeface="+mn-cs"/>
        </a:defRPr>
      </a:lvl1pPr>
      <a:lvl2pPr marL="742950" indent="-285750" algn="l" rtl="0" eaLnBrk="0" fontAlgn="base" hangingPunct="0">
        <a:spcBef>
          <a:spcPct val="20000"/>
        </a:spcBef>
        <a:spcAft>
          <a:spcPct val="0"/>
        </a:spcAft>
        <a:buChar char="–"/>
        <a:defRPr sz="2400">
          <a:solidFill>
            <a:srgbClr val="0033CC"/>
          </a:solidFill>
          <a:latin typeface="+mn-lt"/>
        </a:defRPr>
      </a:lvl2pPr>
      <a:lvl3pPr marL="1143000" indent="-228600" algn="l" rtl="0" eaLnBrk="0" fontAlgn="base" hangingPunct="0">
        <a:spcBef>
          <a:spcPct val="20000"/>
        </a:spcBef>
        <a:spcAft>
          <a:spcPct val="0"/>
        </a:spcAft>
        <a:buChar char="•"/>
        <a:defRPr sz="2000">
          <a:solidFill>
            <a:srgbClr val="0033CC"/>
          </a:solidFill>
          <a:latin typeface="+mn-lt"/>
        </a:defRPr>
      </a:lvl3pPr>
      <a:lvl4pPr marL="1600200" indent="-228600" algn="l" rtl="0" eaLnBrk="0" fontAlgn="base" hangingPunct="0">
        <a:spcBef>
          <a:spcPct val="20000"/>
        </a:spcBef>
        <a:spcAft>
          <a:spcPct val="0"/>
        </a:spcAft>
        <a:buChar char="–"/>
        <a:defRPr sz="2000">
          <a:solidFill>
            <a:srgbClr val="0033CC"/>
          </a:solidFill>
          <a:latin typeface="+mn-lt"/>
        </a:defRPr>
      </a:lvl4pPr>
      <a:lvl5pPr marL="2057400" indent="-228600" algn="l" rtl="0" eaLnBrk="0" fontAlgn="base" hangingPunct="0">
        <a:spcBef>
          <a:spcPct val="20000"/>
        </a:spcBef>
        <a:spcAft>
          <a:spcPct val="0"/>
        </a:spcAft>
        <a:buChar char="»"/>
        <a:defRPr sz="2000">
          <a:solidFill>
            <a:srgbClr val="0033CC"/>
          </a:solidFill>
          <a:latin typeface="+mn-lt"/>
        </a:defRPr>
      </a:lvl5pPr>
      <a:lvl6pPr marL="2514600" indent="-228600" algn="l" rtl="0" fontAlgn="base">
        <a:spcBef>
          <a:spcPct val="20000"/>
        </a:spcBef>
        <a:spcAft>
          <a:spcPct val="0"/>
        </a:spcAft>
        <a:buChar char="»"/>
        <a:defRPr>
          <a:solidFill>
            <a:srgbClr val="0033CC"/>
          </a:solidFill>
          <a:latin typeface="+mn-lt"/>
        </a:defRPr>
      </a:lvl6pPr>
      <a:lvl7pPr marL="2971800" indent="-228600" algn="l" rtl="0" fontAlgn="base">
        <a:spcBef>
          <a:spcPct val="20000"/>
        </a:spcBef>
        <a:spcAft>
          <a:spcPct val="0"/>
        </a:spcAft>
        <a:buChar char="»"/>
        <a:defRPr>
          <a:solidFill>
            <a:srgbClr val="0033CC"/>
          </a:solidFill>
          <a:latin typeface="+mn-lt"/>
        </a:defRPr>
      </a:lvl7pPr>
      <a:lvl8pPr marL="3429000" indent="-228600" algn="l" rtl="0" fontAlgn="base">
        <a:spcBef>
          <a:spcPct val="20000"/>
        </a:spcBef>
        <a:spcAft>
          <a:spcPct val="0"/>
        </a:spcAft>
        <a:buChar char="»"/>
        <a:defRPr>
          <a:solidFill>
            <a:srgbClr val="0033CC"/>
          </a:solidFill>
          <a:latin typeface="+mn-lt"/>
        </a:defRPr>
      </a:lvl8pPr>
      <a:lvl9pPr marL="3886200" indent="-228600" algn="l" rtl="0" fontAlgn="base">
        <a:spcBef>
          <a:spcPct val="20000"/>
        </a:spcBef>
        <a:spcAft>
          <a:spcPct val="0"/>
        </a:spcAft>
        <a:buChar char="»"/>
        <a:defRPr>
          <a:solidFill>
            <a:srgbClr val="0033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hyperlink" Target="http://www.aacn.nche.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jpe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5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5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png"/><Relationship Id="rId3" Type="http://schemas.openxmlformats.org/officeDocument/2006/relationships/image" Target="../media/image15.pn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8.xml"/><Relationship Id="rId16"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s>
</file>

<file path=ppt/slides/_rels/slide9.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8.png"/><Relationship Id="rId7"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10" Type="http://schemas.openxmlformats.org/officeDocument/2006/relationships/image" Target="../media/image35.png"/><Relationship Id="rId4" Type="http://schemas.openxmlformats.org/officeDocument/2006/relationships/image" Target="../media/image29.jpeg"/><Relationship Id="rId9"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1447800"/>
            <a:ext cx="9144000" cy="4419600"/>
          </a:xfrm>
        </p:spPr>
        <p:txBody>
          <a:bodyPr/>
          <a:lstStyle/>
          <a:p>
            <a:pPr>
              <a:defRPr/>
            </a:pPr>
            <a:r>
              <a:rPr lang="en-US" dirty="0" smtClean="0"/>
              <a:t/>
            </a:r>
            <a:br>
              <a:rPr lang="en-US" dirty="0" smtClean="0"/>
            </a:br>
            <a:r>
              <a:rPr lang="en-US" dirty="0" smtClean="0"/>
              <a:t/>
            </a:r>
            <a:br>
              <a:rPr lang="en-US" dirty="0" smtClean="0"/>
            </a:br>
            <a:r>
              <a:rPr lang="en-US" dirty="0" smtClean="0"/>
              <a:t/>
            </a:r>
            <a:br>
              <a:rPr lang="en-US" dirty="0" smtClean="0"/>
            </a:br>
            <a:r>
              <a:rPr lang="en-US" dirty="0" smtClean="0"/>
              <a:t>MAP-Works Training</a:t>
            </a:r>
            <a:br>
              <a:rPr lang="en-US" dirty="0" smtClean="0"/>
            </a:br>
            <a:r>
              <a:rPr lang="en-US" sz="3200" dirty="0" smtClean="0"/>
              <a:t>Southern Adventist University</a:t>
            </a:r>
            <a:br>
              <a:rPr lang="en-US" sz="3200" dirty="0" smtClean="0"/>
            </a:br>
            <a:r>
              <a:rPr lang="en-US" sz="3200" dirty="0" smtClean="0"/>
              <a:t>August 25, 2009</a:t>
            </a:r>
            <a:r>
              <a:rPr lang="en-US" dirty="0" smtClean="0"/>
              <a:t/>
            </a:r>
            <a:br>
              <a:rPr lang="en-US" dirty="0" smtClean="0"/>
            </a:br>
            <a:r>
              <a:rPr lang="en-US" dirty="0" smtClean="0"/>
              <a:t/>
            </a:r>
            <a:br>
              <a:rPr lang="en-US" dirty="0" smtClean="0"/>
            </a:br>
            <a:r>
              <a:rPr lang="en-US" sz="2400" dirty="0" smtClean="0"/>
              <a:t>Diana McGregor Fulkerson, Director of Client Services</a:t>
            </a:r>
            <a:br>
              <a:rPr lang="en-US" sz="2400" dirty="0" smtClean="0"/>
            </a:br>
            <a:r>
              <a:rPr lang="en-US" sz="2400" dirty="0" smtClean="0"/>
              <a:t/>
            </a:r>
            <a:br>
              <a:rPr lang="en-US" sz="2400" dirty="0" smtClean="0"/>
            </a:br>
            <a:r>
              <a:rPr lang="en-US" sz="2400" dirty="0" smtClean="0"/>
              <a:t/>
            </a:r>
            <a:br>
              <a:rPr lang="en-US" sz="2400" dirty="0" smtClean="0"/>
            </a:br>
            <a:r>
              <a:rPr lang="en-US" sz="2400" dirty="0" smtClean="0"/>
              <a:t/>
            </a:r>
            <a:br>
              <a:rPr lang="en-US" sz="2400" dirty="0" smtClean="0"/>
            </a:br>
            <a:endParaRPr lang="en-US" sz="2400" dirty="0"/>
          </a:p>
        </p:txBody>
      </p:sp>
      <p:sp>
        <p:nvSpPr>
          <p:cNvPr id="4099" name="TextBox 3"/>
          <p:cNvSpPr txBox="1">
            <a:spLocks noChangeArrowheads="1"/>
          </p:cNvSpPr>
          <p:nvPr/>
        </p:nvSpPr>
        <p:spPr bwMode="auto">
          <a:xfrm>
            <a:off x="3733800" y="6396038"/>
            <a:ext cx="5410200" cy="461962"/>
          </a:xfrm>
          <a:prstGeom prst="rect">
            <a:avLst/>
          </a:prstGeom>
          <a:noFill/>
          <a:ln w="9525">
            <a:noFill/>
            <a:miter lim="800000"/>
            <a:headEnd/>
            <a:tailEnd/>
          </a:ln>
        </p:spPr>
        <p:txBody>
          <a:bodyPr>
            <a:spAutoFit/>
          </a:bodyPr>
          <a:lstStyle/>
          <a:p>
            <a:r>
              <a:rPr lang="en-US" sz="800" dirty="0"/>
              <a:t>© 2009 Educational Benchmarking, Inc.  All Rights Reserved. These materials constitute confidential and propriety information of Educational Benchmarking, Inc. ("EBI") and may not be copied, reproduced, modified, excerpted, published, shared, distributed, or publicly displayed, in whole or in part without the express written consent of EBI.</a:t>
            </a: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a:xfrm>
            <a:off x="0" y="2362200"/>
            <a:ext cx="9144000" cy="1448761"/>
          </a:xfrm>
        </p:spPr>
        <p:txBody>
          <a:bodyPr>
            <a:normAutofit/>
          </a:bodyPr>
          <a:lstStyle/>
          <a:p>
            <a:r>
              <a:rPr lang="en-US" sz="4400" dirty="0" smtClean="0"/>
              <a:t>MAP-Works:</a:t>
            </a:r>
            <a:br>
              <a:rPr lang="en-US" sz="4400" dirty="0" smtClean="0"/>
            </a:br>
            <a:r>
              <a:rPr lang="en-US" sz="4400" dirty="0" smtClean="0"/>
              <a:t>Surveys and Risk Indicator</a:t>
            </a:r>
            <a:endParaRPr lang="en-US" sz="4400" dirty="0"/>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Types of Surveys</a:t>
            </a:r>
          </a:p>
          <a:p>
            <a:pPr lvl="1"/>
            <a:r>
              <a:rPr lang="en-US" dirty="0" smtClean="0"/>
              <a:t>Transition Survey (administration at Southern Adventist will begin on Sept. 14)</a:t>
            </a:r>
          </a:p>
          <a:p>
            <a:pPr lvl="1"/>
            <a:r>
              <a:rPr lang="en-US" dirty="0" smtClean="0"/>
              <a:t>Check-Up Survey (may be administered multiple times during the academic year)</a:t>
            </a:r>
          </a:p>
          <a:p>
            <a:r>
              <a:rPr lang="en-US" dirty="0" smtClean="0"/>
              <a:t>Understanding the MAP-Works Risk-Indicator</a:t>
            </a:r>
          </a:p>
          <a:p>
            <a:pPr lvl="1"/>
            <a:r>
              <a:rPr lang="en-US" dirty="0" smtClean="0"/>
              <a:t>“Needle Hunting in Action”--- Identifying Risk</a:t>
            </a:r>
          </a:p>
          <a:p>
            <a:pPr lvl="1"/>
            <a:r>
              <a:rPr lang="en-US" dirty="0" smtClean="0"/>
              <a:t>“Non-Respondents”--- Inherently At Risk</a:t>
            </a:r>
            <a:endParaRPr lang="en-US" sz="4000" dirty="0"/>
          </a:p>
        </p:txBody>
      </p:sp>
      <p:sp>
        <p:nvSpPr>
          <p:cNvPr id="2" name="Title 1"/>
          <p:cNvSpPr>
            <a:spLocks noGrp="1"/>
          </p:cNvSpPr>
          <p:nvPr>
            <p:ph type="title"/>
          </p:nvPr>
        </p:nvSpPr>
        <p:spPr/>
        <p:txBody>
          <a:bodyPr>
            <a:normAutofit fontScale="90000"/>
          </a:bodyPr>
          <a:lstStyle/>
          <a:p>
            <a:r>
              <a:rPr lang="en-US" dirty="0" smtClean="0"/>
              <a:t>MAP-Works Surveys</a:t>
            </a:r>
            <a:endParaRPr lang="en-US" dirty="0"/>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p:nvPr>
        </p:nvSpPr>
        <p:spPr>
          <a:xfrm>
            <a:off x="0" y="2667000"/>
            <a:ext cx="9144000" cy="1449388"/>
          </a:xfrm>
        </p:spPr>
        <p:txBody>
          <a:bodyPr/>
          <a:lstStyle/>
          <a:p>
            <a:pPr>
              <a:defRPr/>
            </a:pPr>
            <a:r>
              <a:rPr lang="en-US" sz="4400" dirty="0" smtClean="0"/>
              <a:t>Theoretical Foundation</a:t>
            </a:r>
            <a:br>
              <a:rPr lang="en-US" sz="4400" dirty="0" smtClean="0"/>
            </a:br>
            <a:r>
              <a:rPr lang="en-US" sz="4400" dirty="0" smtClean="0"/>
              <a:t>of MAP-Works</a:t>
            </a:r>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838200"/>
          <a:ext cx="8915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pPr>
              <a:defRPr/>
            </a:pPr>
            <a:r>
              <a:rPr dirty="0" smtClean="0"/>
              <a:t>Early Adjustment to College</a:t>
            </a:r>
            <a:endParaRPr dirty="0"/>
          </a:p>
        </p:txBody>
      </p:sp>
      <p:sp>
        <p:nvSpPr>
          <p:cNvPr id="22532" name="TextBox 4"/>
          <p:cNvSpPr txBox="1">
            <a:spLocks noChangeArrowheads="1"/>
          </p:cNvSpPr>
          <p:nvPr/>
        </p:nvSpPr>
        <p:spPr bwMode="auto">
          <a:xfrm>
            <a:off x="1676400" y="6581775"/>
            <a:ext cx="7467600" cy="276225"/>
          </a:xfrm>
          <a:prstGeom prst="rect">
            <a:avLst/>
          </a:prstGeom>
          <a:noFill/>
          <a:ln w="9525">
            <a:noFill/>
            <a:miter lim="800000"/>
            <a:headEnd/>
            <a:tailEnd/>
          </a:ln>
        </p:spPr>
        <p:txBody>
          <a:bodyPr>
            <a:spAutoFit/>
          </a:bodyPr>
          <a:lstStyle/>
          <a:p>
            <a:r>
              <a:rPr lang="en-US" sz="1200" dirty="0">
                <a:latin typeface="Calibri" pitchFamily="34" charset="0"/>
              </a:rPr>
              <a:t>Ref: Upcraft, M. L., Gardner, J. N., &amp; Associates (1989). The Freshman Year Experience. San Francisco: Jossey-Bass.</a:t>
            </a:r>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838200"/>
          <a:ext cx="8915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pPr>
              <a:defRPr/>
            </a:pPr>
            <a:r>
              <a:rPr dirty="0" smtClean="0"/>
              <a:t>Astin’s Theory of Involvement</a:t>
            </a:r>
            <a:endParaRPr dirty="0"/>
          </a:p>
        </p:txBody>
      </p:sp>
      <p:sp>
        <p:nvSpPr>
          <p:cNvPr id="23556" name="TextBox 4"/>
          <p:cNvSpPr txBox="1">
            <a:spLocks noChangeArrowheads="1"/>
          </p:cNvSpPr>
          <p:nvPr/>
        </p:nvSpPr>
        <p:spPr bwMode="auto">
          <a:xfrm>
            <a:off x="1676400" y="6396038"/>
            <a:ext cx="7467600" cy="461962"/>
          </a:xfrm>
          <a:prstGeom prst="rect">
            <a:avLst/>
          </a:prstGeom>
          <a:noFill/>
          <a:ln w="9525">
            <a:noFill/>
            <a:miter lim="800000"/>
            <a:headEnd/>
            <a:tailEnd/>
          </a:ln>
        </p:spPr>
        <p:txBody>
          <a:bodyPr>
            <a:spAutoFit/>
          </a:bodyPr>
          <a:lstStyle/>
          <a:p>
            <a:r>
              <a:rPr lang="en-US" sz="1200" dirty="0">
                <a:latin typeface="Calibri" pitchFamily="34" charset="0"/>
              </a:rPr>
              <a:t>Ref:  Skipper, T. L. (2005). Student Development in the First College Year: A Primer for College Educators. Columbia, SC: University of South Carolina, National Resource Center for the First-Year Experience and Students in Transition.</a:t>
            </a:r>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838200"/>
          <a:ext cx="8915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pPr>
              <a:defRPr/>
            </a:pPr>
            <a:r>
              <a:rPr dirty="0" smtClean="0"/>
              <a:t>Tinto’s Theory of Attrition</a:t>
            </a:r>
            <a:endParaRPr dirty="0"/>
          </a:p>
        </p:txBody>
      </p:sp>
      <p:sp>
        <p:nvSpPr>
          <p:cNvPr id="24580" name="TextBox 4"/>
          <p:cNvSpPr txBox="1">
            <a:spLocks noChangeArrowheads="1"/>
          </p:cNvSpPr>
          <p:nvPr/>
        </p:nvSpPr>
        <p:spPr bwMode="auto">
          <a:xfrm>
            <a:off x="1676400" y="6396038"/>
            <a:ext cx="7467600" cy="461962"/>
          </a:xfrm>
          <a:prstGeom prst="rect">
            <a:avLst/>
          </a:prstGeom>
          <a:noFill/>
          <a:ln w="9525">
            <a:noFill/>
            <a:miter lim="800000"/>
            <a:headEnd/>
            <a:tailEnd/>
          </a:ln>
        </p:spPr>
        <p:txBody>
          <a:bodyPr>
            <a:spAutoFit/>
          </a:bodyPr>
          <a:lstStyle/>
          <a:p>
            <a:r>
              <a:rPr lang="en-US" sz="1200" dirty="0">
                <a:latin typeface="Calibri" pitchFamily="34" charset="0"/>
              </a:rPr>
              <a:t>Ref:  Tinto, V. (1993). Leaving college: Rethinking the Causes and Cures of Student Attrition (2nd ed.). Chicago: University of Chicago Press.</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838200"/>
          <a:ext cx="8915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pPr>
              <a:defRPr/>
            </a:pPr>
            <a:r>
              <a:rPr dirty="0" smtClean="0"/>
              <a:t>Self-Efficacy and Institutional Commitment</a:t>
            </a:r>
            <a:endParaRPr dirty="0"/>
          </a:p>
        </p:txBody>
      </p:sp>
      <p:sp>
        <p:nvSpPr>
          <p:cNvPr id="25604" name="TextBox 4"/>
          <p:cNvSpPr txBox="1">
            <a:spLocks noChangeArrowheads="1"/>
          </p:cNvSpPr>
          <p:nvPr/>
        </p:nvSpPr>
        <p:spPr bwMode="auto">
          <a:xfrm>
            <a:off x="2209800" y="5842000"/>
            <a:ext cx="6934200" cy="1016000"/>
          </a:xfrm>
          <a:prstGeom prst="rect">
            <a:avLst/>
          </a:prstGeom>
          <a:noFill/>
          <a:ln w="9525">
            <a:noFill/>
            <a:miter lim="800000"/>
            <a:headEnd/>
            <a:tailEnd/>
          </a:ln>
        </p:spPr>
        <p:txBody>
          <a:bodyPr>
            <a:spAutoFit/>
          </a:bodyPr>
          <a:lstStyle/>
          <a:p>
            <a:r>
              <a:rPr lang="en-US" sz="1200" dirty="0">
                <a:latin typeface="Calibri" pitchFamily="34" charset="0"/>
              </a:rPr>
              <a:t>Ref: Bean, J. P., &amp; Eaton, S. B. (2000). A Psychological Model of Student Retention. In J. M. Braxton (Ed.), Reworking the Student Departure Puzzle (pp.48-61). Nashville, TN: Vanderbilt University Press.</a:t>
            </a:r>
          </a:p>
          <a:p>
            <a:r>
              <a:rPr lang="en-US" sz="1200" dirty="0">
                <a:latin typeface="Calibri" pitchFamily="34" charset="0"/>
              </a:rPr>
              <a:t>Ref: Braxton, J. M., Hirschy, A.S, &amp; McClendon, S. A. (2004). </a:t>
            </a:r>
            <a:r>
              <a:rPr lang="en-US" sz="1200" i="1" dirty="0">
                <a:latin typeface="Calibri" pitchFamily="34" charset="0"/>
              </a:rPr>
              <a:t>Understanding and Reducing College Student Departure.</a:t>
            </a:r>
            <a:r>
              <a:rPr lang="en-US" sz="1200" dirty="0">
                <a:latin typeface="Calibri" pitchFamily="34" charset="0"/>
              </a:rPr>
              <a:t> San Francisco: Jossey-Bass. (ASHE-ERIC Higher Education Report No. 30.3). </a:t>
            </a:r>
          </a:p>
          <a:p>
            <a:r>
              <a:rPr lang="en-US" sz="1200" dirty="0">
                <a:latin typeface="Calibri" pitchFamily="34" charset="0"/>
              </a:rPr>
              <a:t>Ref: Bandura, A. (1997). Self-Efficacy: The Exercise of Control. New York: W. H. Freeman and Company.</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838200"/>
          <a:ext cx="8915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pPr>
              <a:defRPr/>
            </a:pPr>
            <a:r>
              <a:rPr dirty="0" smtClean="0"/>
              <a:t>Engagement and Effort</a:t>
            </a:r>
            <a:endParaRPr dirty="0"/>
          </a:p>
        </p:txBody>
      </p:sp>
      <p:sp>
        <p:nvSpPr>
          <p:cNvPr id="26628" name="TextBox 4"/>
          <p:cNvSpPr txBox="1">
            <a:spLocks noChangeArrowheads="1"/>
          </p:cNvSpPr>
          <p:nvPr/>
        </p:nvSpPr>
        <p:spPr bwMode="auto">
          <a:xfrm>
            <a:off x="2209800" y="5867400"/>
            <a:ext cx="6934200" cy="1016000"/>
          </a:xfrm>
          <a:prstGeom prst="rect">
            <a:avLst/>
          </a:prstGeom>
          <a:noFill/>
          <a:ln w="9525">
            <a:noFill/>
            <a:miter lim="800000"/>
            <a:headEnd/>
            <a:tailEnd/>
          </a:ln>
        </p:spPr>
        <p:txBody>
          <a:bodyPr>
            <a:spAutoFit/>
          </a:bodyPr>
          <a:lstStyle/>
          <a:p>
            <a:r>
              <a:rPr lang="en-US" sz="1200" dirty="0">
                <a:latin typeface="Calibri" pitchFamily="34" charset="0"/>
              </a:rPr>
              <a:t>Ref: Pascarella, E. (1985). College Environmental Influence on learning and Cognitive Development: A Critical Review and Synthesis. In J. Smart (Ed.), Higher education: Handbook of Theory and Research (Vol. 1). New York: Agathon</a:t>
            </a:r>
          </a:p>
          <a:p>
            <a:r>
              <a:rPr lang="en-US" sz="1200" dirty="0">
                <a:latin typeface="Calibri" pitchFamily="34" charset="0"/>
              </a:rPr>
              <a:t>Ref: Weidman, J. (1989). Undergraduate socialization: A Conceptual Approach. In J. Smart (Ed.). Higher Education: Handbook of Theory and Research (Vol. 5). New York: Agathon.</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838200"/>
          <a:ext cx="8915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pPr>
              <a:defRPr/>
            </a:pPr>
            <a:r>
              <a:rPr dirty="0" smtClean="0"/>
              <a:t>Student Expectations</a:t>
            </a:r>
            <a:endParaRPr dirty="0"/>
          </a:p>
        </p:txBody>
      </p:sp>
      <p:sp>
        <p:nvSpPr>
          <p:cNvPr id="27652" name="TextBox 4"/>
          <p:cNvSpPr txBox="1">
            <a:spLocks noChangeArrowheads="1"/>
          </p:cNvSpPr>
          <p:nvPr/>
        </p:nvSpPr>
        <p:spPr bwMode="auto">
          <a:xfrm>
            <a:off x="2209800" y="5867400"/>
            <a:ext cx="6934200" cy="1016000"/>
          </a:xfrm>
          <a:prstGeom prst="rect">
            <a:avLst/>
          </a:prstGeom>
          <a:noFill/>
          <a:ln w="9525">
            <a:noFill/>
            <a:miter lim="800000"/>
            <a:headEnd/>
            <a:tailEnd/>
          </a:ln>
        </p:spPr>
        <p:txBody>
          <a:bodyPr>
            <a:spAutoFit/>
          </a:bodyPr>
          <a:lstStyle/>
          <a:p>
            <a:r>
              <a:rPr lang="en-US" sz="1200" dirty="0">
                <a:latin typeface="Calibri" pitchFamily="34" charset="0"/>
              </a:rPr>
              <a:t>Ref: Kuh, G. D., Kinzie, J., Schuh, J. H., Whitt, E. J, &amp; Associates</a:t>
            </a:r>
            <a:r>
              <a:rPr lang="en-US" sz="1200" i="1" dirty="0">
                <a:latin typeface="Calibri" pitchFamily="34" charset="0"/>
              </a:rPr>
              <a:t> </a:t>
            </a:r>
            <a:r>
              <a:rPr lang="en-US" sz="1200" dirty="0">
                <a:latin typeface="Calibri" pitchFamily="34" charset="0"/>
              </a:rPr>
              <a:t>(2005). </a:t>
            </a:r>
            <a:r>
              <a:rPr lang="en-US" sz="1200" i="1" dirty="0">
                <a:latin typeface="Calibri" pitchFamily="34" charset="0"/>
              </a:rPr>
              <a:t>Student Success in College: Creating Conditions that Matter.</a:t>
            </a:r>
            <a:r>
              <a:rPr lang="en-US" sz="1200" dirty="0">
                <a:latin typeface="Calibri" pitchFamily="34" charset="0"/>
              </a:rPr>
              <a:t> San Francisco: Jossey-Bass.</a:t>
            </a:r>
          </a:p>
          <a:p>
            <a:r>
              <a:rPr lang="en-US" sz="1200" dirty="0">
                <a:latin typeface="Calibri" pitchFamily="34" charset="0"/>
              </a:rPr>
              <a:t>Ref: Pascarella, E. T. &amp; Terenzini, P. T. (1991). </a:t>
            </a:r>
            <a:r>
              <a:rPr lang="en-US" sz="1200" i="1" dirty="0">
                <a:latin typeface="Calibri" pitchFamily="34" charset="0"/>
              </a:rPr>
              <a:t>How College Affects Students</a:t>
            </a:r>
            <a:r>
              <a:rPr lang="en-US" sz="1200" dirty="0">
                <a:latin typeface="Calibri" pitchFamily="34" charset="0"/>
              </a:rPr>
              <a:t>. San Francisco: Jossey-Bass</a:t>
            </a:r>
          </a:p>
          <a:p>
            <a:r>
              <a:rPr lang="en-US" sz="1200" dirty="0">
                <a:latin typeface="Calibri" pitchFamily="34" charset="0"/>
              </a:rPr>
              <a:t>Ref: Miller, T. E., Bender, B. E., Schuh, J. H., &amp; Associates (2005). </a:t>
            </a:r>
            <a:r>
              <a:rPr lang="en-US" sz="1200" i="1" dirty="0">
                <a:latin typeface="Calibri" pitchFamily="34" charset="0"/>
              </a:rPr>
              <a:t>Promoting Reasonable Expectations: Aligning Student and Institutional Views of the College Experience</a:t>
            </a:r>
            <a:r>
              <a:rPr lang="en-US" sz="1200" dirty="0">
                <a:latin typeface="Calibri" pitchFamily="34" charset="0"/>
              </a:rPr>
              <a:t>. San Francisco: Jossey-Bass</a:t>
            </a: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76200" y="838200"/>
          <a:ext cx="89154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pPr>
              <a:defRPr/>
            </a:pPr>
            <a:r>
              <a:rPr dirty="0" smtClean="0"/>
              <a:t>Student Development</a:t>
            </a:r>
            <a:endParaRPr dirty="0"/>
          </a:p>
        </p:txBody>
      </p:sp>
      <p:sp>
        <p:nvSpPr>
          <p:cNvPr id="28676" name="TextBox 4"/>
          <p:cNvSpPr txBox="1">
            <a:spLocks noChangeArrowheads="1"/>
          </p:cNvSpPr>
          <p:nvPr/>
        </p:nvSpPr>
        <p:spPr bwMode="auto">
          <a:xfrm>
            <a:off x="2209800" y="6581775"/>
            <a:ext cx="6934200" cy="276225"/>
          </a:xfrm>
          <a:prstGeom prst="rect">
            <a:avLst/>
          </a:prstGeom>
          <a:noFill/>
          <a:ln w="9525">
            <a:noFill/>
            <a:miter lim="800000"/>
            <a:headEnd/>
            <a:tailEnd/>
          </a:ln>
        </p:spPr>
        <p:txBody>
          <a:bodyPr>
            <a:spAutoFit/>
          </a:bodyPr>
          <a:lstStyle/>
          <a:p>
            <a:r>
              <a:rPr lang="en-US" sz="1200" dirty="0">
                <a:latin typeface="Calibri" pitchFamily="34" charset="0"/>
              </a:rPr>
              <a:t>Ref:  Chickering, A. W., &amp; Reisser, L. (1993). </a:t>
            </a:r>
            <a:r>
              <a:rPr lang="en-US" sz="1200" i="1" dirty="0">
                <a:latin typeface="Calibri" pitchFamily="34" charset="0"/>
              </a:rPr>
              <a:t>Education and Identity</a:t>
            </a:r>
            <a:r>
              <a:rPr lang="en-US" sz="1200" dirty="0">
                <a:latin typeface="Calibri" pitchFamily="34" charset="0"/>
              </a:rPr>
              <a:t> (2nd ed.). San Francisco: Jossey-Bass. </a:t>
            </a:r>
          </a:p>
        </p:txBody>
      </p:sp>
    </p:spTree>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p:txBody>
          <a:bodyPr/>
          <a:lstStyle/>
          <a:p>
            <a:pPr eaLnBrk="1" hangingPunct="1">
              <a:defRPr/>
            </a:pPr>
            <a:r>
              <a:rPr lang="en-US" sz="2400" dirty="0" smtClean="0"/>
              <a:t>Founded in 1994</a:t>
            </a:r>
          </a:p>
          <a:p>
            <a:pPr eaLnBrk="1" hangingPunct="1">
              <a:defRPr/>
            </a:pPr>
            <a:r>
              <a:rPr lang="en-US" sz="2400" dirty="0" smtClean="0"/>
              <a:t>EBI Assessment Participants</a:t>
            </a:r>
          </a:p>
          <a:p>
            <a:pPr lvl="1" eaLnBrk="1" hangingPunct="1">
              <a:defRPr/>
            </a:pPr>
            <a:r>
              <a:rPr lang="en-US" dirty="0" smtClean="0"/>
              <a:t>Nearly 1500 Colleges and Universities worldwide</a:t>
            </a:r>
          </a:p>
          <a:p>
            <a:pPr lvl="1" eaLnBrk="1" hangingPunct="1">
              <a:defRPr/>
            </a:pPr>
            <a:r>
              <a:rPr lang="en-US" dirty="0" smtClean="0"/>
              <a:t>Surveyed nearly 15 million people</a:t>
            </a:r>
          </a:p>
          <a:p>
            <a:pPr eaLnBrk="1" hangingPunct="1">
              <a:defRPr/>
            </a:pPr>
            <a:r>
              <a:rPr lang="en-US" sz="2400" dirty="0" smtClean="0"/>
              <a:t>Assessments to Date</a:t>
            </a:r>
          </a:p>
          <a:p>
            <a:pPr lvl="1" eaLnBrk="1" hangingPunct="1">
              <a:defRPr/>
            </a:pPr>
            <a:r>
              <a:rPr lang="en-US" dirty="0" smtClean="0"/>
              <a:t>Currently offer 93 national/international assessments in 25 areas of study</a:t>
            </a:r>
          </a:p>
          <a:p>
            <a:pPr lvl="1" eaLnBrk="1" hangingPunct="1">
              <a:defRPr/>
            </a:pPr>
            <a:r>
              <a:rPr lang="en-US" dirty="0" smtClean="0"/>
              <a:t>Over 600 custom assessments conducted for 87 institutions</a:t>
            </a:r>
          </a:p>
          <a:p>
            <a:pPr eaLnBrk="1" hangingPunct="1">
              <a:defRPr/>
            </a:pPr>
            <a:r>
              <a:rPr lang="en-US" sz="2400" dirty="0" smtClean="0"/>
              <a:t>Reporting</a:t>
            </a:r>
          </a:p>
          <a:p>
            <a:pPr lvl="1" eaLnBrk="1" hangingPunct="1">
              <a:defRPr/>
            </a:pPr>
            <a:r>
              <a:rPr lang="en-US" dirty="0" smtClean="0"/>
              <a:t>Produced over 18,000 customized reports</a:t>
            </a:r>
          </a:p>
          <a:p>
            <a:pPr lvl="1" eaLnBrk="1" hangingPunct="1">
              <a:defRPr/>
            </a:pPr>
            <a:r>
              <a:rPr lang="en-US" dirty="0" smtClean="0"/>
              <a:t>Created a state-of-the-art online data collection, reporting, and distribution system</a:t>
            </a:r>
          </a:p>
        </p:txBody>
      </p:sp>
      <p:sp>
        <p:nvSpPr>
          <p:cNvPr id="365570" name="Rectangle 2"/>
          <p:cNvSpPr>
            <a:spLocks noGrp="1" noChangeArrowheads="1"/>
          </p:cNvSpPr>
          <p:nvPr>
            <p:ph type="title"/>
          </p:nvPr>
        </p:nvSpPr>
        <p:spPr/>
        <p:txBody>
          <a:bodyPr>
            <a:normAutofit fontScale="90000"/>
          </a:bodyPr>
          <a:lstStyle/>
          <a:p>
            <a:pPr eaLnBrk="1" hangingPunct="1">
              <a:defRPr/>
            </a:pPr>
            <a:r>
              <a:rPr lang="en-US" dirty="0" smtClean="0"/>
              <a:t>Educational Benchmarking Inc. (EBI)</a:t>
            </a:r>
            <a:endParaRPr dirty="0" smtClean="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0" y="1447800"/>
            <a:ext cx="9144000" cy="1449388"/>
          </a:xfrm>
        </p:spPr>
        <p:txBody>
          <a:bodyPr/>
          <a:lstStyle/>
          <a:p>
            <a:pPr>
              <a:defRPr/>
            </a:pPr>
            <a:r>
              <a:rPr lang="en-US" sz="4000" dirty="0" smtClean="0"/>
              <a:t>Navigating MAP-Works</a:t>
            </a:r>
            <a:endParaRPr lang="en-US" sz="4000" dirty="0"/>
          </a:p>
        </p:txBody>
      </p:sp>
      <p:sp>
        <p:nvSpPr>
          <p:cNvPr id="4099" name="TextBox 3"/>
          <p:cNvSpPr txBox="1">
            <a:spLocks noChangeArrowheads="1"/>
          </p:cNvSpPr>
          <p:nvPr/>
        </p:nvSpPr>
        <p:spPr bwMode="auto">
          <a:xfrm>
            <a:off x="3733800" y="6396038"/>
            <a:ext cx="5410200" cy="461962"/>
          </a:xfrm>
          <a:prstGeom prst="rect">
            <a:avLst/>
          </a:prstGeom>
          <a:noFill/>
          <a:ln w="9525">
            <a:noFill/>
            <a:miter lim="800000"/>
            <a:headEnd/>
            <a:tailEnd/>
          </a:ln>
        </p:spPr>
        <p:txBody>
          <a:bodyPr>
            <a:spAutoFit/>
          </a:bodyPr>
          <a:lstStyle/>
          <a:p>
            <a:r>
              <a:rPr lang="en-US" sz="800" dirty="0"/>
              <a:t>© 2009 Educational Benchmarking, Inc.  All Rights Reserved. These materials constitute confidential and propriety information of Educational Benchmarking, Inc. ("EBI") and may not be copied, reproduced, modified, excerpted, published, shared, distributed, or publicly displayed, in whole or in part without the express written consent of EBI.</a:t>
            </a:r>
          </a:p>
        </p:txBody>
      </p:sp>
    </p:spTree>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None/>
              <a:defRPr/>
            </a:pPr>
            <a:endParaRPr lang="en-US" dirty="0" smtClean="0"/>
          </a:p>
          <a:p>
            <a:pPr lvl="1">
              <a:defRPr/>
            </a:pPr>
            <a:r>
              <a:rPr lang="en-US" dirty="0" smtClean="0"/>
              <a:t>Logging Into MAP-Works</a:t>
            </a:r>
          </a:p>
          <a:p>
            <a:pPr lvl="1">
              <a:defRPr/>
            </a:pPr>
            <a:r>
              <a:rPr lang="en-US" dirty="0" smtClean="0"/>
              <a:t>Home Page</a:t>
            </a:r>
          </a:p>
          <a:p>
            <a:pPr lvl="1">
              <a:defRPr/>
            </a:pPr>
            <a:r>
              <a:rPr lang="en-US" dirty="0" smtClean="0"/>
              <a:t>Student Tracking Page</a:t>
            </a:r>
          </a:p>
          <a:p>
            <a:pPr lvl="1">
              <a:defRPr/>
            </a:pPr>
            <a:r>
              <a:rPr lang="en-US" dirty="0" smtClean="0"/>
              <a:t>Lists---Real time and Static</a:t>
            </a:r>
          </a:p>
          <a:p>
            <a:pPr lvl="1">
              <a:defRPr/>
            </a:pPr>
            <a:r>
              <a:rPr lang="en-US" dirty="0" smtClean="0"/>
              <a:t>Individual Student Reporting/Dashboards</a:t>
            </a:r>
          </a:p>
          <a:p>
            <a:pPr lvl="1">
              <a:defRPr/>
            </a:pPr>
            <a:r>
              <a:rPr lang="en-US" dirty="0" smtClean="0"/>
              <a:t>Logging Contact, Notes, and Alerts</a:t>
            </a:r>
          </a:p>
          <a:p>
            <a:pPr lvl="1">
              <a:defRPr/>
            </a:pPr>
            <a:r>
              <a:rPr lang="en-US" dirty="0" smtClean="0"/>
              <a:t>All Student Reporting/Advanced Filters</a:t>
            </a:r>
          </a:p>
          <a:p>
            <a:pPr lvl="1">
              <a:defRPr/>
            </a:pPr>
            <a:r>
              <a:rPr lang="en-US" dirty="0" smtClean="0"/>
              <a:t>MAP-Works Student Report/Portal</a:t>
            </a:r>
          </a:p>
        </p:txBody>
      </p:sp>
      <p:sp>
        <p:nvSpPr>
          <p:cNvPr id="3" name="Title 2"/>
          <p:cNvSpPr>
            <a:spLocks noGrp="1"/>
          </p:cNvSpPr>
          <p:nvPr>
            <p:ph type="title"/>
          </p:nvPr>
        </p:nvSpPr>
        <p:spPr/>
        <p:txBody>
          <a:bodyPr>
            <a:normAutofit fontScale="90000"/>
          </a:bodyPr>
          <a:lstStyle/>
          <a:p>
            <a:pPr>
              <a:defRPr/>
            </a:pPr>
            <a:r>
              <a:rPr lang="en-US" dirty="0" smtClean="0"/>
              <a:t>Topics </a:t>
            </a:r>
            <a:endParaRPr dirty="0"/>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14600"/>
            <a:ext cx="9144000" cy="1449388"/>
          </a:xfrm>
        </p:spPr>
        <p:txBody>
          <a:bodyPr/>
          <a:lstStyle/>
          <a:p>
            <a:pPr>
              <a:defRPr/>
            </a:pPr>
            <a:r>
              <a:rPr lang="en-US" sz="4400" dirty="0" smtClean="0"/>
              <a:t>Logging into </a:t>
            </a:r>
            <a:br>
              <a:rPr lang="en-US" sz="4400" dirty="0" smtClean="0"/>
            </a:br>
            <a:r>
              <a:rPr lang="en-US" sz="4400" dirty="0" smtClean="0"/>
              <a:t>MAP-Works</a:t>
            </a:r>
            <a:endParaRPr lang="en-US" sz="4400" dirty="0"/>
          </a:p>
        </p:txBody>
      </p:sp>
    </p:spTree>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defRPr/>
            </a:pPr>
            <a:endParaRPr lang="en-US" dirty="0" smtClean="0"/>
          </a:p>
          <a:p>
            <a:pPr algn="ctr">
              <a:buNone/>
              <a:defRPr/>
            </a:pPr>
            <a:r>
              <a:rPr lang="en-US" sz="3600" dirty="0" smtClean="0"/>
              <a:t>http://demo.map-works.com</a:t>
            </a:r>
          </a:p>
          <a:p>
            <a:pPr algn="ctr">
              <a:buNone/>
              <a:defRPr/>
            </a:pPr>
            <a:endParaRPr lang="en-US" sz="3600" dirty="0" smtClean="0"/>
          </a:p>
          <a:p>
            <a:pPr algn="ctr">
              <a:buNone/>
              <a:defRPr/>
            </a:pPr>
            <a:r>
              <a:rPr lang="en-US" sz="3600" dirty="0" smtClean="0"/>
              <a:t>Username: </a:t>
            </a:r>
          </a:p>
          <a:p>
            <a:pPr algn="ctr">
              <a:buNone/>
              <a:defRPr/>
            </a:pPr>
            <a:r>
              <a:rPr lang="en-US" sz="3600" b="0" i="0" dirty="0" smtClean="0"/>
              <a:t>southern2010@map-works.com</a:t>
            </a:r>
            <a:endParaRPr lang="en-US" sz="3600" dirty="0" smtClean="0"/>
          </a:p>
          <a:p>
            <a:pPr algn="ctr">
              <a:buNone/>
              <a:defRPr/>
            </a:pPr>
            <a:endParaRPr lang="en-US" sz="3600" dirty="0" smtClean="0"/>
          </a:p>
          <a:p>
            <a:pPr algn="ctr">
              <a:buNone/>
              <a:defRPr/>
            </a:pPr>
            <a:r>
              <a:rPr lang="en-US" sz="3600" dirty="0" smtClean="0"/>
              <a:t>Password:  </a:t>
            </a:r>
            <a:r>
              <a:rPr lang="en-US" sz="3600" b="0" i="0" dirty="0" smtClean="0"/>
              <a:t>southern1783</a:t>
            </a:r>
            <a:r>
              <a:rPr lang="en-US" sz="3600" dirty="0" smtClean="0"/>
              <a:t> </a:t>
            </a:r>
          </a:p>
        </p:txBody>
      </p:sp>
      <p:sp>
        <p:nvSpPr>
          <p:cNvPr id="3" name="Title 2"/>
          <p:cNvSpPr>
            <a:spLocks noGrp="1"/>
          </p:cNvSpPr>
          <p:nvPr>
            <p:ph type="title"/>
          </p:nvPr>
        </p:nvSpPr>
        <p:spPr/>
        <p:txBody>
          <a:bodyPr>
            <a:normAutofit fontScale="90000"/>
          </a:bodyPr>
          <a:lstStyle/>
          <a:p>
            <a:pPr>
              <a:defRPr/>
            </a:pPr>
            <a:r>
              <a:rPr lang="en-US" dirty="0" smtClean="0"/>
              <a:t>Southern Adventist “Demo” Account</a:t>
            </a:r>
            <a:endParaRPr dirty="0"/>
          </a:p>
        </p:txBody>
      </p:sp>
    </p:spTree>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Visit Southern Adventist University’s URL</a:t>
            </a:r>
          </a:p>
          <a:p>
            <a:pPr lvl="1">
              <a:defRPr/>
            </a:pPr>
            <a:r>
              <a:rPr lang="en-US" b="1" dirty="0" smtClean="0"/>
              <a:t>https://southern.map-works.com</a:t>
            </a:r>
          </a:p>
          <a:p>
            <a:pPr lvl="1">
              <a:buNone/>
              <a:defRPr/>
            </a:pPr>
            <a:endParaRPr lang="en-US" dirty="0" smtClean="0"/>
          </a:p>
          <a:p>
            <a:pPr>
              <a:defRPr/>
            </a:pPr>
            <a:r>
              <a:rPr lang="en-US" dirty="0" smtClean="0"/>
              <a:t>Building Data</a:t>
            </a:r>
          </a:p>
          <a:p>
            <a:pPr lvl="1">
              <a:defRPr/>
            </a:pPr>
            <a:r>
              <a:rPr lang="en-US" dirty="0" smtClean="0"/>
              <a:t>Each time faculty/staff enter the MAP-Works site, the data is built to populate the reporting.  Faculty/staff receive a screen that indicates the data is being built.  The process may take a few moments.</a:t>
            </a:r>
          </a:p>
          <a:p>
            <a:pPr>
              <a:defRPr/>
            </a:pPr>
            <a:endParaRPr lang="en-US" dirty="0" smtClean="0"/>
          </a:p>
        </p:txBody>
      </p:sp>
      <p:sp>
        <p:nvSpPr>
          <p:cNvPr id="3" name="Title 2"/>
          <p:cNvSpPr>
            <a:spLocks noGrp="1"/>
          </p:cNvSpPr>
          <p:nvPr>
            <p:ph type="title"/>
          </p:nvPr>
        </p:nvSpPr>
        <p:spPr/>
        <p:txBody>
          <a:bodyPr>
            <a:normAutofit fontScale="90000"/>
          </a:bodyPr>
          <a:lstStyle/>
          <a:p>
            <a:pPr>
              <a:defRPr/>
            </a:pPr>
            <a:r>
              <a:rPr dirty="0" smtClean="0"/>
              <a:t>Logging into "Real" MAP-Works Account</a:t>
            </a:r>
            <a:endParaRPr dirty="0"/>
          </a:p>
        </p:txBody>
      </p:sp>
      <p:pic>
        <p:nvPicPr>
          <p:cNvPr id="4" name="Picture 2"/>
          <p:cNvPicPr>
            <a:picLocks noChangeAspect="1" noChangeArrowheads="1"/>
          </p:cNvPicPr>
          <p:nvPr/>
        </p:nvPicPr>
        <p:blipFill>
          <a:blip r:embed="rId3" cstate="print"/>
          <a:srcRect/>
          <a:stretch>
            <a:fillRect/>
          </a:stretch>
        </p:blipFill>
        <p:spPr bwMode="auto">
          <a:xfrm>
            <a:off x="2286000" y="4572000"/>
            <a:ext cx="4295775"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defRPr/>
            </a:pPr>
            <a:r>
              <a:rPr lang="en-US" dirty="0" smtClean="0"/>
              <a:t>Confidentiality Statement</a:t>
            </a:r>
          </a:p>
          <a:p>
            <a:pPr lvl="1">
              <a:defRPr/>
            </a:pPr>
            <a:r>
              <a:rPr lang="en-US" dirty="0" smtClean="0"/>
              <a:t>The first time each term faculty/staff enter MAP-Works, they must accept a confidentiality statement and view a brief video on navigation</a:t>
            </a:r>
            <a:endParaRPr lang="en-US" dirty="0"/>
          </a:p>
        </p:txBody>
      </p:sp>
      <p:sp>
        <p:nvSpPr>
          <p:cNvPr id="3" name="Title 2"/>
          <p:cNvSpPr>
            <a:spLocks noGrp="1"/>
          </p:cNvSpPr>
          <p:nvPr>
            <p:ph type="title"/>
          </p:nvPr>
        </p:nvSpPr>
        <p:spPr/>
        <p:txBody>
          <a:bodyPr>
            <a:normAutofit fontScale="90000"/>
          </a:bodyPr>
          <a:lstStyle/>
          <a:p>
            <a:pPr>
              <a:defRPr/>
            </a:pPr>
            <a:r>
              <a:rPr dirty="0" smtClean="0"/>
              <a:t>Logging in to MAP-Works</a:t>
            </a:r>
            <a:endParaRPr dirty="0"/>
          </a:p>
        </p:txBody>
      </p:sp>
      <p:pic>
        <p:nvPicPr>
          <p:cNvPr id="30722" name="Picture 2"/>
          <p:cNvPicPr>
            <a:picLocks noChangeAspect="1" noChangeArrowheads="1"/>
          </p:cNvPicPr>
          <p:nvPr/>
        </p:nvPicPr>
        <p:blipFill>
          <a:blip r:embed="rId3" cstate="print"/>
          <a:srcRect/>
          <a:stretch>
            <a:fillRect/>
          </a:stretch>
        </p:blipFill>
        <p:spPr bwMode="auto">
          <a:xfrm>
            <a:off x="914400" y="2590800"/>
            <a:ext cx="7391400" cy="45561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221" name="Rectangle 4"/>
          <p:cNvSpPr>
            <a:spLocks noChangeArrowheads="1"/>
          </p:cNvSpPr>
          <p:nvPr/>
        </p:nvSpPr>
        <p:spPr bwMode="auto">
          <a:xfrm>
            <a:off x="3124200" y="3810000"/>
            <a:ext cx="2971800" cy="2057400"/>
          </a:xfrm>
          <a:prstGeom prst="rect">
            <a:avLst/>
          </a:prstGeom>
          <a:noFill/>
          <a:ln w="38100" cap="sq" algn="ctr">
            <a:solidFill>
              <a:srgbClr val="C00000"/>
            </a:solidFill>
            <a:round/>
            <a:headEnd type="none" w="sm" len="sm"/>
            <a:tailEnd type="none" w="lg" len="lg"/>
          </a:ln>
        </p:spPr>
        <p:txBody>
          <a:bodyPr/>
          <a:lstStyle/>
          <a:p>
            <a:endParaRPr lang="en-US" sz="2200" dirty="0">
              <a:solidFill>
                <a:schemeClr val="tx2"/>
              </a:solidFill>
              <a:latin typeface="Tahoma" charset="0"/>
            </a:endParaRPr>
          </a:p>
        </p:txBody>
      </p:sp>
    </p:spTree>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362200"/>
            <a:ext cx="9144000" cy="1449388"/>
          </a:xfrm>
        </p:spPr>
        <p:txBody>
          <a:bodyPr/>
          <a:lstStyle/>
          <a:p>
            <a:pPr>
              <a:defRPr/>
            </a:pPr>
            <a:r>
              <a:rPr lang="en-US" sz="4400" dirty="0" smtClean="0"/>
              <a:t>Home Page</a:t>
            </a:r>
            <a:endParaRPr lang="en-US" sz="4400" dirty="0"/>
          </a:p>
        </p:txBody>
      </p:sp>
    </p:spTree>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2"/>
          <p:cNvPicPr>
            <a:picLocks noChangeAspect="1" noChangeArrowheads="1"/>
          </p:cNvPicPr>
          <p:nvPr/>
        </p:nvPicPr>
        <p:blipFill>
          <a:blip r:embed="rId3" cstate="print"/>
          <a:srcRect/>
          <a:stretch>
            <a:fillRect/>
          </a:stretch>
        </p:blipFill>
        <p:spPr bwMode="auto">
          <a:xfrm>
            <a:off x="914400" y="661988"/>
            <a:ext cx="7448550" cy="6196012"/>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Home Page</a:t>
            </a:r>
            <a:endParaRPr dirty="0"/>
          </a:p>
        </p:txBody>
      </p:sp>
      <p:sp>
        <p:nvSpPr>
          <p:cNvPr id="5" name="Rectangle 4"/>
          <p:cNvSpPr/>
          <p:nvPr/>
        </p:nvSpPr>
        <p:spPr bwMode="auto">
          <a:xfrm>
            <a:off x="2667000" y="3276600"/>
            <a:ext cx="2438400" cy="1981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7173" name="Line Callout 1 5"/>
          <p:cNvSpPr>
            <a:spLocks/>
          </p:cNvSpPr>
          <p:nvPr/>
        </p:nvSpPr>
        <p:spPr bwMode="auto">
          <a:xfrm>
            <a:off x="228600" y="2438400"/>
            <a:ext cx="2362200" cy="2286000"/>
          </a:xfrm>
          <a:prstGeom prst="borderCallout1">
            <a:avLst>
              <a:gd name="adj1" fmla="val 53765"/>
              <a:gd name="adj2" fmla="val 100022"/>
              <a:gd name="adj3" fmla="val 70880"/>
              <a:gd name="adj4" fmla="val 113032"/>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Student Tracking: </a:t>
            </a:r>
            <a:r>
              <a:rPr lang="en-US" sz="2000" dirty="0">
                <a:solidFill>
                  <a:schemeClr val="tx2"/>
                </a:solidFill>
                <a:latin typeface="Calibri" pitchFamily="34" charset="0"/>
              </a:rPr>
              <a:t>Quickly access your Direct-Connect students.  Choose from a “Real-Time List” or your “My Real-Time Lists”</a:t>
            </a:r>
          </a:p>
        </p:txBody>
      </p:sp>
      <p:sp>
        <p:nvSpPr>
          <p:cNvPr id="7" name="Rectangle 6"/>
          <p:cNvSpPr/>
          <p:nvPr/>
        </p:nvSpPr>
        <p:spPr bwMode="auto">
          <a:xfrm>
            <a:off x="5181600" y="3276600"/>
            <a:ext cx="2819400" cy="1981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8" name="Rectangle 7"/>
          <p:cNvSpPr/>
          <p:nvPr/>
        </p:nvSpPr>
        <p:spPr bwMode="auto">
          <a:xfrm>
            <a:off x="2590800" y="5486400"/>
            <a:ext cx="5562600" cy="1371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9" name="Line Callout 1 8"/>
          <p:cNvSpPr>
            <a:spLocks/>
          </p:cNvSpPr>
          <p:nvPr/>
        </p:nvSpPr>
        <p:spPr bwMode="auto">
          <a:xfrm>
            <a:off x="228600" y="5257800"/>
            <a:ext cx="2286000" cy="1447800"/>
          </a:xfrm>
          <a:prstGeom prst="borderCallout1">
            <a:avLst>
              <a:gd name="adj1" fmla="val 43656"/>
              <a:gd name="adj2" fmla="val 100571"/>
              <a:gd name="adj3" fmla="val 56729"/>
              <a:gd name="adj4" fmla="val 135077"/>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Current Alerts:  </a:t>
            </a:r>
            <a:r>
              <a:rPr lang="en-US" sz="2000" dirty="0">
                <a:solidFill>
                  <a:schemeClr val="tx2"/>
                </a:solidFill>
                <a:latin typeface="Calibri" pitchFamily="34" charset="0"/>
              </a:rPr>
              <a:t>A list of your Direct-Connects who have an open alert</a:t>
            </a:r>
          </a:p>
        </p:txBody>
      </p:sp>
      <p:sp>
        <p:nvSpPr>
          <p:cNvPr id="6" name="Line Callout 1 5"/>
          <p:cNvSpPr>
            <a:spLocks/>
          </p:cNvSpPr>
          <p:nvPr/>
        </p:nvSpPr>
        <p:spPr bwMode="auto">
          <a:xfrm>
            <a:off x="6248400" y="5105400"/>
            <a:ext cx="2743200" cy="1600200"/>
          </a:xfrm>
          <a:prstGeom prst="borderCallout1">
            <a:avLst>
              <a:gd name="adj1" fmla="val -1421"/>
              <a:gd name="adj2" fmla="val 64248"/>
              <a:gd name="adj3" fmla="val -30330"/>
              <a:gd name="adj4" fmla="val 42126"/>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Recent Activity:  </a:t>
            </a:r>
            <a:r>
              <a:rPr lang="en-US" sz="2000" dirty="0">
                <a:solidFill>
                  <a:schemeClr val="tx2"/>
                </a:solidFill>
                <a:latin typeface="Calibri" pitchFamily="34" charset="0"/>
              </a:rPr>
              <a:t>View all recent activities (notes, contacts, or alerts) that have been posted for your students</a:t>
            </a:r>
          </a:p>
        </p:txBody>
      </p:sp>
      <p:sp>
        <p:nvSpPr>
          <p:cNvPr id="12" name="Rectangle 11"/>
          <p:cNvSpPr/>
          <p:nvPr/>
        </p:nvSpPr>
        <p:spPr bwMode="auto">
          <a:xfrm>
            <a:off x="2667000" y="2362200"/>
            <a:ext cx="3657600" cy="838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4" name="Rectangle 13"/>
          <p:cNvSpPr/>
          <p:nvPr/>
        </p:nvSpPr>
        <p:spPr bwMode="auto">
          <a:xfrm>
            <a:off x="6324600" y="2362200"/>
            <a:ext cx="1752600" cy="838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5" name="Line Callout 1 5"/>
          <p:cNvSpPr>
            <a:spLocks/>
          </p:cNvSpPr>
          <p:nvPr/>
        </p:nvSpPr>
        <p:spPr bwMode="auto">
          <a:xfrm>
            <a:off x="228600" y="762000"/>
            <a:ext cx="5943600" cy="1066800"/>
          </a:xfrm>
          <a:prstGeom prst="borderCallout1">
            <a:avLst>
              <a:gd name="adj1" fmla="val 98576"/>
              <a:gd name="adj2" fmla="val 93604"/>
              <a:gd name="adj3" fmla="val 145712"/>
              <a:gd name="adj4" fmla="val 89152"/>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dirty="0">
                <a:solidFill>
                  <a:schemeClr val="tx2"/>
                </a:solidFill>
                <a:latin typeface="Calibri" pitchFamily="34" charset="0"/>
              </a:rPr>
              <a:t>Quickly access your students (respondents and non-respondents) who are at-risk and have had no activity logged by any of their Direct-Connect faculty/staff</a:t>
            </a:r>
          </a:p>
        </p:txBody>
      </p:sp>
      <p:sp>
        <p:nvSpPr>
          <p:cNvPr id="17" name="Line Callout 1 5"/>
          <p:cNvSpPr>
            <a:spLocks/>
          </p:cNvSpPr>
          <p:nvPr/>
        </p:nvSpPr>
        <p:spPr bwMode="auto">
          <a:xfrm>
            <a:off x="6324600" y="762000"/>
            <a:ext cx="2590800" cy="1295400"/>
          </a:xfrm>
          <a:prstGeom prst="borderCallout1">
            <a:avLst>
              <a:gd name="adj1" fmla="val 101561"/>
              <a:gd name="adj2" fmla="val 53234"/>
              <a:gd name="adj3" fmla="val 122123"/>
              <a:gd name="adj4" fmla="val 43070"/>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dirty="0">
                <a:solidFill>
                  <a:schemeClr val="tx2"/>
                </a:solidFill>
                <a:latin typeface="Calibri" pitchFamily="34" charset="0"/>
              </a:rPr>
              <a:t>Quickly access a list of your students who have yet to respond to the survey. </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grpId="2"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 presetClass="exit" presetSubtype="0" fill="hold" grpId="1"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grpId="3" nodeType="withEffect">
                                  <p:stCondLst>
                                    <p:cond delay="0"/>
                                  </p:stCondLst>
                                  <p:childTnLst>
                                    <p:set>
                                      <p:cBhvr>
                                        <p:cTn id="26" dur="1" fill="hold">
                                          <p:stCondLst>
                                            <p:cond delay="0"/>
                                          </p:stCondLst>
                                        </p:cTn>
                                        <p:tgtEl>
                                          <p:spTgt spid="1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3"/>
                                        </p:tgtEl>
                                        <p:attrNameLst>
                                          <p:attrName>style.visibility</p:attrName>
                                        </p:attrNameLst>
                                      </p:cBhvr>
                                      <p:to>
                                        <p:strVal val="visible"/>
                                      </p:to>
                                    </p:set>
                                    <p:anim calcmode="lin" valueType="num">
                                      <p:cBhvr additive="base">
                                        <p:cTn id="31" dur="500" fill="hold"/>
                                        <p:tgtEl>
                                          <p:spTgt spid="7173"/>
                                        </p:tgtEl>
                                        <p:attrNameLst>
                                          <p:attrName>ppt_x</p:attrName>
                                        </p:attrNameLst>
                                      </p:cBhvr>
                                      <p:tavLst>
                                        <p:tav tm="0">
                                          <p:val>
                                            <p:strVal val="#ppt_x"/>
                                          </p:val>
                                        </p:tav>
                                        <p:tav tm="100000">
                                          <p:val>
                                            <p:strVal val="#ppt_x"/>
                                          </p:val>
                                        </p:tav>
                                      </p:tavLst>
                                    </p:anim>
                                    <p:anim calcmode="lin" valueType="num">
                                      <p:cBhvr additive="base">
                                        <p:cTn id="32" dur="500" fill="hold"/>
                                        <p:tgtEl>
                                          <p:spTgt spid="717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1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500" fill="hold"/>
                                        <p:tgtEl>
                                          <p:spTgt spid="6"/>
                                        </p:tgtEl>
                                        <p:attrNameLst>
                                          <p:attrName>ppt_x</p:attrName>
                                        </p:attrNameLst>
                                      </p:cBhvr>
                                      <p:tavLst>
                                        <p:tav tm="0">
                                          <p:val>
                                            <p:strVal val="#ppt_x"/>
                                          </p:val>
                                        </p:tav>
                                        <p:tav tm="100000">
                                          <p:val>
                                            <p:strVal val="#ppt_x"/>
                                          </p:val>
                                        </p:tav>
                                      </p:tavLst>
                                    </p:anim>
                                    <p:anim calcmode="lin" valueType="num">
                                      <p:cBhvr additive="base">
                                        <p:cTn id="46" dur="500" fill="hold"/>
                                        <p:tgtEl>
                                          <p:spTgt spid="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additive="base">
                                        <p:cTn id="49" dur="500" fill="hold"/>
                                        <p:tgtEl>
                                          <p:spTgt spid="7"/>
                                        </p:tgtEl>
                                        <p:attrNameLst>
                                          <p:attrName>ppt_x</p:attrName>
                                        </p:attrNameLst>
                                      </p:cBhvr>
                                      <p:tavLst>
                                        <p:tav tm="0">
                                          <p:val>
                                            <p:strVal val="#ppt_x"/>
                                          </p:val>
                                        </p:tav>
                                        <p:tav tm="100000">
                                          <p:val>
                                            <p:strVal val="#ppt_x"/>
                                          </p:val>
                                        </p:tav>
                                      </p:tavLst>
                                    </p:anim>
                                    <p:anim calcmode="lin" valueType="num">
                                      <p:cBhvr additive="base">
                                        <p:cTn id="50" dur="500" fill="hold"/>
                                        <p:tgtEl>
                                          <p:spTgt spid="7"/>
                                        </p:tgtEl>
                                        <p:attrNameLst>
                                          <p:attrName>ppt_y</p:attrName>
                                        </p:attrNameLst>
                                      </p:cBhvr>
                                      <p:tavLst>
                                        <p:tav tm="0">
                                          <p:val>
                                            <p:strVal val="1+#ppt_h/2"/>
                                          </p:val>
                                        </p:tav>
                                        <p:tav tm="100000">
                                          <p:val>
                                            <p:strVal val="#ppt_y"/>
                                          </p:val>
                                        </p:tav>
                                      </p:tavLst>
                                    </p:anim>
                                  </p:childTnLst>
                                </p:cTn>
                              </p:par>
                              <p:par>
                                <p:cTn id="51" presetID="1" presetClass="exit" presetSubtype="0" fill="hold" grpId="1" nodeType="withEffect">
                                  <p:stCondLst>
                                    <p:cond delay="0"/>
                                  </p:stCondLst>
                                  <p:childTnLst>
                                    <p:set>
                                      <p:cBhvr>
                                        <p:cTn id="52" dur="1" fill="hold">
                                          <p:stCondLst>
                                            <p:cond delay="0"/>
                                          </p:stCondLst>
                                        </p:cTn>
                                        <p:tgtEl>
                                          <p:spTgt spid="7173"/>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par>
                                <p:cTn id="65" presetID="1" presetClass="exit" presetSubtype="0" fill="hold" grpId="1" nodeType="withEffect">
                                  <p:stCondLst>
                                    <p:cond delay="0"/>
                                  </p:stCondLst>
                                  <p:childTnLst>
                                    <p:set>
                                      <p:cBhvr>
                                        <p:cTn id="66" dur="1" fill="hold">
                                          <p:stCondLst>
                                            <p:cond delay="0"/>
                                          </p:stCondLst>
                                        </p:cTn>
                                        <p:tgtEl>
                                          <p:spTgt spid="6"/>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7"/>
                                        </p:tgtEl>
                                        <p:attrNameLst>
                                          <p:attrName>style.visibility</p:attrName>
                                        </p:attrNameLst>
                                      </p:cBhvr>
                                      <p:to>
                                        <p:strVal val="hidden"/>
                                      </p:to>
                                    </p:set>
                                  </p:childTnLst>
                                </p:cTn>
                              </p:par>
                              <p:par>
                                <p:cTn id="69" presetID="2" presetClass="entr" presetSubtype="4" fill="hold" grpId="0"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par>
                                <p:cTn id="73" presetID="1" presetClass="exit" presetSubtype="0" fill="hold" grpId="1" nodeType="withEffect">
                                  <p:stCondLst>
                                    <p:cond delay="0"/>
                                  </p:stCondLst>
                                  <p:childTnLst>
                                    <p:set>
                                      <p:cBhvr>
                                        <p:cTn id="74"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173" grpId="0" animBg="1"/>
      <p:bldP spid="7173" grpId="1" animBg="1"/>
      <p:bldP spid="7" grpId="0" animBg="1"/>
      <p:bldP spid="7" grpId="1" animBg="1"/>
      <p:bldP spid="8" grpId="0" animBg="1"/>
      <p:bldP spid="9" grpId="0" animBg="1"/>
      <p:bldP spid="6" grpId="0" animBg="1"/>
      <p:bldP spid="6" grpId="1" animBg="1"/>
      <p:bldP spid="12" grpId="0" animBg="1"/>
      <p:bldP spid="12" grpId="1" animBg="1"/>
      <p:bldP spid="12" grpId="2" animBg="1"/>
      <p:bldP spid="12" grpId="3" animBg="1"/>
      <p:bldP spid="14" grpId="0" animBg="1"/>
      <p:bldP spid="14" grpId="1" animBg="1"/>
      <p:bldP spid="15" grpId="0" animBg="1"/>
      <p:bldP spid="15" grpId="1" animBg="1"/>
      <p:bldP spid="17" grpId="0" animBg="1"/>
      <p:bldP spid="1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2"/>
          <p:cNvPicPr>
            <a:picLocks noChangeAspect="1" noChangeArrowheads="1"/>
          </p:cNvPicPr>
          <p:nvPr/>
        </p:nvPicPr>
        <p:blipFill>
          <a:blip r:embed="rId3" cstate="print"/>
          <a:srcRect/>
          <a:stretch>
            <a:fillRect/>
          </a:stretch>
        </p:blipFill>
        <p:spPr bwMode="auto">
          <a:xfrm>
            <a:off x="914400" y="661988"/>
            <a:ext cx="7448550" cy="6196012"/>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Home Page</a:t>
            </a:r>
            <a:endParaRPr dirty="0"/>
          </a:p>
        </p:txBody>
      </p:sp>
      <p:sp>
        <p:nvSpPr>
          <p:cNvPr id="5" name="Rectangle 4"/>
          <p:cNvSpPr/>
          <p:nvPr/>
        </p:nvSpPr>
        <p:spPr bwMode="auto">
          <a:xfrm>
            <a:off x="914400" y="2133600"/>
            <a:ext cx="1524000" cy="1143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7173" name="Line Callout 1 5"/>
          <p:cNvSpPr>
            <a:spLocks/>
          </p:cNvSpPr>
          <p:nvPr/>
        </p:nvSpPr>
        <p:spPr bwMode="auto">
          <a:xfrm>
            <a:off x="2819400" y="2438400"/>
            <a:ext cx="4876800" cy="838200"/>
          </a:xfrm>
          <a:prstGeom prst="borderCallout1">
            <a:avLst>
              <a:gd name="adj1" fmla="val 20440"/>
              <a:gd name="adj2" fmla="val -556"/>
              <a:gd name="adj3" fmla="val 30001"/>
              <a:gd name="adj4" fmla="val -13548"/>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Resources: </a:t>
            </a:r>
            <a:r>
              <a:rPr lang="en-US" sz="2000" dirty="0">
                <a:solidFill>
                  <a:schemeClr val="tx2"/>
                </a:solidFill>
                <a:latin typeface="Calibri" pitchFamily="34" charset="0"/>
              </a:rPr>
              <a:t>Online training system and quick start videos</a:t>
            </a:r>
          </a:p>
        </p:txBody>
      </p:sp>
      <p:sp>
        <p:nvSpPr>
          <p:cNvPr id="6" name="Line Callout 1 5"/>
          <p:cNvSpPr>
            <a:spLocks/>
          </p:cNvSpPr>
          <p:nvPr/>
        </p:nvSpPr>
        <p:spPr bwMode="auto">
          <a:xfrm>
            <a:off x="2819400" y="3657600"/>
            <a:ext cx="4876800" cy="990600"/>
          </a:xfrm>
          <a:prstGeom prst="borderCallout1">
            <a:avLst>
              <a:gd name="adj1" fmla="val 38393"/>
              <a:gd name="adj2" fmla="val -1096"/>
              <a:gd name="adj3" fmla="val 24726"/>
              <a:gd name="adj4" fmla="val -12549"/>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Find A Student:  </a:t>
            </a:r>
            <a:r>
              <a:rPr lang="en-US" sz="2000" dirty="0">
                <a:solidFill>
                  <a:schemeClr val="tx2"/>
                </a:solidFill>
                <a:latin typeface="Calibri" pitchFamily="34" charset="0"/>
              </a:rPr>
              <a:t>Locate a specific student quickly by typing in name, email or student ID</a:t>
            </a:r>
          </a:p>
        </p:txBody>
      </p:sp>
      <p:sp>
        <p:nvSpPr>
          <p:cNvPr id="7" name="Rectangle 6"/>
          <p:cNvSpPr/>
          <p:nvPr/>
        </p:nvSpPr>
        <p:spPr bwMode="auto">
          <a:xfrm>
            <a:off x="914400" y="3352800"/>
            <a:ext cx="1524000" cy="1219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0" name="Rectangle 9"/>
          <p:cNvSpPr/>
          <p:nvPr/>
        </p:nvSpPr>
        <p:spPr bwMode="auto">
          <a:xfrm>
            <a:off x="914400" y="4724400"/>
            <a:ext cx="1524000" cy="1676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1" name="Line Callout 1 10"/>
          <p:cNvSpPr>
            <a:spLocks/>
          </p:cNvSpPr>
          <p:nvPr/>
        </p:nvSpPr>
        <p:spPr bwMode="auto">
          <a:xfrm>
            <a:off x="2819400" y="5029200"/>
            <a:ext cx="4876800" cy="990600"/>
          </a:xfrm>
          <a:prstGeom prst="borderCallout1">
            <a:avLst>
              <a:gd name="adj1" fmla="val 38393"/>
              <a:gd name="adj2" fmla="val -1096"/>
              <a:gd name="adj3" fmla="val 57044"/>
              <a:gd name="adj4" fmla="val -15231"/>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Contact: </a:t>
            </a:r>
            <a:r>
              <a:rPr lang="en-US" sz="2000" dirty="0">
                <a:solidFill>
                  <a:schemeClr val="tx2"/>
                </a:solidFill>
                <a:latin typeface="Calibri" pitchFamily="34" charset="0"/>
              </a:rPr>
              <a:t>Contact information </a:t>
            </a:r>
            <a:r>
              <a:rPr lang="en-US" sz="2000" dirty="0" smtClean="0">
                <a:solidFill>
                  <a:schemeClr val="tx2"/>
                </a:solidFill>
                <a:latin typeface="Calibri" pitchFamily="34" charset="0"/>
              </a:rPr>
              <a:t>for </a:t>
            </a:r>
            <a:r>
              <a:rPr lang="en-US" sz="2000" dirty="0">
                <a:solidFill>
                  <a:schemeClr val="tx2"/>
                </a:solidFill>
                <a:latin typeface="Calibri" pitchFamily="34" charset="0"/>
              </a:rPr>
              <a:t>your institution’s Campus Coordinator and Technical Administrator</a:t>
            </a:r>
          </a:p>
        </p:txBody>
      </p:sp>
      <p:sp>
        <p:nvSpPr>
          <p:cNvPr id="12" name="Rectangle 11"/>
          <p:cNvSpPr/>
          <p:nvPr/>
        </p:nvSpPr>
        <p:spPr bwMode="auto">
          <a:xfrm>
            <a:off x="914400" y="1676400"/>
            <a:ext cx="3581400" cy="3048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3" name="Line Callout 1 12"/>
          <p:cNvSpPr>
            <a:spLocks/>
          </p:cNvSpPr>
          <p:nvPr/>
        </p:nvSpPr>
        <p:spPr bwMode="auto">
          <a:xfrm>
            <a:off x="5029200" y="762000"/>
            <a:ext cx="3886200" cy="990600"/>
          </a:xfrm>
          <a:prstGeom prst="borderCallout1">
            <a:avLst>
              <a:gd name="adj1" fmla="val 72047"/>
              <a:gd name="adj2" fmla="val -510"/>
              <a:gd name="adj3" fmla="val 97262"/>
              <a:gd name="adj4" fmla="val -14246"/>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Survey: </a:t>
            </a:r>
            <a:r>
              <a:rPr lang="en-US" sz="2000" dirty="0">
                <a:solidFill>
                  <a:schemeClr val="tx2"/>
                </a:solidFill>
                <a:latin typeface="Calibri" pitchFamily="34" charset="0"/>
              </a:rPr>
              <a:t>If your institution </a:t>
            </a:r>
            <a:r>
              <a:rPr lang="en-US" sz="2000" dirty="0" smtClean="0">
                <a:solidFill>
                  <a:schemeClr val="tx2"/>
                </a:solidFill>
                <a:latin typeface="Calibri" pitchFamily="34" charset="0"/>
              </a:rPr>
              <a:t>also launches </a:t>
            </a:r>
            <a:r>
              <a:rPr lang="en-US" sz="2000" dirty="0">
                <a:solidFill>
                  <a:schemeClr val="tx2"/>
                </a:solidFill>
                <a:latin typeface="Calibri" pitchFamily="34" charset="0"/>
              </a:rPr>
              <a:t>a Check-Up or Sophomore Survey, you can choose the survey to view</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173"/>
                                        </p:tgtEl>
                                        <p:attrNameLst>
                                          <p:attrName>style.visibility</p:attrName>
                                        </p:attrNameLst>
                                      </p:cBhvr>
                                      <p:to>
                                        <p:strVal val="visible"/>
                                      </p:to>
                                    </p:set>
                                    <p:anim calcmode="lin" valueType="num">
                                      <p:cBhvr additive="base">
                                        <p:cTn id="11" dur="500" fill="hold"/>
                                        <p:tgtEl>
                                          <p:spTgt spid="7173"/>
                                        </p:tgtEl>
                                        <p:attrNameLst>
                                          <p:attrName>ppt_x</p:attrName>
                                        </p:attrNameLst>
                                      </p:cBhvr>
                                      <p:tavLst>
                                        <p:tav tm="0">
                                          <p:val>
                                            <p:strVal val="#ppt_x"/>
                                          </p:val>
                                        </p:tav>
                                        <p:tav tm="100000">
                                          <p:val>
                                            <p:strVal val="#ppt_x"/>
                                          </p:val>
                                        </p:tav>
                                      </p:tavLst>
                                    </p:anim>
                                    <p:anim calcmode="lin" valueType="num">
                                      <p:cBhvr additive="base">
                                        <p:cTn id="12" dur="500" fill="hold"/>
                                        <p:tgtEl>
                                          <p:spTgt spid="7173"/>
                                        </p:tgtEl>
                                        <p:attrNameLst>
                                          <p:attrName>ppt_y</p:attrName>
                                        </p:attrNameLst>
                                      </p:cBhvr>
                                      <p:tavLst>
                                        <p:tav tm="0">
                                          <p:val>
                                            <p:strVal val="1+#ppt_h/2"/>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17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1" presetClass="exit" presetSubtype="0" fill="hold" grpId="1" nodeType="with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173" grpId="0" animBg="1"/>
      <p:bldP spid="7173" grpId="1" animBg="1"/>
      <p:bldP spid="6" grpId="0" animBg="1"/>
      <p:bldP spid="6" grpId="1" animBg="1"/>
      <p:bldP spid="7" grpId="0" animBg="1"/>
      <p:bldP spid="7" grpId="1" animBg="1"/>
      <p:bldP spid="10" grpId="0" animBg="1"/>
      <p:bldP spid="11" grpId="0" animBg="1"/>
      <p:bldP spid="12" grpId="0" animBg="1"/>
      <p:bldP spid="1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cstate="print"/>
          <a:srcRect/>
          <a:stretch>
            <a:fillRect/>
          </a:stretch>
        </p:blipFill>
        <p:spPr bwMode="auto">
          <a:xfrm>
            <a:off x="0" y="762000"/>
            <a:ext cx="9144000" cy="2373313"/>
          </a:xfrm>
          <a:prstGeom prst="rect">
            <a:avLst/>
          </a:prstGeom>
          <a:noFill/>
          <a:ln w="9525">
            <a:noFill/>
            <a:miter lim="800000"/>
            <a:headEnd/>
            <a:tailEnd/>
          </a:ln>
        </p:spPr>
      </p:pic>
      <p:sp>
        <p:nvSpPr>
          <p:cNvPr id="20" name="Line Callout 1 19"/>
          <p:cNvSpPr>
            <a:spLocks/>
          </p:cNvSpPr>
          <p:nvPr/>
        </p:nvSpPr>
        <p:spPr bwMode="auto">
          <a:xfrm>
            <a:off x="3733800" y="5715000"/>
            <a:ext cx="4572000" cy="914400"/>
          </a:xfrm>
          <a:prstGeom prst="borderCallout1">
            <a:avLst>
              <a:gd name="adj1" fmla="val -2540"/>
              <a:gd name="adj2" fmla="val 52989"/>
              <a:gd name="adj3" fmla="val -408166"/>
              <a:gd name="adj4" fmla="val 52540"/>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Administration: </a:t>
            </a:r>
            <a:r>
              <a:rPr lang="en-US" dirty="0">
                <a:solidFill>
                  <a:schemeClr val="tx2"/>
                </a:solidFill>
                <a:latin typeface="Calibri" pitchFamily="34" charset="0"/>
              </a:rPr>
              <a:t>Provides access to the Administration site (available only for Campus Coordinator and Technical Administrator)</a:t>
            </a:r>
          </a:p>
        </p:txBody>
      </p:sp>
      <p:sp>
        <p:nvSpPr>
          <p:cNvPr id="3" name="Title 2"/>
          <p:cNvSpPr>
            <a:spLocks noGrp="1"/>
          </p:cNvSpPr>
          <p:nvPr>
            <p:ph type="title"/>
          </p:nvPr>
        </p:nvSpPr>
        <p:spPr/>
        <p:txBody>
          <a:bodyPr>
            <a:normAutofit fontScale="90000"/>
          </a:bodyPr>
          <a:lstStyle/>
          <a:p>
            <a:pPr>
              <a:defRPr/>
            </a:pPr>
            <a:r>
              <a:rPr dirty="0" smtClean="0"/>
              <a:t>Home Page</a:t>
            </a:r>
            <a:endParaRPr dirty="0"/>
          </a:p>
        </p:txBody>
      </p:sp>
      <p:sp>
        <p:nvSpPr>
          <p:cNvPr id="5" name="Rectangle 4"/>
          <p:cNvSpPr/>
          <p:nvPr/>
        </p:nvSpPr>
        <p:spPr bwMode="auto">
          <a:xfrm>
            <a:off x="0" y="1524000"/>
            <a:ext cx="762000" cy="533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7173" name="Line Callout 1 5"/>
          <p:cNvSpPr>
            <a:spLocks/>
          </p:cNvSpPr>
          <p:nvPr/>
        </p:nvSpPr>
        <p:spPr bwMode="auto">
          <a:xfrm>
            <a:off x="152400" y="2590800"/>
            <a:ext cx="1295400" cy="1295400"/>
          </a:xfrm>
          <a:prstGeom prst="borderCallout1">
            <a:avLst>
              <a:gd name="adj1" fmla="val -3866"/>
              <a:gd name="adj2" fmla="val 38569"/>
              <a:gd name="adj3" fmla="val -41802"/>
              <a:gd name="adj4" fmla="val 37962"/>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Home: </a:t>
            </a:r>
            <a:r>
              <a:rPr lang="en-US" dirty="0">
                <a:solidFill>
                  <a:schemeClr val="tx2"/>
                </a:solidFill>
                <a:latin typeface="Calibri" pitchFamily="34" charset="0"/>
              </a:rPr>
              <a:t>Return to the </a:t>
            </a:r>
            <a:r>
              <a:rPr lang="en-US" dirty="0" smtClean="0">
                <a:solidFill>
                  <a:schemeClr val="tx2"/>
                </a:solidFill>
                <a:latin typeface="Calibri" pitchFamily="34" charset="0"/>
              </a:rPr>
              <a:t>Home Page</a:t>
            </a:r>
            <a:endParaRPr lang="en-US" dirty="0">
              <a:solidFill>
                <a:schemeClr val="tx2"/>
              </a:solidFill>
              <a:latin typeface="Calibri" pitchFamily="34" charset="0"/>
            </a:endParaRPr>
          </a:p>
        </p:txBody>
      </p:sp>
      <p:sp>
        <p:nvSpPr>
          <p:cNvPr id="6" name="Line Callout 1 5"/>
          <p:cNvSpPr>
            <a:spLocks/>
          </p:cNvSpPr>
          <p:nvPr/>
        </p:nvSpPr>
        <p:spPr bwMode="auto">
          <a:xfrm>
            <a:off x="152400" y="3962400"/>
            <a:ext cx="1524000" cy="1981200"/>
          </a:xfrm>
          <a:prstGeom prst="borderCallout1">
            <a:avLst>
              <a:gd name="adj1" fmla="val -738"/>
              <a:gd name="adj2" fmla="val 91971"/>
              <a:gd name="adj3" fmla="val -95853"/>
              <a:gd name="adj4" fmla="val 91914"/>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Student Tracking:  </a:t>
            </a:r>
            <a:r>
              <a:rPr lang="en-US" dirty="0">
                <a:solidFill>
                  <a:schemeClr val="tx2"/>
                </a:solidFill>
                <a:latin typeface="Calibri" pitchFamily="34" charset="0"/>
              </a:rPr>
              <a:t>Go to Student Tracking (an overview of your work with students)</a:t>
            </a:r>
          </a:p>
        </p:txBody>
      </p:sp>
      <p:sp>
        <p:nvSpPr>
          <p:cNvPr id="7" name="Rectangle 6"/>
          <p:cNvSpPr/>
          <p:nvPr/>
        </p:nvSpPr>
        <p:spPr bwMode="auto">
          <a:xfrm>
            <a:off x="762000" y="1524000"/>
            <a:ext cx="990600" cy="533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8" name="Rectangle 7"/>
          <p:cNvSpPr/>
          <p:nvPr/>
        </p:nvSpPr>
        <p:spPr bwMode="auto">
          <a:xfrm>
            <a:off x="1752600" y="1524000"/>
            <a:ext cx="1066800" cy="533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9" name="Line Callout 1 8"/>
          <p:cNvSpPr>
            <a:spLocks/>
          </p:cNvSpPr>
          <p:nvPr/>
        </p:nvSpPr>
        <p:spPr bwMode="auto">
          <a:xfrm>
            <a:off x="1676400" y="2438400"/>
            <a:ext cx="1371600" cy="1219200"/>
          </a:xfrm>
          <a:prstGeom prst="borderCallout1">
            <a:avLst>
              <a:gd name="adj1" fmla="val -2700"/>
              <a:gd name="adj2" fmla="val 18785"/>
              <a:gd name="adj3" fmla="val -31890"/>
              <a:gd name="adj4" fmla="val 18620"/>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Individual Student:  </a:t>
            </a:r>
            <a:r>
              <a:rPr lang="en-US" dirty="0">
                <a:solidFill>
                  <a:schemeClr val="tx2"/>
                </a:solidFill>
                <a:latin typeface="Calibri" pitchFamily="34" charset="0"/>
              </a:rPr>
              <a:t>Search for a student</a:t>
            </a:r>
          </a:p>
        </p:txBody>
      </p:sp>
      <p:sp>
        <p:nvSpPr>
          <p:cNvPr id="10" name="Rectangle 9"/>
          <p:cNvSpPr/>
          <p:nvPr/>
        </p:nvSpPr>
        <p:spPr bwMode="auto">
          <a:xfrm>
            <a:off x="2819400" y="1524000"/>
            <a:ext cx="1219200" cy="533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1" name="Line Callout 1 10"/>
          <p:cNvSpPr>
            <a:spLocks/>
          </p:cNvSpPr>
          <p:nvPr/>
        </p:nvSpPr>
        <p:spPr bwMode="auto">
          <a:xfrm>
            <a:off x="3733800" y="2514600"/>
            <a:ext cx="1600200" cy="3276600"/>
          </a:xfrm>
          <a:prstGeom prst="borderCallout1">
            <a:avLst>
              <a:gd name="adj1" fmla="val -1030"/>
              <a:gd name="adj2" fmla="val 30468"/>
              <a:gd name="adj3" fmla="val -15588"/>
              <a:gd name="adj4" fmla="val 30339"/>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Static Lists: </a:t>
            </a:r>
            <a:r>
              <a:rPr lang="en-US" dirty="0">
                <a:solidFill>
                  <a:schemeClr val="tx2"/>
                </a:solidFill>
                <a:latin typeface="Calibri" pitchFamily="34" charset="0"/>
              </a:rPr>
              <a:t>Create a constant student list; will </a:t>
            </a:r>
            <a:r>
              <a:rPr lang="en-US" u="sng" dirty="0">
                <a:solidFill>
                  <a:schemeClr val="tx2"/>
                </a:solidFill>
                <a:latin typeface="Calibri" pitchFamily="34" charset="0"/>
              </a:rPr>
              <a:t>not </a:t>
            </a:r>
            <a:r>
              <a:rPr lang="en-US" dirty="0">
                <a:solidFill>
                  <a:schemeClr val="tx2"/>
                </a:solidFill>
                <a:latin typeface="Calibri" pitchFamily="34" charset="0"/>
              </a:rPr>
              <a:t>automatically update based on survey or profile data changes</a:t>
            </a:r>
          </a:p>
        </p:txBody>
      </p:sp>
      <p:sp>
        <p:nvSpPr>
          <p:cNvPr id="12" name="Line Callout 1 11"/>
          <p:cNvSpPr>
            <a:spLocks/>
          </p:cNvSpPr>
          <p:nvPr/>
        </p:nvSpPr>
        <p:spPr bwMode="auto">
          <a:xfrm>
            <a:off x="1752600" y="3733800"/>
            <a:ext cx="1828800" cy="2057400"/>
          </a:xfrm>
          <a:prstGeom prst="borderCallout1">
            <a:avLst>
              <a:gd name="adj1" fmla="val -1430"/>
              <a:gd name="adj2" fmla="val 89406"/>
              <a:gd name="adj3" fmla="val -81323"/>
              <a:gd name="adj4" fmla="val 88563"/>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Contacts/Notes/ Alerts:  </a:t>
            </a:r>
            <a:r>
              <a:rPr lang="en-US" dirty="0">
                <a:solidFill>
                  <a:schemeClr val="tx2"/>
                </a:solidFill>
                <a:latin typeface="Calibri" pitchFamily="34" charset="0"/>
              </a:rPr>
              <a:t>View all contacts, notes, and alerts that been recorded for your Direct-Connect students</a:t>
            </a:r>
          </a:p>
        </p:txBody>
      </p:sp>
      <p:sp>
        <p:nvSpPr>
          <p:cNvPr id="13" name="Rectangle 12"/>
          <p:cNvSpPr/>
          <p:nvPr/>
        </p:nvSpPr>
        <p:spPr bwMode="auto">
          <a:xfrm>
            <a:off x="4038600" y="1524000"/>
            <a:ext cx="914400" cy="533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4" name="Rectangle 13"/>
          <p:cNvSpPr/>
          <p:nvPr/>
        </p:nvSpPr>
        <p:spPr bwMode="auto">
          <a:xfrm>
            <a:off x="4953000" y="1524000"/>
            <a:ext cx="914400" cy="533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6" name="Rectangle 15"/>
          <p:cNvSpPr/>
          <p:nvPr/>
        </p:nvSpPr>
        <p:spPr bwMode="auto">
          <a:xfrm>
            <a:off x="5867400" y="1524000"/>
            <a:ext cx="838200" cy="533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7" name="Rectangle 16"/>
          <p:cNvSpPr/>
          <p:nvPr/>
        </p:nvSpPr>
        <p:spPr bwMode="auto">
          <a:xfrm>
            <a:off x="6705600" y="1524000"/>
            <a:ext cx="685800" cy="533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8" name="Rectangle 17"/>
          <p:cNvSpPr/>
          <p:nvPr/>
        </p:nvSpPr>
        <p:spPr bwMode="auto">
          <a:xfrm>
            <a:off x="7391400" y="1524000"/>
            <a:ext cx="838200" cy="533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9" name="Line Callout 1 18"/>
          <p:cNvSpPr>
            <a:spLocks/>
          </p:cNvSpPr>
          <p:nvPr/>
        </p:nvSpPr>
        <p:spPr bwMode="auto">
          <a:xfrm>
            <a:off x="5486400" y="3733800"/>
            <a:ext cx="1905000" cy="2057400"/>
          </a:xfrm>
          <a:prstGeom prst="borderCallout1">
            <a:avLst>
              <a:gd name="adj1" fmla="val -1447"/>
              <a:gd name="adj2" fmla="val 4168"/>
              <a:gd name="adj3" fmla="val -66450"/>
              <a:gd name="adj4" fmla="val 3580"/>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All Students: </a:t>
            </a:r>
            <a:r>
              <a:rPr lang="en-US" dirty="0">
                <a:solidFill>
                  <a:schemeClr val="tx2"/>
                </a:solidFill>
                <a:latin typeface="Calibri" pitchFamily="34" charset="0"/>
              </a:rPr>
              <a:t>Provides a variety of report options to view survey and profile data of all your Direct-Connect students</a:t>
            </a:r>
          </a:p>
        </p:txBody>
      </p:sp>
      <p:sp>
        <p:nvSpPr>
          <p:cNvPr id="22" name="Line Callout 1 21"/>
          <p:cNvSpPr>
            <a:spLocks/>
          </p:cNvSpPr>
          <p:nvPr/>
        </p:nvSpPr>
        <p:spPr bwMode="auto">
          <a:xfrm>
            <a:off x="7543800" y="3733800"/>
            <a:ext cx="1524000" cy="2057400"/>
          </a:xfrm>
          <a:prstGeom prst="borderCallout1">
            <a:avLst>
              <a:gd name="adj1" fmla="val -1447"/>
              <a:gd name="adj2" fmla="val 4168"/>
              <a:gd name="adj3" fmla="val -81546"/>
              <a:gd name="adj4" fmla="val 2360"/>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Info: </a:t>
            </a:r>
            <a:r>
              <a:rPr lang="en-US" dirty="0">
                <a:solidFill>
                  <a:schemeClr val="tx2"/>
                </a:solidFill>
                <a:latin typeface="Calibri" pitchFamily="34" charset="0"/>
              </a:rPr>
              <a:t>Access faculty/staff report, survey info, a sample student report, etc.</a:t>
            </a:r>
          </a:p>
        </p:txBody>
      </p:sp>
      <p:sp>
        <p:nvSpPr>
          <p:cNvPr id="21" name="Line Callout 1 20"/>
          <p:cNvSpPr>
            <a:spLocks/>
          </p:cNvSpPr>
          <p:nvPr/>
        </p:nvSpPr>
        <p:spPr bwMode="auto">
          <a:xfrm>
            <a:off x="6172200" y="2438400"/>
            <a:ext cx="2971800" cy="1219200"/>
          </a:xfrm>
          <a:prstGeom prst="borderCallout1">
            <a:avLst>
              <a:gd name="adj1" fmla="val -4572"/>
              <a:gd name="adj2" fmla="val 23398"/>
              <a:gd name="adj3" fmla="val -31370"/>
              <a:gd name="adj4" fmla="val 23121"/>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Support: </a:t>
            </a:r>
            <a:r>
              <a:rPr lang="en-US" dirty="0">
                <a:solidFill>
                  <a:schemeClr val="tx2"/>
                </a:solidFill>
                <a:latin typeface="Calibri" pitchFamily="34" charset="0"/>
              </a:rPr>
              <a:t>Provides your campus’s MAP-Works contact info, listserv info, and other support documents</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717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1" presetClass="exit" presetSubtype="0" fill="hold" grpId="1"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par>
                                <p:cTn id="41" presetID="1" presetClass="exit" presetSubtype="0" fill="hold" grpId="1" nodeType="withEffect">
                                  <p:stCondLst>
                                    <p:cond delay="0"/>
                                  </p:stCondLst>
                                  <p:childTnLst>
                                    <p:set>
                                      <p:cBhvr>
                                        <p:cTn id="42" dur="1" fill="hold">
                                          <p:stCondLst>
                                            <p:cond delay="0"/>
                                          </p:stCondLst>
                                        </p:cTn>
                                        <p:tgtEl>
                                          <p:spTgt spid="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ppt_x"/>
                                          </p:val>
                                        </p:tav>
                                        <p:tav tm="100000">
                                          <p:val>
                                            <p:strVal val="#ppt_x"/>
                                          </p:val>
                                        </p:tav>
                                      </p:tavLst>
                                    </p:anim>
                                    <p:anim calcmode="lin" valueType="num">
                                      <p:cBhvr additive="base">
                                        <p:cTn id="54" dur="500" fill="hold"/>
                                        <p:tgtEl>
                                          <p:spTgt spid="11"/>
                                        </p:tgtEl>
                                        <p:attrNameLst>
                                          <p:attrName>ppt_y</p:attrName>
                                        </p:attrNameLst>
                                      </p:cBhvr>
                                      <p:tavLst>
                                        <p:tav tm="0">
                                          <p:val>
                                            <p:strVal val="1+#ppt_h/2"/>
                                          </p:val>
                                        </p:tav>
                                        <p:tav tm="100000">
                                          <p:val>
                                            <p:strVal val="#ppt_y"/>
                                          </p:val>
                                        </p:tav>
                                      </p:tavLst>
                                    </p:anim>
                                  </p:childTnLst>
                                </p:cTn>
                              </p:par>
                              <p:par>
                                <p:cTn id="55" presetID="1" presetClass="exit"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500" fill="hold"/>
                                        <p:tgtEl>
                                          <p:spTgt spid="14"/>
                                        </p:tgtEl>
                                        <p:attrNameLst>
                                          <p:attrName>ppt_x</p:attrName>
                                        </p:attrNameLst>
                                      </p:cBhvr>
                                      <p:tavLst>
                                        <p:tav tm="0">
                                          <p:val>
                                            <p:strVal val="#ppt_x"/>
                                          </p:val>
                                        </p:tav>
                                        <p:tav tm="100000">
                                          <p:val>
                                            <p:strVal val="#ppt_x"/>
                                          </p:val>
                                        </p:tav>
                                      </p:tavLst>
                                    </p:anim>
                                    <p:anim calcmode="lin" valueType="num">
                                      <p:cBhvr additive="base">
                                        <p:cTn id="68" dur="500" fill="hold"/>
                                        <p:tgtEl>
                                          <p:spTgt spid="14"/>
                                        </p:tgtEl>
                                        <p:attrNameLst>
                                          <p:attrName>ppt_y</p:attrName>
                                        </p:attrNameLst>
                                      </p:cBhvr>
                                      <p:tavLst>
                                        <p:tav tm="0">
                                          <p:val>
                                            <p:strVal val="1+#ppt_h/2"/>
                                          </p:val>
                                        </p:tav>
                                        <p:tav tm="100000">
                                          <p:val>
                                            <p:strVal val="#ppt_y"/>
                                          </p:val>
                                        </p:tav>
                                      </p:tavLst>
                                    </p:anim>
                                  </p:childTnLst>
                                </p:cTn>
                              </p:par>
                              <p:par>
                                <p:cTn id="69" presetID="1" presetClass="exit" presetSubtype="0" fill="hold" grpId="1"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 calcmode="lin" valueType="num">
                                      <p:cBhvr additive="base">
                                        <p:cTn id="77" dur="500" fill="hold"/>
                                        <p:tgtEl>
                                          <p:spTgt spid="20"/>
                                        </p:tgtEl>
                                        <p:attrNameLst>
                                          <p:attrName>ppt_x</p:attrName>
                                        </p:attrNameLst>
                                      </p:cBhvr>
                                      <p:tavLst>
                                        <p:tav tm="0">
                                          <p:val>
                                            <p:strVal val="#ppt_x"/>
                                          </p:val>
                                        </p:tav>
                                        <p:tav tm="100000">
                                          <p:val>
                                            <p:strVal val="#ppt_x"/>
                                          </p:val>
                                        </p:tav>
                                      </p:tavLst>
                                    </p:anim>
                                    <p:anim calcmode="lin" valueType="num">
                                      <p:cBhvr additive="base">
                                        <p:cTn id="78" dur="500" fill="hold"/>
                                        <p:tgtEl>
                                          <p:spTgt spid="2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ppt_x"/>
                                          </p:val>
                                        </p:tav>
                                        <p:tav tm="100000">
                                          <p:val>
                                            <p:strVal val="#ppt_x"/>
                                          </p:val>
                                        </p:tav>
                                      </p:tavLst>
                                    </p:anim>
                                    <p:anim calcmode="lin" valueType="num">
                                      <p:cBhvr additive="base">
                                        <p:cTn id="82" dur="500" fill="hold"/>
                                        <p:tgtEl>
                                          <p:spTgt spid="16"/>
                                        </p:tgtEl>
                                        <p:attrNameLst>
                                          <p:attrName>ppt_y</p:attrName>
                                        </p:attrNameLst>
                                      </p:cBhvr>
                                      <p:tavLst>
                                        <p:tav tm="0">
                                          <p:val>
                                            <p:strVal val="1+#ppt_h/2"/>
                                          </p:val>
                                        </p:tav>
                                        <p:tav tm="100000">
                                          <p:val>
                                            <p:strVal val="#ppt_y"/>
                                          </p:val>
                                        </p:tav>
                                      </p:tavLst>
                                    </p:anim>
                                  </p:childTnLst>
                                </p:cTn>
                              </p:par>
                              <p:par>
                                <p:cTn id="83" presetID="1" presetClass="exit" presetSubtype="0" fill="hold" grpId="1"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1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additive="base">
                                        <p:cTn id="91" dur="500" fill="hold"/>
                                        <p:tgtEl>
                                          <p:spTgt spid="21"/>
                                        </p:tgtEl>
                                        <p:attrNameLst>
                                          <p:attrName>ppt_x</p:attrName>
                                        </p:attrNameLst>
                                      </p:cBhvr>
                                      <p:tavLst>
                                        <p:tav tm="0">
                                          <p:val>
                                            <p:strVal val="#ppt_x"/>
                                          </p:val>
                                        </p:tav>
                                        <p:tav tm="100000">
                                          <p:val>
                                            <p:strVal val="#ppt_x"/>
                                          </p:val>
                                        </p:tav>
                                      </p:tavLst>
                                    </p:anim>
                                    <p:anim calcmode="lin" valueType="num">
                                      <p:cBhvr additive="base">
                                        <p:cTn id="92" dur="500" fill="hold"/>
                                        <p:tgtEl>
                                          <p:spTgt spid="2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additive="base">
                                        <p:cTn id="95" dur="500" fill="hold"/>
                                        <p:tgtEl>
                                          <p:spTgt spid="17"/>
                                        </p:tgtEl>
                                        <p:attrNameLst>
                                          <p:attrName>ppt_x</p:attrName>
                                        </p:attrNameLst>
                                      </p:cBhvr>
                                      <p:tavLst>
                                        <p:tav tm="0">
                                          <p:val>
                                            <p:strVal val="#ppt_x"/>
                                          </p:val>
                                        </p:tav>
                                        <p:tav tm="100000">
                                          <p:val>
                                            <p:strVal val="#ppt_x"/>
                                          </p:val>
                                        </p:tav>
                                      </p:tavLst>
                                    </p:anim>
                                    <p:anim calcmode="lin" valueType="num">
                                      <p:cBhvr additive="base">
                                        <p:cTn id="96" dur="500" fill="hold"/>
                                        <p:tgtEl>
                                          <p:spTgt spid="17"/>
                                        </p:tgtEl>
                                        <p:attrNameLst>
                                          <p:attrName>ppt_y</p:attrName>
                                        </p:attrNameLst>
                                      </p:cBhvr>
                                      <p:tavLst>
                                        <p:tav tm="0">
                                          <p:val>
                                            <p:strVal val="1+#ppt_h/2"/>
                                          </p:val>
                                        </p:tav>
                                        <p:tav tm="100000">
                                          <p:val>
                                            <p:strVal val="#ppt_y"/>
                                          </p:val>
                                        </p:tav>
                                      </p:tavLst>
                                    </p:anim>
                                  </p:childTnLst>
                                </p:cTn>
                              </p:par>
                              <p:par>
                                <p:cTn id="97" presetID="1" presetClass="exit" presetSubtype="0" fill="hold" grpId="1"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6"/>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 presetClass="entr" presetSubtype="4" fill="hold" grpId="0" nodeType="clickEffect">
                                  <p:stCondLst>
                                    <p:cond delay="0"/>
                                  </p:stCondLst>
                                  <p:childTnLst>
                                    <p:set>
                                      <p:cBhvr>
                                        <p:cTn id="104" dur="1" fill="hold">
                                          <p:stCondLst>
                                            <p:cond delay="0"/>
                                          </p:stCondLst>
                                        </p:cTn>
                                        <p:tgtEl>
                                          <p:spTgt spid="22"/>
                                        </p:tgtEl>
                                        <p:attrNameLst>
                                          <p:attrName>style.visibility</p:attrName>
                                        </p:attrNameLst>
                                      </p:cBhvr>
                                      <p:to>
                                        <p:strVal val="visible"/>
                                      </p:to>
                                    </p:set>
                                    <p:anim calcmode="lin" valueType="num">
                                      <p:cBhvr additive="base">
                                        <p:cTn id="105" dur="500" fill="hold"/>
                                        <p:tgtEl>
                                          <p:spTgt spid="22"/>
                                        </p:tgtEl>
                                        <p:attrNameLst>
                                          <p:attrName>ppt_x</p:attrName>
                                        </p:attrNameLst>
                                      </p:cBhvr>
                                      <p:tavLst>
                                        <p:tav tm="0">
                                          <p:val>
                                            <p:strVal val="#ppt_x"/>
                                          </p:val>
                                        </p:tav>
                                        <p:tav tm="100000">
                                          <p:val>
                                            <p:strVal val="#ppt_x"/>
                                          </p:val>
                                        </p:tav>
                                      </p:tavLst>
                                    </p:anim>
                                    <p:anim calcmode="lin" valueType="num">
                                      <p:cBhvr additive="base">
                                        <p:cTn id="106" dur="500" fill="hold"/>
                                        <p:tgtEl>
                                          <p:spTgt spid="22"/>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18"/>
                                        </p:tgtEl>
                                        <p:attrNameLst>
                                          <p:attrName>style.visibility</p:attrName>
                                        </p:attrNameLst>
                                      </p:cBhvr>
                                      <p:to>
                                        <p:strVal val="visible"/>
                                      </p:to>
                                    </p:set>
                                    <p:anim calcmode="lin" valueType="num">
                                      <p:cBhvr additive="base">
                                        <p:cTn id="109" dur="500" fill="hold"/>
                                        <p:tgtEl>
                                          <p:spTgt spid="18"/>
                                        </p:tgtEl>
                                        <p:attrNameLst>
                                          <p:attrName>ppt_x</p:attrName>
                                        </p:attrNameLst>
                                      </p:cBhvr>
                                      <p:tavLst>
                                        <p:tav tm="0">
                                          <p:val>
                                            <p:strVal val="#ppt_x"/>
                                          </p:val>
                                        </p:tav>
                                        <p:tav tm="100000">
                                          <p:val>
                                            <p:strVal val="#ppt_x"/>
                                          </p:val>
                                        </p:tav>
                                      </p:tavLst>
                                    </p:anim>
                                    <p:anim calcmode="lin" valueType="num">
                                      <p:cBhvr additive="base">
                                        <p:cTn id="110" dur="500" fill="hold"/>
                                        <p:tgtEl>
                                          <p:spTgt spid="18"/>
                                        </p:tgtEl>
                                        <p:attrNameLst>
                                          <p:attrName>ppt_y</p:attrName>
                                        </p:attrNameLst>
                                      </p:cBhvr>
                                      <p:tavLst>
                                        <p:tav tm="0">
                                          <p:val>
                                            <p:strVal val="1+#ppt_h/2"/>
                                          </p:val>
                                        </p:tav>
                                        <p:tav tm="100000">
                                          <p:val>
                                            <p:strVal val="#ppt_y"/>
                                          </p:val>
                                        </p:tav>
                                      </p:tavLst>
                                    </p:anim>
                                  </p:childTnLst>
                                </p:cTn>
                              </p:par>
                              <p:par>
                                <p:cTn id="111" presetID="1" presetClass="exit" presetSubtype="0" fill="hold" grpId="1" nodeType="withEffect">
                                  <p:stCondLst>
                                    <p:cond delay="0"/>
                                  </p:stCondLst>
                                  <p:childTnLst>
                                    <p:set>
                                      <p:cBhvr>
                                        <p:cTn id="112" dur="1" fill="hold">
                                          <p:stCondLst>
                                            <p:cond delay="0"/>
                                          </p:stCondLst>
                                        </p:cTn>
                                        <p:tgtEl>
                                          <p:spTgt spid="21"/>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5" grpId="0" animBg="1"/>
      <p:bldP spid="7173" grpId="0"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6" grpId="0" animBg="1"/>
      <p:bldP spid="16" grpId="1" animBg="1"/>
      <p:bldP spid="17" grpId="0" animBg="1"/>
      <p:bldP spid="17" grpId="1" animBg="1"/>
      <p:bldP spid="18" grpId="0" animBg="1"/>
      <p:bldP spid="19" grpId="0" animBg="1"/>
      <p:bldP spid="19" grpId="1" animBg="1"/>
      <p:bldP spid="22" grpId="0" animBg="1"/>
      <p:bldP spid="21" grpId="0" animBg="1"/>
      <p:bldP spid="21"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title"/>
          </p:nvPr>
        </p:nvSpPr>
        <p:spPr/>
        <p:txBody>
          <a:bodyPr>
            <a:normAutofit fontScale="90000"/>
          </a:bodyPr>
          <a:lstStyle/>
          <a:p>
            <a:pPr eaLnBrk="1" hangingPunct="1">
              <a:defRPr/>
            </a:pPr>
            <a:r>
              <a:rPr dirty="0" smtClean="0"/>
              <a:t>EBI’s Professional Partnerships</a:t>
            </a:r>
          </a:p>
        </p:txBody>
      </p:sp>
      <p:grpSp>
        <p:nvGrpSpPr>
          <p:cNvPr id="2" name="Group 4"/>
          <p:cNvGrpSpPr>
            <a:grpSpLocks/>
          </p:cNvGrpSpPr>
          <p:nvPr/>
        </p:nvGrpSpPr>
        <p:grpSpPr bwMode="auto">
          <a:xfrm>
            <a:off x="762000" y="2743200"/>
            <a:ext cx="8001000" cy="1419225"/>
            <a:chOff x="288" y="1200"/>
            <a:chExt cx="5040" cy="894"/>
          </a:xfrm>
        </p:grpSpPr>
        <p:sp>
          <p:nvSpPr>
            <p:cNvPr id="366597" name="Text Box 2"/>
            <p:cNvSpPr txBox="1">
              <a:spLocks noChangeArrowheads="1"/>
            </p:cNvSpPr>
            <p:nvPr/>
          </p:nvSpPr>
          <p:spPr bwMode="auto">
            <a:xfrm>
              <a:off x="288" y="1200"/>
              <a:ext cx="1152" cy="404"/>
            </a:xfrm>
            <a:prstGeom prst="rect">
              <a:avLst/>
            </a:prstGeom>
            <a:noFill/>
            <a:ln w="9525">
              <a:noFill/>
              <a:miter lim="800000"/>
              <a:headEnd/>
              <a:tailEnd/>
            </a:ln>
          </p:spPr>
          <p:txBody>
            <a:bodyPr>
              <a:spAutoFit/>
            </a:bodyPr>
            <a:lstStyle/>
            <a:p>
              <a:pPr algn="ctr">
                <a:defRPr/>
              </a:pPr>
              <a:r>
                <a:rPr lang="en-US" sz="1800" b="1" dirty="0">
                  <a:solidFill>
                    <a:schemeClr val="accent6"/>
                  </a:solidFill>
                  <a:latin typeface="Arial" charset="0"/>
                </a:rPr>
                <a:t>Housing/ </a:t>
              </a:r>
            </a:p>
            <a:p>
              <a:pPr algn="ctr">
                <a:defRPr/>
              </a:pPr>
              <a:r>
                <a:rPr lang="en-US" sz="1800" b="1" dirty="0">
                  <a:solidFill>
                    <a:schemeClr val="accent6"/>
                  </a:solidFill>
                  <a:latin typeface="Arial" charset="0"/>
                </a:rPr>
                <a:t>Residence Life</a:t>
              </a:r>
            </a:p>
          </p:txBody>
        </p:sp>
        <p:sp>
          <p:nvSpPr>
            <p:cNvPr id="366598" name="Text Box 4"/>
            <p:cNvSpPr txBox="1">
              <a:spLocks noChangeArrowheads="1"/>
            </p:cNvSpPr>
            <p:nvPr/>
          </p:nvSpPr>
          <p:spPr bwMode="auto">
            <a:xfrm>
              <a:off x="1584" y="1200"/>
              <a:ext cx="1392" cy="404"/>
            </a:xfrm>
            <a:prstGeom prst="rect">
              <a:avLst/>
            </a:prstGeom>
            <a:noFill/>
            <a:ln w="9525">
              <a:noFill/>
              <a:miter lim="800000"/>
              <a:headEnd/>
              <a:tailEnd/>
            </a:ln>
          </p:spPr>
          <p:txBody>
            <a:bodyPr>
              <a:spAutoFit/>
            </a:bodyPr>
            <a:lstStyle/>
            <a:p>
              <a:pPr algn="ctr">
                <a:defRPr/>
              </a:pPr>
              <a:r>
                <a:rPr lang="en-US" sz="1800" b="1" dirty="0">
                  <a:solidFill>
                    <a:schemeClr val="accent6"/>
                  </a:solidFill>
                  <a:latin typeface="Arial" charset="0"/>
                </a:rPr>
                <a:t>Union</a:t>
              </a:r>
            </a:p>
            <a:p>
              <a:pPr algn="ctr">
                <a:defRPr/>
              </a:pPr>
              <a:r>
                <a:rPr lang="en-US" sz="1800" b="1" dirty="0">
                  <a:solidFill>
                    <a:schemeClr val="accent6"/>
                  </a:solidFill>
                  <a:latin typeface="Arial" charset="0"/>
                </a:rPr>
                <a:t> Student Center</a:t>
              </a:r>
            </a:p>
          </p:txBody>
        </p:sp>
        <p:sp>
          <p:nvSpPr>
            <p:cNvPr id="366599" name="Text Box 9"/>
            <p:cNvSpPr txBox="1">
              <a:spLocks noChangeArrowheads="1"/>
            </p:cNvSpPr>
            <p:nvPr/>
          </p:nvSpPr>
          <p:spPr bwMode="auto">
            <a:xfrm>
              <a:off x="3120" y="1200"/>
              <a:ext cx="864" cy="404"/>
            </a:xfrm>
            <a:prstGeom prst="rect">
              <a:avLst/>
            </a:prstGeom>
            <a:noFill/>
            <a:ln w="9525">
              <a:noFill/>
              <a:miter lim="800000"/>
              <a:headEnd/>
              <a:tailEnd/>
            </a:ln>
          </p:spPr>
          <p:txBody>
            <a:bodyPr>
              <a:spAutoFit/>
            </a:bodyPr>
            <a:lstStyle/>
            <a:p>
              <a:pPr algn="ctr">
                <a:defRPr/>
              </a:pPr>
              <a:r>
                <a:rPr lang="en-US" sz="1800" b="1" dirty="0">
                  <a:solidFill>
                    <a:schemeClr val="accent6"/>
                  </a:solidFill>
                  <a:latin typeface="Arial" charset="0"/>
                </a:rPr>
                <a:t>Fraternity/Sorority</a:t>
              </a:r>
            </a:p>
          </p:txBody>
        </p:sp>
        <p:sp>
          <p:nvSpPr>
            <p:cNvPr id="366600" name="Text Box 11"/>
            <p:cNvSpPr txBox="1">
              <a:spLocks noChangeArrowheads="1"/>
            </p:cNvSpPr>
            <p:nvPr/>
          </p:nvSpPr>
          <p:spPr bwMode="auto">
            <a:xfrm>
              <a:off x="4224" y="1344"/>
              <a:ext cx="1104" cy="750"/>
            </a:xfrm>
            <a:prstGeom prst="rect">
              <a:avLst/>
            </a:prstGeom>
            <a:noFill/>
            <a:ln w="9525">
              <a:noFill/>
              <a:miter lim="800000"/>
              <a:headEnd/>
              <a:tailEnd/>
            </a:ln>
          </p:spPr>
          <p:txBody>
            <a:bodyPr>
              <a:spAutoFit/>
            </a:bodyPr>
            <a:lstStyle/>
            <a:p>
              <a:pPr algn="ctr">
                <a:defRPr/>
              </a:pPr>
              <a:r>
                <a:rPr lang="en-US" sz="1800" b="1" dirty="0">
                  <a:solidFill>
                    <a:schemeClr val="accent6"/>
                  </a:solidFill>
                  <a:latin typeface="Arial" charset="0"/>
                </a:rPr>
                <a:t>Policy Center on the First Year of College</a:t>
              </a:r>
            </a:p>
          </p:txBody>
        </p:sp>
      </p:grpSp>
      <p:pic>
        <p:nvPicPr>
          <p:cNvPr id="7172" name="Picture 15" descr="Logos 004.gif"/>
          <p:cNvPicPr>
            <a:picLocks noChangeAspect="1"/>
          </p:cNvPicPr>
          <p:nvPr/>
        </p:nvPicPr>
        <p:blipFill>
          <a:blip r:embed="rId3" cstate="print"/>
          <a:srcRect/>
          <a:stretch>
            <a:fillRect/>
          </a:stretch>
        </p:blipFill>
        <p:spPr bwMode="auto">
          <a:xfrm>
            <a:off x="914400" y="1219200"/>
            <a:ext cx="1439863" cy="1447800"/>
          </a:xfrm>
          <a:prstGeom prst="rect">
            <a:avLst/>
          </a:prstGeom>
          <a:noFill/>
          <a:ln w="9525">
            <a:noFill/>
            <a:miter lim="800000"/>
            <a:headEnd/>
            <a:tailEnd/>
          </a:ln>
        </p:spPr>
      </p:pic>
      <p:pic>
        <p:nvPicPr>
          <p:cNvPr id="7173" name="Picture 17" descr="Logos 006.jpg"/>
          <p:cNvPicPr>
            <a:picLocks noChangeAspect="1"/>
          </p:cNvPicPr>
          <p:nvPr/>
        </p:nvPicPr>
        <p:blipFill>
          <a:blip r:embed="rId4" cstate="print"/>
          <a:srcRect/>
          <a:stretch>
            <a:fillRect/>
          </a:stretch>
        </p:blipFill>
        <p:spPr bwMode="auto">
          <a:xfrm>
            <a:off x="3200400" y="1447800"/>
            <a:ext cx="1295400" cy="1282700"/>
          </a:xfrm>
          <a:prstGeom prst="rect">
            <a:avLst/>
          </a:prstGeom>
          <a:noFill/>
          <a:ln w="9525">
            <a:noFill/>
            <a:miter lim="800000"/>
            <a:headEnd/>
            <a:tailEnd/>
          </a:ln>
        </p:spPr>
      </p:pic>
      <p:pic>
        <p:nvPicPr>
          <p:cNvPr id="7174" name="Picture 18" descr="Logos 008.gif"/>
          <p:cNvPicPr>
            <a:picLocks noChangeAspect="1"/>
          </p:cNvPicPr>
          <p:nvPr/>
        </p:nvPicPr>
        <p:blipFill>
          <a:blip r:embed="rId5" cstate="print"/>
          <a:srcRect/>
          <a:stretch>
            <a:fillRect/>
          </a:stretch>
        </p:blipFill>
        <p:spPr bwMode="auto">
          <a:xfrm>
            <a:off x="4953000" y="1600200"/>
            <a:ext cx="1828800" cy="989013"/>
          </a:xfrm>
          <a:prstGeom prst="rect">
            <a:avLst/>
          </a:prstGeom>
          <a:noFill/>
          <a:ln w="9525">
            <a:noFill/>
            <a:miter lim="800000"/>
            <a:headEnd/>
            <a:tailEnd/>
          </a:ln>
        </p:spPr>
      </p:pic>
      <p:pic>
        <p:nvPicPr>
          <p:cNvPr id="7175" name="Picture 15" descr="FOElogo"/>
          <p:cNvPicPr>
            <a:picLocks noChangeAspect="1" noChangeArrowheads="1"/>
          </p:cNvPicPr>
          <p:nvPr/>
        </p:nvPicPr>
        <p:blipFill>
          <a:blip r:embed="rId6" cstate="print"/>
          <a:srcRect/>
          <a:stretch>
            <a:fillRect/>
          </a:stretch>
        </p:blipFill>
        <p:spPr bwMode="auto">
          <a:xfrm>
            <a:off x="7162800" y="1066800"/>
            <a:ext cx="1363663" cy="1676400"/>
          </a:xfrm>
          <a:prstGeom prst="rect">
            <a:avLst/>
          </a:prstGeom>
          <a:noFill/>
          <a:ln w="9525">
            <a:noFill/>
            <a:miter lim="800000"/>
            <a:headEnd/>
            <a:tailEnd/>
          </a:ln>
        </p:spPr>
      </p:pic>
      <p:pic>
        <p:nvPicPr>
          <p:cNvPr id="7176" name="Picture 13" descr="AACN">
            <a:hlinkClick r:id="rId7"/>
          </p:cNvPr>
          <p:cNvPicPr>
            <a:picLocks noChangeAspect="1" noChangeArrowheads="1"/>
          </p:cNvPicPr>
          <p:nvPr/>
        </p:nvPicPr>
        <p:blipFill>
          <a:blip r:embed="rId8" cstate="print"/>
          <a:srcRect/>
          <a:stretch>
            <a:fillRect/>
          </a:stretch>
        </p:blipFill>
        <p:spPr bwMode="auto">
          <a:xfrm>
            <a:off x="1219200" y="4724400"/>
            <a:ext cx="1905000" cy="728663"/>
          </a:xfrm>
          <a:prstGeom prst="rect">
            <a:avLst/>
          </a:prstGeom>
          <a:noFill/>
          <a:ln w="9525">
            <a:noFill/>
            <a:miter lim="800000"/>
            <a:headEnd/>
            <a:tailEnd/>
          </a:ln>
        </p:spPr>
      </p:pic>
      <p:pic>
        <p:nvPicPr>
          <p:cNvPr id="7177" name="Picture 15" descr="MHLI Logo"/>
          <p:cNvPicPr>
            <a:picLocks noChangeAspect="1" noChangeArrowheads="1"/>
          </p:cNvPicPr>
          <p:nvPr/>
        </p:nvPicPr>
        <p:blipFill>
          <a:blip r:embed="rId9" cstate="print"/>
          <a:srcRect/>
          <a:stretch>
            <a:fillRect/>
          </a:stretch>
        </p:blipFill>
        <p:spPr bwMode="auto">
          <a:xfrm>
            <a:off x="6324600" y="4572000"/>
            <a:ext cx="1371600" cy="796925"/>
          </a:xfrm>
          <a:prstGeom prst="rect">
            <a:avLst/>
          </a:prstGeom>
          <a:noFill/>
          <a:ln w="9525">
            <a:noFill/>
            <a:miter lim="800000"/>
            <a:headEnd/>
            <a:tailEnd/>
          </a:ln>
        </p:spPr>
      </p:pic>
      <p:pic>
        <p:nvPicPr>
          <p:cNvPr id="7178" name="Picture 16" descr="Ball State Logo"/>
          <p:cNvPicPr>
            <a:picLocks noChangeAspect="1" noChangeArrowheads="1"/>
          </p:cNvPicPr>
          <p:nvPr/>
        </p:nvPicPr>
        <p:blipFill>
          <a:blip r:embed="rId10" cstate="print"/>
          <a:srcRect/>
          <a:stretch>
            <a:fillRect/>
          </a:stretch>
        </p:blipFill>
        <p:spPr bwMode="auto">
          <a:xfrm>
            <a:off x="3581400" y="4724400"/>
            <a:ext cx="1905000" cy="727075"/>
          </a:xfrm>
          <a:prstGeom prst="rect">
            <a:avLst/>
          </a:prstGeom>
          <a:solidFill>
            <a:schemeClr val="bg1"/>
          </a:solidFill>
          <a:ln w="9525">
            <a:noFill/>
            <a:miter lim="800000"/>
            <a:headEnd/>
            <a:tailEnd/>
          </a:ln>
        </p:spPr>
      </p:pic>
      <p:sp>
        <p:nvSpPr>
          <p:cNvPr id="366609" name="Text Box 17"/>
          <p:cNvSpPr txBox="1">
            <a:spLocks noChangeArrowheads="1"/>
          </p:cNvSpPr>
          <p:nvPr/>
        </p:nvSpPr>
        <p:spPr bwMode="auto">
          <a:xfrm>
            <a:off x="6172200" y="5486400"/>
            <a:ext cx="1828800" cy="762000"/>
          </a:xfrm>
          <a:prstGeom prst="rect">
            <a:avLst/>
          </a:prstGeom>
          <a:noFill/>
          <a:ln w="38100" cap="sq">
            <a:noFill/>
            <a:miter lim="800000"/>
            <a:headEnd type="none" w="sm" len="sm"/>
            <a:tailEnd type="none" w="lg" len="lg"/>
          </a:ln>
        </p:spPr>
        <p:txBody>
          <a:bodyPr>
            <a:spAutoFit/>
          </a:bodyPr>
          <a:lstStyle/>
          <a:p>
            <a:pPr algn="ctr">
              <a:spcBef>
                <a:spcPct val="50000"/>
              </a:spcBef>
              <a:defRPr/>
            </a:pPr>
            <a:r>
              <a:rPr lang="en-US" dirty="0">
                <a:solidFill>
                  <a:schemeClr val="accent6"/>
                </a:solidFill>
                <a:latin typeface="Tahoma" pitchFamily="34" charset="0"/>
              </a:rPr>
              <a:t>Military Housing</a:t>
            </a:r>
          </a:p>
        </p:txBody>
      </p:sp>
      <p:sp>
        <p:nvSpPr>
          <p:cNvPr id="366610" name="Text Box 18"/>
          <p:cNvSpPr txBox="1">
            <a:spLocks noChangeArrowheads="1"/>
          </p:cNvSpPr>
          <p:nvPr/>
        </p:nvSpPr>
        <p:spPr bwMode="auto">
          <a:xfrm>
            <a:off x="3733800" y="5715000"/>
            <a:ext cx="1828800" cy="427038"/>
          </a:xfrm>
          <a:prstGeom prst="rect">
            <a:avLst/>
          </a:prstGeom>
          <a:noFill/>
          <a:ln w="38100" cap="sq">
            <a:noFill/>
            <a:miter lim="800000"/>
            <a:headEnd type="none" w="sm" len="sm"/>
            <a:tailEnd type="none" w="lg" len="lg"/>
          </a:ln>
        </p:spPr>
        <p:txBody>
          <a:bodyPr>
            <a:spAutoFit/>
          </a:bodyPr>
          <a:lstStyle/>
          <a:p>
            <a:pPr algn="ctr">
              <a:spcBef>
                <a:spcPct val="50000"/>
              </a:spcBef>
              <a:defRPr/>
            </a:pPr>
            <a:r>
              <a:rPr lang="en-US" dirty="0">
                <a:solidFill>
                  <a:schemeClr val="accent6"/>
                </a:solidFill>
                <a:latin typeface="Tahoma" pitchFamily="34" charset="0"/>
              </a:rPr>
              <a:t>MAP-Works</a:t>
            </a:r>
          </a:p>
        </p:txBody>
      </p:sp>
      <p:sp>
        <p:nvSpPr>
          <p:cNvPr id="366612" name="Text Box 20"/>
          <p:cNvSpPr txBox="1">
            <a:spLocks noChangeArrowheads="1"/>
          </p:cNvSpPr>
          <p:nvPr/>
        </p:nvSpPr>
        <p:spPr bwMode="auto">
          <a:xfrm>
            <a:off x="1371600" y="5486400"/>
            <a:ext cx="1676400" cy="762000"/>
          </a:xfrm>
          <a:prstGeom prst="rect">
            <a:avLst/>
          </a:prstGeom>
          <a:noFill/>
          <a:ln w="38100" cap="sq">
            <a:noFill/>
            <a:miter lim="800000"/>
            <a:headEnd type="none" w="sm" len="sm"/>
            <a:tailEnd type="none" w="lg" len="lg"/>
          </a:ln>
        </p:spPr>
        <p:txBody>
          <a:bodyPr>
            <a:spAutoFit/>
          </a:bodyPr>
          <a:lstStyle/>
          <a:p>
            <a:pPr algn="ctr">
              <a:spcBef>
                <a:spcPct val="50000"/>
              </a:spcBef>
              <a:defRPr/>
            </a:pPr>
            <a:r>
              <a:rPr lang="en-US" dirty="0">
                <a:solidFill>
                  <a:schemeClr val="accent6"/>
                </a:solidFill>
                <a:latin typeface="Tahoma" pitchFamily="34" charset="0"/>
              </a:rPr>
              <a:t>Nursing Education</a:t>
            </a:r>
          </a:p>
        </p:txBody>
      </p:sp>
    </p:spTree>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14600"/>
            <a:ext cx="9144000" cy="1449388"/>
          </a:xfrm>
        </p:spPr>
        <p:txBody>
          <a:bodyPr/>
          <a:lstStyle/>
          <a:p>
            <a:pPr>
              <a:defRPr/>
            </a:pPr>
            <a:r>
              <a:rPr lang="en-US" sz="4400" dirty="0" smtClean="0"/>
              <a:t>Student Tracking Page</a:t>
            </a:r>
            <a:endParaRPr lang="en-US" sz="4400" dirty="0"/>
          </a:p>
        </p:txBody>
      </p:sp>
    </p:spTree>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p:cNvPicPr>
            <a:picLocks noChangeAspect="1" noChangeArrowheads="1"/>
          </p:cNvPicPr>
          <p:nvPr/>
        </p:nvPicPr>
        <p:blipFill>
          <a:blip r:embed="rId3" cstate="print"/>
          <a:srcRect/>
          <a:stretch>
            <a:fillRect/>
          </a:stretch>
        </p:blipFill>
        <p:spPr bwMode="auto">
          <a:xfrm>
            <a:off x="304800" y="660400"/>
            <a:ext cx="8229600" cy="6197600"/>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Student Tracking Page</a:t>
            </a:r>
            <a:endParaRPr dirty="0"/>
          </a:p>
        </p:txBody>
      </p:sp>
      <p:sp>
        <p:nvSpPr>
          <p:cNvPr id="8" name="Line Callout 1 7"/>
          <p:cNvSpPr>
            <a:spLocks/>
          </p:cNvSpPr>
          <p:nvPr/>
        </p:nvSpPr>
        <p:spPr bwMode="auto">
          <a:xfrm>
            <a:off x="0" y="685800"/>
            <a:ext cx="1219200" cy="1441450"/>
          </a:xfrm>
          <a:prstGeom prst="borderCallout1">
            <a:avLst>
              <a:gd name="adj1" fmla="val 99831"/>
              <a:gd name="adj2" fmla="val 43645"/>
              <a:gd name="adj3" fmla="val 134535"/>
              <a:gd name="adj4" fmla="val 44530"/>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Students:  </a:t>
            </a:r>
            <a:r>
              <a:rPr lang="en-US" dirty="0">
                <a:solidFill>
                  <a:schemeClr val="tx2"/>
                </a:solidFill>
                <a:latin typeface="Calibri" pitchFamily="34" charset="0"/>
              </a:rPr>
              <a:t>List of your Direct-Connect students</a:t>
            </a:r>
          </a:p>
        </p:txBody>
      </p:sp>
      <p:sp>
        <p:nvSpPr>
          <p:cNvPr id="9" name="Rectangle 8"/>
          <p:cNvSpPr/>
          <p:nvPr/>
        </p:nvSpPr>
        <p:spPr bwMode="auto">
          <a:xfrm>
            <a:off x="304800" y="2667000"/>
            <a:ext cx="1219200" cy="4191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2" name="Line Callout 1 11"/>
          <p:cNvSpPr>
            <a:spLocks/>
          </p:cNvSpPr>
          <p:nvPr/>
        </p:nvSpPr>
        <p:spPr bwMode="auto">
          <a:xfrm>
            <a:off x="1295400" y="685800"/>
            <a:ext cx="2819400" cy="1219200"/>
          </a:xfrm>
          <a:prstGeom prst="borderCallout1">
            <a:avLst>
              <a:gd name="adj1" fmla="val 99759"/>
              <a:gd name="adj2" fmla="val 10938"/>
              <a:gd name="adj3" fmla="val 204590"/>
              <a:gd name="adj4" fmla="val 11023"/>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MAP-Works Risk Indicator:  </a:t>
            </a:r>
            <a:r>
              <a:rPr lang="en-US" dirty="0">
                <a:solidFill>
                  <a:schemeClr val="tx2"/>
                </a:solidFill>
                <a:latin typeface="Calibri" pitchFamily="34" charset="0"/>
              </a:rPr>
              <a:t>Identifies a student who may be a retention risk or academically at risk</a:t>
            </a:r>
          </a:p>
        </p:txBody>
      </p:sp>
      <p:sp>
        <p:nvSpPr>
          <p:cNvPr id="13" name="Rectangle 12"/>
          <p:cNvSpPr/>
          <p:nvPr/>
        </p:nvSpPr>
        <p:spPr bwMode="auto">
          <a:xfrm>
            <a:off x="1524000" y="3200400"/>
            <a:ext cx="762000" cy="3657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5" name="Rectangle 14"/>
          <p:cNvSpPr/>
          <p:nvPr/>
        </p:nvSpPr>
        <p:spPr bwMode="auto">
          <a:xfrm>
            <a:off x="2286000" y="3200400"/>
            <a:ext cx="457200" cy="3657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7" name="Rectangle 16"/>
          <p:cNvSpPr/>
          <p:nvPr/>
        </p:nvSpPr>
        <p:spPr bwMode="auto">
          <a:xfrm>
            <a:off x="2743200" y="3200400"/>
            <a:ext cx="685800" cy="3657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9" name="Rectangle 18"/>
          <p:cNvSpPr/>
          <p:nvPr/>
        </p:nvSpPr>
        <p:spPr bwMode="auto">
          <a:xfrm>
            <a:off x="3429000" y="3200400"/>
            <a:ext cx="609600" cy="3657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21" name="Rectangle 20"/>
          <p:cNvSpPr/>
          <p:nvPr/>
        </p:nvSpPr>
        <p:spPr bwMode="auto">
          <a:xfrm>
            <a:off x="4038600" y="2590800"/>
            <a:ext cx="2895600" cy="4267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22" name="Line Callout 1 21"/>
          <p:cNvSpPr>
            <a:spLocks/>
          </p:cNvSpPr>
          <p:nvPr/>
        </p:nvSpPr>
        <p:spPr bwMode="auto">
          <a:xfrm>
            <a:off x="4191000" y="685800"/>
            <a:ext cx="4800600" cy="1219200"/>
          </a:xfrm>
          <a:prstGeom prst="borderCallout1">
            <a:avLst>
              <a:gd name="adj1" fmla="val 100668"/>
              <a:gd name="adj2" fmla="val 1590"/>
              <a:gd name="adj3" fmla="val 168408"/>
              <a:gd name="adj4" fmla="val 1956"/>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Status/Activity:  </a:t>
            </a:r>
            <a:r>
              <a:rPr lang="en-US" dirty="0">
                <a:solidFill>
                  <a:schemeClr val="tx2"/>
                </a:solidFill>
                <a:latin typeface="Calibri" pitchFamily="34" charset="0"/>
              </a:rPr>
              <a:t>Indicate when to follow-up; log a quick activity or log an activity and enter details in “log activity;” view count of all activities logged by all users and when the last activity was logged</a:t>
            </a:r>
          </a:p>
        </p:txBody>
      </p:sp>
      <p:sp>
        <p:nvSpPr>
          <p:cNvPr id="20" name="Line Callout 1 19"/>
          <p:cNvSpPr>
            <a:spLocks/>
          </p:cNvSpPr>
          <p:nvPr/>
        </p:nvSpPr>
        <p:spPr bwMode="auto">
          <a:xfrm>
            <a:off x="3581400" y="4343400"/>
            <a:ext cx="3048000" cy="1143000"/>
          </a:xfrm>
          <a:prstGeom prst="borderCallout1">
            <a:avLst>
              <a:gd name="adj1" fmla="val 1425"/>
              <a:gd name="adj2" fmla="val 25276"/>
              <a:gd name="adj3" fmla="val -29083"/>
              <a:gd name="adj4" fmla="val 10075"/>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Review Status:  </a:t>
            </a:r>
            <a:r>
              <a:rPr lang="en-US" dirty="0">
                <a:solidFill>
                  <a:schemeClr val="tx2"/>
                </a:solidFill>
                <a:latin typeface="Calibri" pitchFamily="34" charset="0"/>
              </a:rPr>
              <a:t>From the individual student dashboard, click if you have reviewed  student’s information</a:t>
            </a:r>
          </a:p>
        </p:txBody>
      </p:sp>
      <p:sp>
        <p:nvSpPr>
          <p:cNvPr id="18" name="Line Callout 1 17"/>
          <p:cNvSpPr>
            <a:spLocks/>
          </p:cNvSpPr>
          <p:nvPr/>
        </p:nvSpPr>
        <p:spPr bwMode="auto">
          <a:xfrm>
            <a:off x="2819400" y="5562600"/>
            <a:ext cx="1981200" cy="1143000"/>
          </a:xfrm>
          <a:prstGeom prst="borderCallout1">
            <a:avLst>
              <a:gd name="adj1" fmla="val 1425"/>
              <a:gd name="adj2" fmla="val 25276"/>
              <a:gd name="adj3" fmla="val -48250"/>
              <a:gd name="adj4" fmla="val 15844"/>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Survey Response Date:  </a:t>
            </a:r>
            <a:r>
              <a:rPr lang="en-US" dirty="0">
                <a:solidFill>
                  <a:schemeClr val="tx2"/>
                </a:solidFill>
                <a:latin typeface="Calibri" pitchFamily="34" charset="0"/>
              </a:rPr>
              <a:t>Date the student completed the survey</a:t>
            </a:r>
          </a:p>
        </p:txBody>
      </p:sp>
      <p:sp>
        <p:nvSpPr>
          <p:cNvPr id="25" name="Rectangle 24"/>
          <p:cNvSpPr/>
          <p:nvPr/>
        </p:nvSpPr>
        <p:spPr bwMode="auto">
          <a:xfrm>
            <a:off x="6934200" y="2438400"/>
            <a:ext cx="1600200" cy="4267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6" name="Line Callout 1 15"/>
          <p:cNvSpPr>
            <a:spLocks/>
          </p:cNvSpPr>
          <p:nvPr/>
        </p:nvSpPr>
        <p:spPr bwMode="auto">
          <a:xfrm>
            <a:off x="1676400" y="1981200"/>
            <a:ext cx="2438400" cy="1143000"/>
          </a:xfrm>
          <a:prstGeom prst="borderCallout1">
            <a:avLst>
              <a:gd name="adj1" fmla="val 100592"/>
              <a:gd name="adj2" fmla="val 31526"/>
              <a:gd name="adj3" fmla="val 110700"/>
              <a:gd name="adj4" fmla="val 31229"/>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Intent to Leave:  </a:t>
            </a:r>
            <a:r>
              <a:rPr lang="en-US" dirty="0">
                <a:solidFill>
                  <a:schemeClr val="tx2"/>
                </a:solidFill>
                <a:latin typeface="Calibri" pitchFamily="34" charset="0"/>
              </a:rPr>
              <a:t>Students self-reported intention regarding enrollment next term</a:t>
            </a:r>
          </a:p>
        </p:txBody>
      </p:sp>
      <p:sp>
        <p:nvSpPr>
          <p:cNvPr id="26" name="Line Callout 1 25"/>
          <p:cNvSpPr>
            <a:spLocks/>
          </p:cNvSpPr>
          <p:nvPr/>
        </p:nvSpPr>
        <p:spPr bwMode="auto">
          <a:xfrm>
            <a:off x="6705600" y="5029200"/>
            <a:ext cx="2286000" cy="1828800"/>
          </a:xfrm>
          <a:prstGeom prst="borderCallout1">
            <a:avLst>
              <a:gd name="adj1" fmla="val -1118"/>
              <a:gd name="adj2" fmla="val 76173"/>
              <a:gd name="adj3" fmla="val -37337"/>
              <a:gd name="adj4" fmla="val 63985"/>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Direct-Connect Faculty /Staff:  </a:t>
            </a:r>
            <a:r>
              <a:rPr lang="en-US" dirty="0">
                <a:solidFill>
                  <a:schemeClr val="tx2"/>
                </a:solidFill>
                <a:latin typeface="Calibri" pitchFamily="34" charset="0"/>
              </a:rPr>
              <a:t>View who last logged an activity and who is the student’s Primary Direct-Connect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par>
                                <p:cTn id="27" presetID="1" presetClass="exit" presetSubtype="0" fill="hold" grpId="1" nodeType="with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ppt_x"/>
                                          </p:val>
                                        </p:tav>
                                        <p:tav tm="100000">
                                          <p:val>
                                            <p:strVal val="#ppt_x"/>
                                          </p:val>
                                        </p:tav>
                                      </p:tavLst>
                                    </p:anim>
                                    <p:anim calcmode="lin" valueType="num">
                                      <p:cBhvr additive="base">
                                        <p:cTn id="50" dur="500" fill="hold"/>
                                        <p:tgtEl>
                                          <p:spTgt spid="1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additive="base">
                                        <p:cTn id="53" dur="500" fill="hold"/>
                                        <p:tgtEl>
                                          <p:spTgt spid="20"/>
                                        </p:tgtEl>
                                        <p:attrNameLst>
                                          <p:attrName>ppt_x</p:attrName>
                                        </p:attrNameLst>
                                      </p:cBhvr>
                                      <p:tavLst>
                                        <p:tav tm="0">
                                          <p:val>
                                            <p:strVal val="#ppt_x"/>
                                          </p:val>
                                        </p:tav>
                                        <p:tav tm="100000">
                                          <p:val>
                                            <p:strVal val="#ppt_x"/>
                                          </p:val>
                                        </p:tav>
                                      </p:tavLst>
                                    </p:anim>
                                    <p:anim calcmode="lin" valueType="num">
                                      <p:cBhvr additive="base">
                                        <p:cTn id="54" dur="500" fill="hold"/>
                                        <p:tgtEl>
                                          <p:spTgt spid="20"/>
                                        </p:tgtEl>
                                        <p:attrNameLst>
                                          <p:attrName>ppt_y</p:attrName>
                                        </p:attrNameLst>
                                      </p:cBhvr>
                                      <p:tavLst>
                                        <p:tav tm="0">
                                          <p:val>
                                            <p:strVal val="1+#ppt_h/2"/>
                                          </p:val>
                                        </p:tav>
                                        <p:tav tm="100000">
                                          <p:val>
                                            <p:strVal val="#ppt_y"/>
                                          </p:val>
                                        </p:tav>
                                      </p:tavLst>
                                    </p:anim>
                                  </p:childTnLst>
                                </p:cTn>
                              </p:par>
                              <p:par>
                                <p:cTn id="55" presetID="1" presetClass="exit" presetSubtype="0" fill="hold" grpId="1" nodeType="withEffect">
                                  <p:stCondLst>
                                    <p:cond delay="0"/>
                                  </p:stCondLst>
                                  <p:childTnLst>
                                    <p:set>
                                      <p:cBhvr>
                                        <p:cTn id="56" dur="1" fill="hold">
                                          <p:stCondLst>
                                            <p:cond delay="0"/>
                                          </p:stCondLst>
                                        </p:cTn>
                                        <p:tgtEl>
                                          <p:spTgt spid="18"/>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ppt_x"/>
                                          </p:val>
                                        </p:tav>
                                        <p:tav tm="100000">
                                          <p:val>
                                            <p:strVal val="#ppt_x"/>
                                          </p:val>
                                        </p:tav>
                                      </p:tavLst>
                                    </p:anim>
                                    <p:anim calcmode="lin" valueType="num">
                                      <p:cBhvr additive="base">
                                        <p:cTn id="64" dur="500" fill="hold"/>
                                        <p:tgtEl>
                                          <p:spTgt spid="2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additive="base">
                                        <p:cTn id="67" dur="500" fill="hold"/>
                                        <p:tgtEl>
                                          <p:spTgt spid="22"/>
                                        </p:tgtEl>
                                        <p:attrNameLst>
                                          <p:attrName>ppt_x</p:attrName>
                                        </p:attrNameLst>
                                      </p:cBhvr>
                                      <p:tavLst>
                                        <p:tav tm="0">
                                          <p:val>
                                            <p:strVal val="#ppt_x"/>
                                          </p:val>
                                        </p:tav>
                                        <p:tav tm="100000">
                                          <p:val>
                                            <p:strVal val="#ppt_x"/>
                                          </p:val>
                                        </p:tav>
                                      </p:tavLst>
                                    </p:anim>
                                    <p:anim calcmode="lin" valueType="num">
                                      <p:cBhvr additive="base">
                                        <p:cTn id="68" dur="500" fill="hold"/>
                                        <p:tgtEl>
                                          <p:spTgt spid="22"/>
                                        </p:tgtEl>
                                        <p:attrNameLst>
                                          <p:attrName>ppt_y</p:attrName>
                                        </p:attrNameLst>
                                      </p:cBhvr>
                                      <p:tavLst>
                                        <p:tav tm="0">
                                          <p:val>
                                            <p:strVal val="1+#ppt_h/2"/>
                                          </p:val>
                                        </p:tav>
                                        <p:tav tm="100000">
                                          <p:val>
                                            <p:strVal val="#ppt_y"/>
                                          </p:val>
                                        </p:tav>
                                      </p:tavLst>
                                    </p:anim>
                                  </p:childTnLst>
                                </p:cTn>
                              </p:par>
                              <p:par>
                                <p:cTn id="69" presetID="1" presetClass="exit" presetSubtype="0" fill="hold" grpId="1" nodeType="withEffect">
                                  <p:stCondLst>
                                    <p:cond delay="0"/>
                                  </p:stCondLst>
                                  <p:childTnLst>
                                    <p:set>
                                      <p:cBhvr>
                                        <p:cTn id="70" dur="1" fill="hold">
                                          <p:stCondLst>
                                            <p:cond delay="0"/>
                                          </p:stCondLst>
                                        </p:cTn>
                                        <p:tgtEl>
                                          <p:spTgt spid="20"/>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ppt_x"/>
                                          </p:val>
                                        </p:tav>
                                        <p:tav tm="100000">
                                          <p:val>
                                            <p:strVal val="#ppt_x"/>
                                          </p:val>
                                        </p:tav>
                                      </p:tavLst>
                                    </p:anim>
                                    <p:anim calcmode="lin" valueType="num">
                                      <p:cBhvr additive="base">
                                        <p:cTn id="78" dur="500" fill="hold"/>
                                        <p:tgtEl>
                                          <p:spTgt spid="25"/>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additive="base">
                                        <p:cTn id="81" dur="500" fill="hold"/>
                                        <p:tgtEl>
                                          <p:spTgt spid="26"/>
                                        </p:tgtEl>
                                        <p:attrNameLst>
                                          <p:attrName>ppt_x</p:attrName>
                                        </p:attrNameLst>
                                      </p:cBhvr>
                                      <p:tavLst>
                                        <p:tav tm="0">
                                          <p:val>
                                            <p:strVal val="#ppt_x"/>
                                          </p:val>
                                        </p:tav>
                                        <p:tav tm="100000">
                                          <p:val>
                                            <p:strVal val="#ppt_x"/>
                                          </p:val>
                                        </p:tav>
                                      </p:tavLst>
                                    </p:anim>
                                    <p:anim calcmode="lin" valueType="num">
                                      <p:cBhvr additive="base">
                                        <p:cTn id="82" dur="500" fill="hold"/>
                                        <p:tgtEl>
                                          <p:spTgt spid="26"/>
                                        </p:tgtEl>
                                        <p:attrNameLst>
                                          <p:attrName>ppt_y</p:attrName>
                                        </p:attrNameLst>
                                      </p:cBhvr>
                                      <p:tavLst>
                                        <p:tav tm="0">
                                          <p:val>
                                            <p:strVal val="1+#ppt_h/2"/>
                                          </p:val>
                                        </p:tav>
                                        <p:tav tm="100000">
                                          <p:val>
                                            <p:strVal val="#ppt_y"/>
                                          </p:val>
                                        </p:tav>
                                      </p:tavLst>
                                    </p:anim>
                                  </p:childTnLst>
                                </p:cTn>
                              </p:par>
                              <p:par>
                                <p:cTn id="83" presetID="1" presetClass="exit" presetSubtype="0" fill="hold" grpId="1" nodeType="withEffect">
                                  <p:stCondLst>
                                    <p:cond delay="0"/>
                                  </p:stCondLst>
                                  <p:childTnLst>
                                    <p:set>
                                      <p:cBhvr>
                                        <p:cTn id="84" dur="1" fill="hold">
                                          <p:stCondLst>
                                            <p:cond delay="0"/>
                                          </p:stCondLst>
                                        </p:cTn>
                                        <p:tgtEl>
                                          <p:spTgt spid="22"/>
                                        </p:tgtEl>
                                        <p:attrNameLst>
                                          <p:attrName>style.visibility</p:attrName>
                                        </p:attrNameLst>
                                      </p:cBhvr>
                                      <p:to>
                                        <p:strVal val="hidden"/>
                                      </p:to>
                                    </p:set>
                                  </p:childTnLst>
                                </p:cTn>
                              </p:par>
                              <p:par>
                                <p:cTn id="85" presetID="1" presetClass="exit" presetSubtype="0" fill="hold" grpId="1" nodeType="withEffect">
                                  <p:stCondLst>
                                    <p:cond delay="0"/>
                                  </p:stCondLst>
                                  <p:childTnLst>
                                    <p:set>
                                      <p:cBhvr>
                                        <p:cTn id="8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2" grpId="1" animBg="1"/>
      <p:bldP spid="13" grpId="0" animBg="1"/>
      <p:bldP spid="13" grpId="1" animBg="1"/>
      <p:bldP spid="15" grpId="0" animBg="1"/>
      <p:bldP spid="15" grpId="1" animBg="1"/>
      <p:bldP spid="17" grpId="0" animBg="1"/>
      <p:bldP spid="17" grpId="1" animBg="1"/>
      <p:bldP spid="19" grpId="0" animBg="1"/>
      <p:bldP spid="19" grpId="1" animBg="1"/>
      <p:bldP spid="21" grpId="0" animBg="1"/>
      <p:bldP spid="21" grpId="1" animBg="1"/>
      <p:bldP spid="22" grpId="0" animBg="1"/>
      <p:bldP spid="22" grpId="1" animBg="1"/>
      <p:bldP spid="20" grpId="0" animBg="1"/>
      <p:bldP spid="20" grpId="1" animBg="1"/>
      <p:bldP spid="18" grpId="0" animBg="1"/>
      <p:bldP spid="18" grpId="1" animBg="1"/>
      <p:bldP spid="25" grpId="0" animBg="1"/>
      <p:bldP spid="16" grpId="0" animBg="1"/>
      <p:bldP spid="16" grpId="1" animBg="1"/>
      <p:bldP spid="2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3" cstate="print"/>
          <a:srcRect/>
          <a:stretch>
            <a:fillRect/>
          </a:stretch>
        </p:blipFill>
        <p:spPr bwMode="auto">
          <a:xfrm>
            <a:off x="209550" y="871538"/>
            <a:ext cx="8724900" cy="5114925"/>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Student Tracking Page</a:t>
            </a:r>
            <a:endParaRPr dirty="0"/>
          </a:p>
        </p:txBody>
      </p:sp>
      <p:sp>
        <p:nvSpPr>
          <p:cNvPr id="8" name="Line Callout 1 7"/>
          <p:cNvSpPr>
            <a:spLocks/>
          </p:cNvSpPr>
          <p:nvPr/>
        </p:nvSpPr>
        <p:spPr bwMode="auto">
          <a:xfrm>
            <a:off x="228600" y="5638800"/>
            <a:ext cx="4191000" cy="1219200"/>
          </a:xfrm>
          <a:prstGeom prst="borderCallout1">
            <a:avLst>
              <a:gd name="adj1" fmla="val -1377"/>
              <a:gd name="adj2" fmla="val 67906"/>
              <a:gd name="adj3" fmla="val -92794"/>
              <a:gd name="adj4" fmla="val 50956"/>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Select Students:  </a:t>
            </a:r>
            <a:r>
              <a:rPr lang="en-US" dirty="0">
                <a:solidFill>
                  <a:schemeClr val="tx2"/>
                </a:solidFill>
                <a:latin typeface="Calibri" pitchFamily="34" charset="0"/>
              </a:rPr>
              <a:t>Drop-down of all the “Real-Time Lists” and “My Real-Time Lists”  Use this to filter your list to students you would like to view</a:t>
            </a:r>
          </a:p>
        </p:txBody>
      </p:sp>
      <p:sp>
        <p:nvSpPr>
          <p:cNvPr id="9" name="Rectangle 8"/>
          <p:cNvSpPr/>
          <p:nvPr/>
        </p:nvSpPr>
        <p:spPr bwMode="auto">
          <a:xfrm>
            <a:off x="304800" y="2209800"/>
            <a:ext cx="2895600" cy="2286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23" name="Rectangle 22"/>
          <p:cNvSpPr/>
          <p:nvPr/>
        </p:nvSpPr>
        <p:spPr bwMode="auto">
          <a:xfrm>
            <a:off x="3200400" y="2362200"/>
            <a:ext cx="1600200" cy="457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24" name="Line Callout 1 23"/>
          <p:cNvSpPr>
            <a:spLocks/>
          </p:cNvSpPr>
          <p:nvPr/>
        </p:nvSpPr>
        <p:spPr bwMode="auto">
          <a:xfrm>
            <a:off x="3352800" y="3276600"/>
            <a:ext cx="2438400" cy="2286000"/>
          </a:xfrm>
          <a:prstGeom prst="borderCallout1">
            <a:avLst>
              <a:gd name="adj1" fmla="val -3721"/>
              <a:gd name="adj2" fmla="val 33361"/>
              <a:gd name="adj3" fmla="val -22760"/>
              <a:gd name="adj4" fmla="val 26383"/>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dirty="0">
                <a:solidFill>
                  <a:schemeClr val="tx2"/>
                </a:solidFill>
                <a:latin typeface="Calibri" pitchFamily="34" charset="0"/>
              </a:rPr>
              <a:t>Create, edit, or delete “My Real-Time List.”  May be created and save based upon selected criteria.  Real-Time Lists are updated based on survey and profile date changes.</a:t>
            </a:r>
          </a:p>
        </p:txBody>
      </p:sp>
      <p:sp>
        <p:nvSpPr>
          <p:cNvPr id="27" name="Rectangle 26"/>
          <p:cNvSpPr/>
          <p:nvPr/>
        </p:nvSpPr>
        <p:spPr bwMode="auto">
          <a:xfrm>
            <a:off x="5867400" y="2209800"/>
            <a:ext cx="2819400" cy="609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28" name="Line Callout 1 27"/>
          <p:cNvSpPr>
            <a:spLocks/>
          </p:cNvSpPr>
          <p:nvPr/>
        </p:nvSpPr>
        <p:spPr bwMode="auto">
          <a:xfrm>
            <a:off x="6096000" y="3276600"/>
            <a:ext cx="2895600" cy="2362200"/>
          </a:xfrm>
          <a:prstGeom prst="borderCallout1">
            <a:avLst>
              <a:gd name="adj1" fmla="val 333"/>
              <a:gd name="adj2" fmla="val 33361"/>
              <a:gd name="adj3" fmla="val -22260"/>
              <a:gd name="adj4" fmla="val 24776"/>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dirty="0">
                <a:solidFill>
                  <a:schemeClr val="tx2"/>
                </a:solidFill>
                <a:latin typeface="Calibri" pitchFamily="34" charset="0"/>
              </a:rPr>
              <a:t>Once your institution launches a Check-Up Survey, you may compare the Transition Survey results to the Check-Up results to determine students whose situation has improved, stayed the same, or declined</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 calcmode="lin" valueType="num">
                                      <p:cBhvr additive="base">
                                        <p:cTn id="17" dur="500" fill="hold"/>
                                        <p:tgtEl>
                                          <p:spTgt spid="27"/>
                                        </p:tgtEl>
                                        <p:attrNameLst>
                                          <p:attrName>ppt_x</p:attrName>
                                        </p:attrNameLst>
                                      </p:cBhvr>
                                      <p:tavLst>
                                        <p:tav tm="0">
                                          <p:val>
                                            <p:strVal val="#ppt_x"/>
                                          </p:val>
                                        </p:tav>
                                        <p:tav tm="100000">
                                          <p:val>
                                            <p:strVal val="#ppt_x"/>
                                          </p:val>
                                        </p:tav>
                                      </p:tavLst>
                                    </p:anim>
                                    <p:anim calcmode="lin" valueType="num">
                                      <p:cBhvr additive="base">
                                        <p:cTn id="18" dur="500" fill="hold"/>
                                        <p:tgtEl>
                                          <p:spTgt spid="2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ppt_x"/>
                                          </p:val>
                                        </p:tav>
                                        <p:tav tm="100000">
                                          <p:val>
                                            <p:strVal val="#ppt_x"/>
                                          </p:val>
                                        </p:tav>
                                      </p:tavLst>
                                    </p:anim>
                                    <p:anim calcmode="lin" valueType="num">
                                      <p:cBhvr additive="base">
                                        <p:cTn id="22"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7" grpId="0" animBg="1"/>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p:cNvPicPr>
            <a:picLocks noChangeAspect="1" noChangeArrowheads="1"/>
          </p:cNvPicPr>
          <p:nvPr/>
        </p:nvPicPr>
        <p:blipFill>
          <a:blip r:embed="rId3" cstate="print"/>
          <a:srcRect/>
          <a:stretch>
            <a:fillRect/>
          </a:stretch>
        </p:blipFill>
        <p:spPr bwMode="auto">
          <a:xfrm>
            <a:off x="1447800" y="762000"/>
            <a:ext cx="6934200" cy="5776913"/>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Student Tracking Page - Responders</a:t>
            </a:r>
            <a:endParaRPr dirty="0"/>
          </a:p>
        </p:txBody>
      </p:sp>
      <p:sp>
        <p:nvSpPr>
          <p:cNvPr id="17412" name="Line Callout 1 11"/>
          <p:cNvSpPr>
            <a:spLocks/>
          </p:cNvSpPr>
          <p:nvPr/>
        </p:nvSpPr>
        <p:spPr bwMode="auto">
          <a:xfrm>
            <a:off x="152400" y="1371600"/>
            <a:ext cx="2819400" cy="1524000"/>
          </a:xfrm>
          <a:prstGeom prst="borderCallout1">
            <a:avLst>
              <a:gd name="adj1" fmla="val 67106"/>
              <a:gd name="adj2" fmla="val 99778"/>
              <a:gd name="adj3" fmla="val 81347"/>
              <a:gd name="adj4" fmla="val 112782"/>
            </a:avLst>
          </a:prstGeom>
          <a:solidFill>
            <a:srgbClr val="FF0000"/>
          </a:solidFill>
          <a:ln w="47625" cap="sq" cmpd="thickThin" algn="ctr">
            <a:solidFill>
              <a:schemeClr val="tx1"/>
            </a:solidFill>
            <a:round/>
            <a:headEnd type="none" w="sm" len="sm"/>
            <a:tailEnd type="none" w="lg" len="lg"/>
          </a:ln>
        </p:spPr>
        <p:txBody>
          <a:bodyPr/>
          <a:lstStyle/>
          <a:p>
            <a:r>
              <a:rPr lang="en-US" b="1" dirty="0">
                <a:solidFill>
                  <a:schemeClr val="tx2"/>
                </a:solidFill>
                <a:latin typeface="Calibri" pitchFamily="34" charset="0"/>
              </a:rPr>
              <a:t>Red MAP-Works Risk Indicator:  </a:t>
            </a:r>
            <a:r>
              <a:rPr lang="en-US" dirty="0">
                <a:solidFill>
                  <a:schemeClr val="tx2"/>
                </a:solidFill>
                <a:latin typeface="Calibri" pitchFamily="34" charset="0"/>
              </a:rPr>
              <a:t>Student is potentially at risk for leaving the institution or having poor academic performance</a:t>
            </a:r>
          </a:p>
        </p:txBody>
      </p:sp>
      <p:sp>
        <p:nvSpPr>
          <p:cNvPr id="13" name="Rectangle 12"/>
          <p:cNvSpPr/>
          <p:nvPr/>
        </p:nvSpPr>
        <p:spPr bwMode="auto">
          <a:xfrm>
            <a:off x="3276600" y="2362200"/>
            <a:ext cx="609600" cy="1752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23" name="Rectangle 22"/>
          <p:cNvSpPr/>
          <p:nvPr/>
        </p:nvSpPr>
        <p:spPr bwMode="auto">
          <a:xfrm>
            <a:off x="3276600" y="4114800"/>
            <a:ext cx="609600" cy="1219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24" name="Line Callout 1 23"/>
          <p:cNvSpPr>
            <a:spLocks/>
          </p:cNvSpPr>
          <p:nvPr/>
        </p:nvSpPr>
        <p:spPr bwMode="auto">
          <a:xfrm>
            <a:off x="152400" y="3048000"/>
            <a:ext cx="2819400" cy="1752600"/>
          </a:xfrm>
          <a:prstGeom prst="borderCallout1">
            <a:avLst>
              <a:gd name="adj1" fmla="val 62120"/>
              <a:gd name="adj2" fmla="val 98838"/>
              <a:gd name="adj3" fmla="val 74903"/>
              <a:gd name="adj4" fmla="val 112204"/>
            </a:avLst>
          </a:prstGeom>
          <a:solidFill>
            <a:srgbClr val="FFFF00"/>
          </a:solidFill>
          <a:ln w="47625" cap="sq" cmpd="thickThin" algn="ctr">
            <a:solidFill>
              <a:schemeClr val="tx1"/>
            </a:solidFill>
            <a:round/>
            <a:headEnd type="none" w="sm" len="sm"/>
            <a:tailEnd type="none" w="lg" len="lg"/>
          </a:ln>
        </p:spPr>
        <p:txBody>
          <a:bodyPr/>
          <a:lstStyle/>
          <a:p>
            <a:r>
              <a:rPr lang="en-US" b="1" dirty="0">
                <a:solidFill>
                  <a:schemeClr val="tx2"/>
                </a:solidFill>
                <a:latin typeface="Calibri" pitchFamily="34" charset="0"/>
              </a:rPr>
              <a:t>Yellow MAP-Works Risk Indicator:  </a:t>
            </a:r>
            <a:r>
              <a:rPr lang="en-US" dirty="0">
                <a:solidFill>
                  <a:schemeClr val="tx2"/>
                </a:solidFill>
                <a:latin typeface="Calibri" pitchFamily="34" charset="0"/>
              </a:rPr>
              <a:t>Student is moderately at risk for leaving the institution or having poor academic performance</a:t>
            </a:r>
          </a:p>
        </p:txBody>
      </p:sp>
      <p:sp>
        <p:nvSpPr>
          <p:cNvPr id="27" name="Line Callout 1 26"/>
          <p:cNvSpPr>
            <a:spLocks/>
          </p:cNvSpPr>
          <p:nvPr/>
        </p:nvSpPr>
        <p:spPr bwMode="auto">
          <a:xfrm>
            <a:off x="152400" y="4953000"/>
            <a:ext cx="2819400" cy="1524000"/>
          </a:xfrm>
          <a:prstGeom prst="borderCallout1">
            <a:avLst>
              <a:gd name="adj1" fmla="val 62120"/>
              <a:gd name="adj2" fmla="val 98838"/>
              <a:gd name="adj3" fmla="val 84477"/>
              <a:gd name="adj4" fmla="val 113829"/>
            </a:avLst>
          </a:prstGeom>
          <a:solidFill>
            <a:srgbClr val="65994C"/>
          </a:solidFill>
          <a:ln w="47625" cap="sq" cmpd="thickThin" algn="ctr">
            <a:solidFill>
              <a:schemeClr val="tx1"/>
            </a:solidFill>
            <a:round/>
            <a:headEnd type="none" w="sm" len="sm"/>
            <a:tailEnd type="none" w="lg" len="lg"/>
          </a:ln>
        </p:spPr>
        <p:txBody>
          <a:bodyPr/>
          <a:lstStyle/>
          <a:p>
            <a:r>
              <a:rPr lang="en-US" b="1" dirty="0">
                <a:solidFill>
                  <a:schemeClr val="tx2"/>
                </a:solidFill>
                <a:latin typeface="Calibri" pitchFamily="34" charset="0"/>
              </a:rPr>
              <a:t>Green MAP-Works Risk Indicator:  </a:t>
            </a:r>
            <a:r>
              <a:rPr lang="en-US" dirty="0">
                <a:solidFill>
                  <a:schemeClr val="tx2"/>
                </a:solidFill>
                <a:latin typeface="Calibri" pitchFamily="34" charset="0"/>
              </a:rPr>
              <a:t>Student is at low risk for leaving the institution or having poor academic performance</a:t>
            </a:r>
          </a:p>
        </p:txBody>
      </p:sp>
      <p:sp>
        <p:nvSpPr>
          <p:cNvPr id="29" name="Rectangle 28"/>
          <p:cNvSpPr/>
          <p:nvPr/>
        </p:nvSpPr>
        <p:spPr bwMode="auto">
          <a:xfrm>
            <a:off x="3276600" y="5334000"/>
            <a:ext cx="609600" cy="1219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31" name="Line Callout 1 30"/>
          <p:cNvSpPr>
            <a:spLocks/>
          </p:cNvSpPr>
          <p:nvPr/>
        </p:nvSpPr>
        <p:spPr bwMode="auto">
          <a:xfrm>
            <a:off x="4572000" y="1447800"/>
            <a:ext cx="3810000" cy="990600"/>
          </a:xfrm>
          <a:prstGeom prst="borderCallout1">
            <a:avLst>
              <a:gd name="adj1" fmla="val 99606"/>
              <a:gd name="adj2" fmla="val 12616"/>
              <a:gd name="adj3" fmla="val 119472"/>
              <a:gd name="adj4" fmla="val -3431"/>
            </a:avLst>
          </a:prstGeom>
          <a:solidFill>
            <a:srgbClr val="FF0000"/>
          </a:solidFill>
          <a:ln w="47625" cap="sq" cmpd="thickThin" algn="ctr">
            <a:solidFill>
              <a:schemeClr val="tx1"/>
            </a:solidFill>
            <a:round/>
            <a:headEnd type="none" w="sm" len="sm"/>
            <a:tailEnd type="none" w="lg" len="lg"/>
          </a:ln>
        </p:spPr>
        <p:txBody>
          <a:bodyPr/>
          <a:lstStyle/>
          <a:p>
            <a:r>
              <a:rPr lang="en-US" b="1" dirty="0">
                <a:solidFill>
                  <a:schemeClr val="tx2"/>
                </a:solidFill>
                <a:latin typeface="Calibri" pitchFamily="34" charset="0"/>
              </a:rPr>
              <a:t>Red Intent to Leave:  </a:t>
            </a:r>
            <a:r>
              <a:rPr lang="en-US" dirty="0">
                <a:solidFill>
                  <a:schemeClr val="tx2"/>
                </a:solidFill>
                <a:latin typeface="Calibri" pitchFamily="34" charset="0"/>
              </a:rPr>
              <a:t>Student self-reported he/she is seriously considering not returning next term</a:t>
            </a:r>
          </a:p>
        </p:txBody>
      </p:sp>
      <p:sp>
        <p:nvSpPr>
          <p:cNvPr id="32" name="Line Callout 1 31"/>
          <p:cNvSpPr>
            <a:spLocks/>
          </p:cNvSpPr>
          <p:nvPr/>
        </p:nvSpPr>
        <p:spPr bwMode="auto">
          <a:xfrm>
            <a:off x="4572000" y="2743200"/>
            <a:ext cx="3810000" cy="990600"/>
          </a:xfrm>
          <a:prstGeom prst="borderCallout1">
            <a:avLst>
              <a:gd name="adj1" fmla="val 99606"/>
              <a:gd name="adj2" fmla="val 12616"/>
              <a:gd name="adj3" fmla="val 119472"/>
              <a:gd name="adj4" fmla="val -3431"/>
            </a:avLst>
          </a:prstGeom>
          <a:solidFill>
            <a:srgbClr val="FFFF00"/>
          </a:solidFill>
          <a:ln w="47625" cap="sq" cmpd="thickThin" algn="ctr">
            <a:solidFill>
              <a:schemeClr val="tx1"/>
            </a:solidFill>
            <a:round/>
            <a:headEnd type="none" w="sm" len="sm"/>
            <a:tailEnd type="none" w="lg" len="lg"/>
          </a:ln>
        </p:spPr>
        <p:txBody>
          <a:bodyPr/>
          <a:lstStyle/>
          <a:p>
            <a:r>
              <a:rPr lang="en-US" b="1" dirty="0">
                <a:solidFill>
                  <a:schemeClr val="tx2"/>
                </a:solidFill>
                <a:latin typeface="Calibri" pitchFamily="34" charset="0"/>
              </a:rPr>
              <a:t>Yellow Intent to Leave:  </a:t>
            </a:r>
            <a:r>
              <a:rPr lang="en-US" dirty="0">
                <a:solidFill>
                  <a:schemeClr val="tx2"/>
                </a:solidFill>
                <a:latin typeface="Calibri" pitchFamily="34" charset="0"/>
              </a:rPr>
              <a:t>Student self-reported he/she is not firmly committed to returning next term</a:t>
            </a:r>
          </a:p>
        </p:txBody>
      </p:sp>
      <p:sp>
        <p:nvSpPr>
          <p:cNvPr id="33" name="Line Callout 1 32"/>
          <p:cNvSpPr>
            <a:spLocks/>
          </p:cNvSpPr>
          <p:nvPr/>
        </p:nvSpPr>
        <p:spPr bwMode="auto">
          <a:xfrm>
            <a:off x="4572000" y="4724400"/>
            <a:ext cx="3810000" cy="990600"/>
          </a:xfrm>
          <a:prstGeom prst="borderCallout1">
            <a:avLst>
              <a:gd name="adj1" fmla="val 99606"/>
              <a:gd name="adj2" fmla="val 12616"/>
              <a:gd name="adj3" fmla="val 119472"/>
              <a:gd name="adj4" fmla="val -3431"/>
            </a:avLst>
          </a:prstGeom>
          <a:solidFill>
            <a:srgbClr val="65994C"/>
          </a:solidFill>
          <a:ln w="47625" cap="sq" cmpd="thickThin" algn="ctr">
            <a:solidFill>
              <a:schemeClr val="tx1"/>
            </a:solidFill>
            <a:round/>
            <a:headEnd type="none" w="sm" len="sm"/>
            <a:tailEnd type="none" w="lg" len="lg"/>
          </a:ln>
        </p:spPr>
        <p:txBody>
          <a:bodyPr/>
          <a:lstStyle/>
          <a:p>
            <a:r>
              <a:rPr lang="en-US" b="1" dirty="0">
                <a:solidFill>
                  <a:schemeClr val="tx2"/>
                </a:solidFill>
                <a:latin typeface="Calibri" pitchFamily="34" charset="0"/>
              </a:rPr>
              <a:t>Green Intent to Leave:  </a:t>
            </a:r>
            <a:r>
              <a:rPr lang="en-US" dirty="0">
                <a:solidFill>
                  <a:schemeClr val="tx2"/>
                </a:solidFill>
                <a:latin typeface="Calibri" pitchFamily="34" charset="0"/>
              </a:rPr>
              <a:t>Student self-reported he/she is committed to returning next term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1741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additive="base">
                                        <p:cTn id="21" dur="500" fill="hold"/>
                                        <p:tgtEl>
                                          <p:spTgt spid="29"/>
                                        </p:tgtEl>
                                        <p:attrNameLst>
                                          <p:attrName>ppt_x</p:attrName>
                                        </p:attrNameLst>
                                      </p:cBhvr>
                                      <p:tavLst>
                                        <p:tav tm="0">
                                          <p:val>
                                            <p:strVal val="#ppt_x"/>
                                          </p:val>
                                        </p:tav>
                                        <p:tav tm="100000">
                                          <p:val>
                                            <p:strVal val="#ppt_x"/>
                                          </p:val>
                                        </p:tav>
                                      </p:tavLst>
                                    </p:anim>
                                    <p:anim calcmode="lin" valueType="num">
                                      <p:cBhvr additive="base">
                                        <p:cTn id="22" dur="500" fill="hold"/>
                                        <p:tgtEl>
                                          <p:spTgt spid="29"/>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ppt_x"/>
                                          </p:val>
                                        </p:tav>
                                        <p:tav tm="100000">
                                          <p:val>
                                            <p:strVal val="#ppt_x"/>
                                          </p:val>
                                        </p:tav>
                                      </p:tavLst>
                                    </p:anim>
                                    <p:anim calcmode="lin" valueType="num">
                                      <p:cBhvr additive="base">
                                        <p:cTn id="26" dur="500" fill="hold"/>
                                        <p:tgtEl>
                                          <p:spTgt spid="27"/>
                                        </p:tgtEl>
                                        <p:attrNameLst>
                                          <p:attrName>ppt_y</p:attrName>
                                        </p:attrNameLst>
                                      </p:cBhvr>
                                      <p:tavLst>
                                        <p:tav tm="0">
                                          <p:val>
                                            <p:strVal val="1+#ppt_h/2"/>
                                          </p:val>
                                        </p:tav>
                                        <p:tav tm="100000">
                                          <p:val>
                                            <p:strVal val="#ppt_y"/>
                                          </p:val>
                                        </p:tav>
                                      </p:tavLst>
                                    </p:anim>
                                  </p:childTnLst>
                                </p:cTn>
                              </p:par>
                              <p:par>
                                <p:cTn id="27" presetID="1" presetClass="exit" presetSubtype="0" fill="hold" grpId="1" nodeType="withEffect">
                                  <p:stCondLst>
                                    <p:cond delay="0"/>
                                  </p:stCondLst>
                                  <p:childTnLst>
                                    <p:set>
                                      <p:cBhvr>
                                        <p:cTn id="28" dur="1" fill="hold">
                                          <p:stCondLst>
                                            <p:cond delay="0"/>
                                          </p:stCondLst>
                                        </p:cTn>
                                        <p:tgtEl>
                                          <p:spTgt spid="2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2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additive="base">
                                        <p:cTn id="35" dur="500" fill="hold"/>
                                        <p:tgtEl>
                                          <p:spTgt spid="31"/>
                                        </p:tgtEl>
                                        <p:attrNameLst>
                                          <p:attrName>ppt_x</p:attrName>
                                        </p:attrNameLst>
                                      </p:cBhvr>
                                      <p:tavLst>
                                        <p:tav tm="0">
                                          <p:val>
                                            <p:strVal val="#ppt_x"/>
                                          </p:val>
                                        </p:tav>
                                        <p:tav tm="100000">
                                          <p:val>
                                            <p:strVal val="#ppt_x"/>
                                          </p:val>
                                        </p:tav>
                                      </p:tavLst>
                                    </p:anim>
                                    <p:anim calcmode="lin" valueType="num">
                                      <p:cBhvr additive="base">
                                        <p:cTn id="36" dur="500" fill="hold"/>
                                        <p:tgtEl>
                                          <p:spTgt spid="31"/>
                                        </p:tgtEl>
                                        <p:attrNameLst>
                                          <p:attrName>ppt_y</p:attrName>
                                        </p:attrNameLst>
                                      </p:cBhvr>
                                      <p:tavLst>
                                        <p:tav tm="0">
                                          <p:val>
                                            <p:strVal val="1+#ppt_h/2"/>
                                          </p:val>
                                        </p:tav>
                                        <p:tav tm="100000">
                                          <p:val>
                                            <p:strVal val="#ppt_y"/>
                                          </p:val>
                                        </p:tav>
                                      </p:tavLst>
                                    </p:anim>
                                  </p:childTnLst>
                                </p:cTn>
                              </p:par>
                              <p:par>
                                <p:cTn id="37" presetID="1" presetClass="exit" presetSubtype="0" fill="hold" grpId="1" nodeType="withEffect">
                                  <p:stCondLst>
                                    <p:cond delay="0"/>
                                  </p:stCondLst>
                                  <p:childTnLst>
                                    <p:set>
                                      <p:cBhvr>
                                        <p:cTn id="38" dur="1" fill="hold">
                                          <p:stCondLst>
                                            <p:cond delay="0"/>
                                          </p:stCondLst>
                                        </p:cTn>
                                        <p:tgtEl>
                                          <p:spTgt spid="27"/>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9"/>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additive="base">
                                        <p:cTn id="45" dur="500" fill="hold"/>
                                        <p:tgtEl>
                                          <p:spTgt spid="32"/>
                                        </p:tgtEl>
                                        <p:attrNameLst>
                                          <p:attrName>ppt_x</p:attrName>
                                        </p:attrNameLst>
                                      </p:cBhvr>
                                      <p:tavLst>
                                        <p:tav tm="0">
                                          <p:val>
                                            <p:strVal val="#ppt_x"/>
                                          </p:val>
                                        </p:tav>
                                        <p:tav tm="100000">
                                          <p:val>
                                            <p:strVal val="#ppt_x"/>
                                          </p:val>
                                        </p:tav>
                                      </p:tavLst>
                                    </p:anim>
                                    <p:anim calcmode="lin" valueType="num">
                                      <p:cBhvr additive="base">
                                        <p:cTn id="46" dur="500" fill="hold"/>
                                        <p:tgtEl>
                                          <p:spTgt spid="32"/>
                                        </p:tgtEl>
                                        <p:attrNameLst>
                                          <p:attrName>ppt_y</p:attrName>
                                        </p:attrNameLst>
                                      </p:cBhvr>
                                      <p:tavLst>
                                        <p:tav tm="0">
                                          <p:val>
                                            <p:strVal val="1+#ppt_h/2"/>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31"/>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 calcmode="lin" valueType="num">
                                      <p:cBhvr additive="base">
                                        <p:cTn id="53" dur="500" fill="hold"/>
                                        <p:tgtEl>
                                          <p:spTgt spid="33"/>
                                        </p:tgtEl>
                                        <p:attrNameLst>
                                          <p:attrName>ppt_x</p:attrName>
                                        </p:attrNameLst>
                                      </p:cBhvr>
                                      <p:tavLst>
                                        <p:tav tm="0">
                                          <p:val>
                                            <p:strVal val="#ppt_x"/>
                                          </p:val>
                                        </p:tav>
                                        <p:tav tm="100000">
                                          <p:val>
                                            <p:strVal val="#ppt_x"/>
                                          </p:val>
                                        </p:tav>
                                      </p:tavLst>
                                    </p:anim>
                                    <p:anim calcmode="lin" valueType="num">
                                      <p:cBhvr additive="base">
                                        <p:cTn id="54" dur="500" fill="hold"/>
                                        <p:tgtEl>
                                          <p:spTgt spid="33"/>
                                        </p:tgtEl>
                                        <p:attrNameLst>
                                          <p:attrName>ppt_y</p:attrName>
                                        </p:attrNameLst>
                                      </p:cBhvr>
                                      <p:tavLst>
                                        <p:tav tm="0">
                                          <p:val>
                                            <p:strVal val="1+#ppt_h/2"/>
                                          </p:val>
                                        </p:tav>
                                        <p:tav tm="100000">
                                          <p:val>
                                            <p:strVal val="#ppt_y"/>
                                          </p:val>
                                        </p:tav>
                                      </p:tavLst>
                                    </p:anim>
                                  </p:childTnLst>
                                </p:cTn>
                              </p:par>
                              <p:par>
                                <p:cTn id="55" presetID="1" presetClass="exit" presetSubtype="0" fill="hold" grpId="1" nodeType="withEffect">
                                  <p:stCondLst>
                                    <p:cond delay="0"/>
                                  </p:stCondLst>
                                  <p:childTnLst>
                                    <p:set>
                                      <p:cBhvr>
                                        <p:cTn id="56"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p:bldP spid="13" grpId="0" animBg="1"/>
      <p:bldP spid="23" grpId="0" animBg="1"/>
      <p:bldP spid="23" grpId="1" animBg="1"/>
      <p:bldP spid="24" grpId="0" animBg="1"/>
      <p:bldP spid="24" grpId="1" animBg="1"/>
      <p:bldP spid="27" grpId="0" animBg="1"/>
      <p:bldP spid="27" grpId="1" animBg="1"/>
      <p:bldP spid="29" grpId="0" animBg="1"/>
      <p:bldP spid="29" grpId="1" animBg="1"/>
      <p:bldP spid="31" grpId="0" animBg="1"/>
      <p:bldP spid="31" grpId="1" animBg="1"/>
      <p:bldP spid="32" grpId="0" animBg="1"/>
      <p:bldP spid="32" grpId="1" animBg="1"/>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3" cstate="print"/>
          <a:srcRect/>
          <a:stretch>
            <a:fillRect/>
          </a:stretch>
        </p:blipFill>
        <p:spPr bwMode="auto">
          <a:xfrm>
            <a:off x="1295400" y="914400"/>
            <a:ext cx="7186613" cy="5715000"/>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Student Tracking Page – Non-Responders</a:t>
            </a:r>
            <a:endParaRPr dirty="0"/>
          </a:p>
        </p:txBody>
      </p:sp>
      <p:sp>
        <p:nvSpPr>
          <p:cNvPr id="18436" name="Line Callout 1 7"/>
          <p:cNvSpPr>
            <a:spLocks/>
          </p:cNvSpPr>
          <p:nvPr/>
        </p:nvSpPr>
        <p:spPr bwMode="auto">
          <a:xfrm>
            <a:off x="228600" y="914400"/>
            <a:ext cx="2819400" cy="2057400"/>
          </a:xfrm>
          <a:prstGeom prst="borderCallout1">
            <a:avLst>
              <a:gd name="adj1" fmla="val 67106"/>
              <a:gd name="adj2" fmla="val 99778"/>
              <a:gd name="adj3" fmla="val 101829"/>
              <a:gd name="adj4" fmla="val 110681"/>
            </a:avLst>
          </a:prstGeom>
          <a:solidFill>
            <a:srgbClr val="FF0000"/>
          </a:solidFill>
          <a:ln w="47625" cap="sq" cmpd="thickThin" algn="ctr">
            <a:solidFill>
              <a:schemeClr val="tx1"/>
            </a:solidFill>
            <a:round/>
            <a:headEnd type="none" w="sm" len="sm"/>
            <a:tailEnd type="none" w="lg" len="lg"/>
          </a:ln>
        </p:spPr>
        <p:txBody>
          <a:bodyPr/>
          <a:lstStyle/>
          <a:p>
            <a:r>
              <a:rPr lang="en-US" b="1" dirty="0">
                <a:solidFill>
                  <a:schemeClr val="tx2"/>
                </a:solidFill>
                <a:latin typeface="Calibri" pitchFamily="34" charset="0"/>
              </a:rPr>
              <a:t>Red MAP-Works Risk Indicator (NR):  </a:t>
            </a:r>
            <a:r>
              <a:rPr lang="en-US" dirty="0">
                <a:solidFill>
                  <a:schemeClr val="tx2"/>
                </a:solidFill>
                <a:latin typeface="Calibri" pitchFamily="34" charset="0"/>
              </a:rPr>
              <a:t>Student did not complete the survey, but is potentially at risk for leaving the institution or having poor academic performance</a:t>
            </a:r>
          </a:p>
        </p:txBody>
      </p:sp>
      <p:sp>
        <p:nvSpPr>
          <p:cNvPr id="9" name="Line Callout 1 8"/>
          <p:cNvSpPr>
            <a:spLocks/>
          </p:cNvSpPr>
          <p:nvPr/>
        </p:nvSpPr>
        <p:spPr bwMode="auto">
          <a:xfrm>
            <a:off x="152400" y="3276600"/>
            <a:ext cx="2819400" cy="1981200"/>
          </a:xfrm>
          <a:prstGeom prst="borderCallout1">
            <a:avLst>
              <a:gd name="adj1" fmla="val 62120"/>
              <a:gd name="adj2" fmla="val 98838"/>
              <a:gd name="adj3" fmla="val 34269"/>
              <a:gd name="adj4" fmla="val 114319"/>
            </a:avLst>
          </a:prstGeom>
          <a:solidFill>
            <a:srgbClr val="FFFF00"/>
          </a:solidFill>
          <a:ln w="47625" cap="sq" cmpd="thickThin" algn="ctr">
            <a:solidFill>
              <a:schemeClr val="tx1"/>
            </a:solidFill>
            <a:round/>
            <a:headEnd type="none" w="sm" len="sm"/>
            <a:tailEnd type="none" w="lg" len="lg"/>
          </a:ln>
        </p:spPr>
        <p:txBody>
          <a:bodyPr/>
          <a:lstStyle/>
          <a:p>
            <a:r>
              <a:rPr lang="en-US" b="1" dirty="0">
                <a:solidFill>
                  <a:schemeClr val="tx2"/>
                </a:solidFill>
                <a:latin typeface="Calibri" pitchFamily="34" charset="0"/>
              </a:rPr>
              <a:t>Yellow MAP-Works Risk Indicator (NR):  </a:t>
            </a:r>
            <a:r>
              <a:rPr lang="en-US" dirty="0">
                <a:solidFill>
                  <a:schemeClr val="tx2"/>
                </a:solidFill>
                <a:latin typeface="Calibri" pitchFamily="34" charset="0"/>
              </a:rPr>
              <a:t>Student did not complete the survey, but is moderately at risk for leaving the institution or having poor academic performance</a:t>
            </a:r>
          </a:p>
        </p:txBody>
      </p:sp>
      <p:sp>
        <p:nvSpPr>
          <p:cNvPr id="10" name="Line Callout 1 9"/>
          <p:cNvSpPr>
            <a:spLocks/>
          </p:cNvSpPr>
          <p:nvPr/>
        </p:nvSpPr>
        <p:spPr bwMode="auto">
          <a:xfrm>
            <a:off x="152400" y="5638800"/>
            <a:ext cx="2819400" cy="1752600"/>
          </a:xfrm>
          <a:prstGeom prst="borderCallout1">
            <a:avLst>
              <a:gd name="adj1" fmla="val 13370"/>
              <a:gd name="adj2" fmla="val 100523"/>
              <a:gd name="adj3" fmla="val -57454"/>
              <a:gd name="adj4" fmla="val 115694"/>
            </a:avLst>
          </a:prstGeom>
          <a:solidFill>
            <a:srgbClr val="65994C"/>
          </a:solidFill>
          <a:ln w="47625" cap="sq" cmpd="thickThin" algn="ctr">
            <a:solidFill>
              <a:schemeClr val="tx1"/>
            </a:solidFill>
            <a:round/>
            <a:headEnd type="none" w="sm" len="sm"/>
            <a:tailEnd type="none" w="lg" len="lg"/>
          </a:ln>
        </p:spPr>
        <p:txBody>
          <a:bodyPr/>
          <a:lstStyle/>
          <a:p>
            <a:r>
              <a:rPr lang="en-US" b="1" dirty="0">
                <a:solidFill>
                  <a:schemeClr val="tx2"/>
                </a:solidFill>
                <a:latin typeface="Calibri" pitchFamily="34" charset="0"/>
              </a:rPr>
              <a:t>Green MAP-Works Risk Indicator (NR):  </a:t>
            </a:r>
            <a:r>
              <a:rPr lang="en-US" dirty="0">
                <a:solidFill>
                  <a:schemeClr val="tx2"/>
                </a:solidFill>
                <a:latin typeface="Calibri" pitchFamily="34" charset="0"/>
              </a:rPr>
              <a:t>Student did not complete the survey, but is at low risk for leaving the institution or having poor academic performance</a:t>
            </a:r>
          </a:p>
        </p:txBody>
      </p:sp>
      <p:sp>
        <p:nvSpPr>
          <p:cNvPr id="11" name="Line Callout 1 10"/>
          <p:cNvSpPr>
            <a:spLocks/>
          </p:cNvSpPr>
          <p:nvPr/>
        </p:nvSpPr>
        <p:spPr bwMode="auto">
          <a:xfrm>
            <a:off x="4572000" y="1447800"/>
            <a:ext cx="3810000" cy="990600"/>
          </a:xfrm>
          <a:prstGeom prst="borderCallout1">
            <a:avLst>
              <a:gd name="adj1" fmla="val 99608"/>
              <a:gd name="adj2" fmla="val 12615"/>
              <a:gd name="adj3" fmla="val 119472"/>
              <a:gd name="adj4" fmla="val -3432"/>
            </a:avLst>
          </a:prstGeom>
          <a:solidFill>
            <a:schemeClr val="bg1">
              <a:lumMod val="75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Intent to Leave:  </a:t>
            </a:r>
            <a:r>
              <a:rPr lang="en-US" dirty="0">
                <a:solidFill>
                  <a:schemeClr val="tx2"/>
                </a:solidFill>
                <a:latin typeface="Calibri" pitchFamily="34" charset="0"/>
              </a:rPr>
              <a:t>Student did not indicate if he/she is planning to return next term.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1843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1" presetClass="exit" presetSubtype="0" fill="hold" grpId="1" nodeType="with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1" presetClass="exit" presetSubtype="0" fill="hold" grpId="1" nodeType="with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animBg="1"/>
      <p:bldP spid="9" grpId="0" animBg="1"/>
      <p:bldP spid="9" grpId="1" animBg="1"/>
      <p:bldP spid="10" grpId="0" animBg="1"/>
      <p:bldP spid="10" grpId="1" animBg="1"/>
      <p:bldP spid="1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286000"/>
            <a:ext cx="9144000" cy="1449388"/>
          </a:xfrm>
        </p:spPr>
        <p:txBody>
          <a:bodyPr/>
          <a:lstStyle/>
          <a:p>
            <a:pPr>
              <a:defRPr/>
            </a:pPr>
            <a:r>
              <a:rPr lang="en-US" sz="4400" dirty="0" smtClean="0"/>
              <a:t>Lists</a:t>
            </a:r>
            <a:endParaRPr lang="en-US" sz="4400" dirty="0"/>
          </a:p>
        </p:txBody>
      </p:sp>
    </p:spTree>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2"/>
          <p:cNvPicPr>
            <a:picLocks noChangeAspect="1" noChangeArrowheads="1"/>
          </p:cNvPicPr>
          <p:nvPr/>
        </p:nvPicPr>
        <p:blipFill>
          <a:blip r:embed="rId3" cstate="print"/>
          <a:srcRect/>
          <a:stretch>
            <a:fillRect/>
          </a:stretch>
        </p:blipFill>
        <p:spPr bwMode="auto">
          <a:xfrm>
            <a:off x="914400" y="661988"/>
            <a:ext cx="7448550" cy="6196012"/>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Real-Time Lists</a:t>
            </a:r>
            <a:endParaRPr dirty="0"/>
          </a:p>
        </p:txBody>
      </p:sp>
      <p:sp>
        <p:nvSpPr>
          <p:cNvPr id="5" name="Line Callout 1 4"/>
          <p:cNvSpPr>
            <a:spLocks/>
          </p:cNvSpPr>
          <p:nvPr/>
        </p:nvSpPr>
        <p:spPr bwMode="auto">
          <a:xfrm>
            <a:off x="685800" y="1752600"/>
            <a:ext cx="3657600" cy="1524000"/>
          </a:xfrm>
          <a:prstGeom prst="borderCallout1">
            <a:avLst>
              <a:gd name="adj1" fmla="val 99831"/>
              <a:gd name="adj2" fmla="val 43645"/>
              <a:gd name="adj3" fmla="val 131628"/>
              <a:gd name="adj4" fmla="val 51007"/>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Real-Time Lists:  </a:t>
            </a:r>
            <a:r>
              <a:rPr lang="en-US" dirty="0">
                <a:solidFill>
                  <a:schemeClr val="tx2"/>
                </a:solidFill>
                <a:latin typeface="Calibri" pitchFamily="34" charset="0"/>
              </a:rPr>
              <a:t>A set of Real-Time Lists generated by MAP-Works.  Real-Time Lists are updated based on changes in students’ profile or survey response</a:t>
            </a:r>
          </a:p>
        </p:txBody>
      </p:sp>
      <p:sp>
        <p:nvSpPr>
          <p:cNvPr id="6" name="Rectangle 5"/>
          <p:cNvSpPr/>
          <p:nvPr/>
        </p:nvSpPr>
        <p:spPr bwMode="auto">
          <a:xfrm>
            <a:off x="2667000" y="3657600"/>
            <a:ext cx="990600" cy="1219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7" name="Rectangle 6"/>
          <p:cNvSpPr/>
          <p:nvPr/>
        </p:nvSpPr>
        <p:spPr bwMode="auto">
          <a:xfrm>
            <a:off x="3657600" y="3657600"/>
            <a:ext cx="1524000" cy="381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pic>
        <p:nvPicPr>
          <p:cNvPr id="28675" name="Picture 3"/>
          <p:cNvPicPr>
            <a:picLocks noChangeAspect="1" noChangeArrowheads="1"/>
          </p:cNvPicPr>
          <p:nvPr/>
        </p:nvPicPr>
        <p:blipFill>
          <a:blip r:embed="rId4" cstate="print"/>
          <a:srcRect/>
          <a:stretch>
            <a:fillRect/>
          </a:stretch>
        </p:blipFill>
        <p:spPr bwMode="auto">
          <a:xfrm>
            <a:off x="4648200" y="4572000"/>
            <a:ext cx="3038475" cy="15621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Arrow Connector 9"/>
          <p:cNvCxnSpPr/>
          <p:nvPr/>
        </p:nvCxnSpPr>
        <p:spPr bwMode="auto">
          <a:xfrm rot="16200000" flipH="1">
            <a:off x="5105400" y="4114800"/>
            <a:ext cx="457200" cy="304800"/>
          </a:xfrm>
          <a:prstGeom prst="straightConnector1">
            <a:avLst/>
          </a:prstGeom>
          <a:ln>
            <a:headEnd type="none" w="sm" len="sm"/>
            <a:tailEnd type="arrow"/>
          </a:ln>
        </p:spPr>
        <p:style>
          <a:lnRef idx="2">
            <a:schemeClr val="dk1"/>
          </a:lnRef>
          <a:fillRef idx="0">
            <a:schemeClr val="dk1"/>
          </a:fillRef>
          <a:effectRef idx="1">
            <a:schemeClr val="dk1"/>
          </a:effectRef>
          <a:fontRef idx="minor">
            <a:schemeClr val="tx1"/>
          </a:fontRef>
        </p:style>
      </p:cxnSp>
      <p:sp>
        <p:nvSpPr>
          <p:cNvPr id="12" name="Line Callout 1 11"/>
          <p:cNvSpPr>
            <a:spLocks/>
          </p:cNvSpPr>
          <p:nvPr/>
        </p:nvSpPr>
        <p:spPr bwMode="auto">
          <a:xfrm>
            <a:off x="4495800" y="1752600"/>
            <a:ext cx="4114800" cy="1676400"/>
          </a:xfrm>
          <a:prstGeom prst="borderCallout1">
            <a:avLst>
              <a:gd name="adj1" fmla="val 99831"/>
              <a:gd name="adj2" fmla="val 24895"/>
              <a:gd name="adj3" fmla="val 127446"/>
              <a:gd name="adj4" fmla="val 17342"/>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My Real-Time Lists:  </a:t>
            </a:r>
            <a:r>
              <a:rPr lang="en-US" dirty="0">
                <a:solidFill>
                  <a:schemeClr val="tx2"/>
                </a:solidFill>
                <a:latin typeface="Calibri" pitchFamily="34" charset="0"/>
              </a:rPr>
              <a:t>A set of Real-Time Lists  you create based on selected students profile or survey response criteria.  Examples might be students in a  residence hall or first-year seminar section</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8675"/>
                                        </p:tgtEl>
                                        <p:attrNameLst>
                                          <p:attrName>style.visibility</p:attrName>
                                        </p:attrNameLst>
                                      </p:cBhvr>
                                      <p:to>
                                        <p:strVal val="visible"/>
                                      </p:to>
                                    </p:set>
                                    <p:anim calcmode="lin" valueType="num">
                                      <p:cBhvr additive="base">
                                        <p:cTn id="15" dur="500" fill="hold"/>
                                        <p:tgtEl>
                                          <p:spTgt spid="28675"/>
                                        </p:tgtEl>
                                        <p:attrNameLst>
                                          <p:attrName>ppt_x</p:attrName>
                                        </p:attrNameLst>
                                      </p:cBhvr>
                                      <p:tavLst>
                                        <p:tav tm="0">
                                          <p:val>
                                            <p:strVal val="#ppt_x"/>
                                          </p:val>
                                        </p:tav>
                                        <p:tav tm="100000">
                                          <p:val>
                                            <p:strVal val="#ppt_x"/>
                                          </p:val>
                                        </p:tav>
                                      </p:tavLst>
                                    </p:anim>
                                    <p:anim calcmode="lin" valueType="num">
                                      <p:cBhvr additive="base">
                                        <p:cTn id="16" dur="500" fill="hold"/>
                                        <p:tgtEl>
                                          <p:spTgt spid="2867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bg/>
                                          </p:spTgt>
                                        </p:tgtEl>
                                        <p:attrNameLst>
                                          <p:attrName>style.visibility</p:attrName>
                                        </p:attrNameLst>
                                      </p:cBhvr>
                                      <p:to>
                                        <p:strVal val="visible"/>
                                      </p:to>
                                    </p:set>
                                    <p:anim calcmode="lin" valueType="num">
                                      <p:cBhvr additive="base">
                                        <p:cTn id="19" dur="500" fill="hold"/>
                                        <p:tgtEl>
                                          <p:spTgt spid="12">
                                            <p:bg/>
                                          </p:spTgt>
                                        </p:tgtEl>
                                        <p:attrNameLst>
                                          <p:attrName>ppt_x</p:attrName>
                                        </p:attrNameLst>
                                      </p:cBhvr>
                                      <p:tavLst>
                                        <p:tav tm="0">
                                          <p:val>
                                            <p:strVal val="#ppt_x"/>
                                          </p:val>
                                        </p:tav>
                                        <p:tav tm="100000">
                                          <p:val>
                                            <p:strVal val="#ppt_x"/>
                                          </p:val>
                                        </p:tav>
                                      </p:tavLst>
                                    </p:anim>
                                    <p:anim calcmode="lin" valueType="num">
                                      <p:cBhvr additive="base">
                                        <p:cTn id="20" dur="500" fill="hold"/>
                                        <p:tgtEl>
                                          <p:spTgt spid="12">
                                            <p:bg/>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anim calcmode="lin" valueType="num">
                                      <p:cBhvr additive="base">
                                        <p:cTn id="2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2"/>
          <p:cNvPicPr>
            <a:picLocks noChangeAspect="1" noChangeArrowheads="1"/>
          </p:cNvPicPr>
          <p:nvPr/>
        </p:nvPicPr>
        <p:blipFill>
          <a:blip r:embed="rId3" cstate="print"/>
          <a:srcRect/>
          <a:stretch>
            <a:fillRect/>
          </a:stretch>
        </p:blipFill>
        <p:spPr bwMode="auto">
          <a:xfrm>
            <a:off x="914400" y="661988"/>
            <a:ext cx="7448550" cy="6196012"/>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Static Lists</a:t>
            </a:r>
            <a:endParaRPr dirty="0"/>
          </a:p>
        </p:txBody>
      </p:sp>
      <p:sp>
        <p:nvSpPr>
          <p:cNvPr id="5" name="Line Callout 1 4"/>
          <p:cNvSpPr>
            <a:spLocks/>
          </p:cNvSpPr>
          <p:nvPr/>
        </p:nvSpPr>
        <p:spPr bwMode="auto">
          <a:xfrm>
            <a:off x="152400" y="762000"/>
            <a:ext cx="3657600" cy="1219200"/>
          </a:xfrm>
          <a:prstGeom prst="borderCallout1">
            <a:avLst>
              <a:gd name="adj1" fmla="val 24206"/>
              <a:gd name="adj2" fmla="val 100155"/>
              <a:gd name="adj3" fmla="val 45378"/>
              <a:gd name="adj4" fmla="val 114288"/>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Static Lists:  </a:t>
            </a:r>
            <a:r>
              <a:rPr lang="en-US" dirty="0">
                <a:solidFill>
                  <a:schemeClr val="tx2"/>
                </a:solidFill>
                <a:latin typeface="Calibri" pitchFamily="34" charset="0"/>
              </a:rPr>
              <a:t>Create a constant list of students to monitor progress; will not automatically update based on survey or profile data changes</a:t>
            </a:r>
          </a:p>
        </p:txBody>
      </p:sp>
      <p:sp>
        <p:nvSpPr>
          <p:cNvPr id="6" name="Rectangle 5"/>
          <p:cNvSpPr/>
          <p:nvPr/>
        </p:nvSpPr>
        <p:spPr bwMode="auto">
          <a:xfrm>
            <a:off x="4114800" y="1295400"/>
            <a:ext cx="762000" cy="457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pic>
        <p:nvPicPr>
          <p:cNvPr id="29698" name="Picture 2"/>
          <p:cNvPicPr>
            <a:picLocks noChangeAspect="1" noChangeArrowheads="1"/>
          </p:cNvPicPr>
          <p:nvPr/>
        </p:nvPicPr>
        <p:blipFill>
          <a:blip r:embed="rId4" cstate="print"/>
          <a:srcRect/>
          <a:stretch>
            <a:fillRect/>
          </a:stretch>
        </p:blipFill>
        <p:spPr bwMode="auto">
          <a:xfrm>
            <a:off x="152400" y="2895600"/>
            <a:ext cx="8867775" cy="2781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1" name="Straight Arrow Connector 10"/>
          <p:cNvCxnSpPr/>
          <p:nvPr/>
        </p:nvCxnSpPr>
        <p:spPr bwMode="auto">
          <a:xfrm rot="16200000" flipH="1">
            <a:off x="4419600" y="2057400"/>
            <a:ext cx="1143000" cy="533400"/>
          </a:xfrm>
          <a:prstGeom prst="straightConnector1">
            <a:avLst/>
          </a:prstGeom>
          <a:ln>
            <a:headEnd type="none" w="sm" len="sm"/>
            <a:tailEnd type="arrow"/>
          </a:ln>
        </p:spPr>
        <p:style>
          <a:lnRef idx="2">
            <a:schemeClr val="dk1"/>
          </a:lnRef>
          <a:fillRef idx="0">
            <a:schemeClr val="dk1"/>
          </a:fillRef>
          <a:effectRef idx="1">
            <a:schemeClr val="dk1"/>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9698"/>
                                        </p:tgtEl>
                                        <p:attrNameLst>
                                          <p:attrName>style.visibility</p:attrName>
                                        </p:attrNameLst>
                                      </p:cBhvr>
                                      <p:to>
                                        <p:strVal val="visible"/>
                                      </p:to>
                                    </p:set>
                                    <p:anim calcmode="lin" valueType="num">
                                      <p:cBhvr additive="base">
                                        <p:cTn id="11" dur="500" fill="hold"/>
                                        <p:tgtEl>
                                          <p:spTgt spid="29698"/>
                                        </p:tgtEl>
                                        <p:attrNameLst>
                                          <p:attrName>ppt_x</p:attrName>
                                        </p:attrNameLst>
                                      </p:cBhvr>
                                      <p:tavLst>
                                        <p:tav tm="0">
                                          <p:val>
                                            <p:strVal val="#ppt_x"/>
                                          </p:val>
                                        </p:tav>
                                        <p:tav tm="100000">
                                          <p:val>
                                            <p:strVal val="#ppt_x"/>
                                          </p:val>
                                        </p:tav>
                                      </p:tavLst>
                                    </p:anim>
                                    <p:anim calcmode="lin" valueType="num">
                                      <p:cBhvr additive="base">
                                        <p:cTn id="12" dur="500" fill="hold"/>
                                        <p:tgtEl>
                                          <p:spTgt spid="296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438400"/>
            <a:ext cx="9144000" cy="1449388"/>
          </a:xfrm>
        </p:spPr>
        <p:txBody>
          <a:bodyPr/>
          <a:lstStyle/>
          <a:p>
            <a:pPr>
              <a:defRPr/>
            </a:pPr>
            <a:r>
              <a:rPr lang="en-US" sz="4400" dirty="0" smtClean="0"/>
              <a:t>Individual </a:t>
            </a:r>
            <a:br>
              <a:rPr lang="en-US" sz="4400" dirty="0" smtClean="0"/>
            </a:br>
            <a:r>
              <a:rPr lang="en-US" sz="4400" dirty="0" smtClean="0"/>
              <a:t>Student Report</a:t>
            </a:r>
            <a:endParaRPr lang="en-US" sz="4400" dirty="0"/>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dirty="0" smtClean="0"/>
              <a:t>Accessing the Individual Student Dashboard</a:t>
            </a:r>
            <a:endParaRPr dirty="0"/>
          </a:p>
        </p:txBody>
      </p:sp>
      <p:pic>
        <p:nvPicPr>
          <p:cNvPr id="23555" name="Picture 2"/>
          <p:cNvPicPr>
            <a:picLocks noChangeAspect="1" noChangeArrowheads="1"/>
          </p:cNvPicPr>
          <p:nvPr/>
        </p:nvPicPr>
        <p:blipFill>
          <a:blip r:embed="rId3" cstate="print"/>
          <a:srcRect/>
          <a:stretch>
            <a:fillRect/>
          </a:stretch>
        </p:blipFill>
        <p:spPr bwMode="auto">
          <a:xfrm>
            <a:off x="0" y="685800"/>
            <a:ext cx="4267200" cy="6042025"/>
          </a:xfrm>
          <a:prstGeom prst="rect">
            <a:avLst/>
          </a:prstGeom>
          <a:noFill/>
          <a:ln w="9525">
            <a:noFill/>
            <a:miter lim="800000"/>
            <a:headEnd/>
            <a:tailEnd/>
          </a:ln>
        </p:spPr>
      </p:pic>
      <p:sp>
        <p:nvSpPr>
          <p:cNvPr id="5" name="Line Callout 1 4"/>
          <p:cNvSpPr>
            <a:spLocks/>
          </p:cNvSpPr>
          <p:nvPr/>
        </p:nvSpPr>
        <p:spPr bwMode="auto">
          <a:xfrm>
            <a:off x="152400" y="2438400"/>
            <a:ext cx="3886200" cy="990600"/>
          </a:xfrm>
          <a:prstGeom prst="borderCallout1">
            <a:avLst>
              <a:gd name="adj1" fmla="val 101081"/>
              <a:gd name="adj2" fmla="val 29843"/>
              <a:gd name="adj3" fmla="val 144128"/>
              <a:gd name="adj4" fmla="val 24445"/>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Student Tracking:  </a:t>
            </a:r>
            <a:r>
              <a:rPr lang="en-US" dirty="0">
                <a:solidFill>
                  <a:schemeClr val="tx2"/>
                </a:solidFill>
                <a:latin typeface="Calibri" pitchFamily="34" charset="0"/>
              </a:rPr>
              <a:t>Click on a student’s name (ex: Jessica Anderson).  A hover down-down menu shows </a:t>
            </a:r>
          </a:p>
        </p:txBody>
      </p:sp>
      <p:sp>
        <p:nvSpPr>
          <p:cNvPr id="6" name="Rectangle 5"/>
          <p:cNvSpPr/>
          <p:nvPr/>
        </p:nvSpPr>
        <p:spPr bwMode="auto">
          <a:xfrm>
            <a:off x="0" y="3886200"/>
            <a:ext cx="1295400" cy="381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pic>
        <p:nvPicPr>
          <p:cNvPr id="31747" name="Picture 3"/>
          <p:cNvPicPr>
            <a:picLocks noChangeAspect="1" noChangeArrowheads="1"/>
          </p:cNvPicPr>
          <p:nvPr/>
        </p:nvPicPr>
        <p:blipFill>
          <a:blip r:embed="rId4" cstate="print"/>
          <a:srcRect/>
          <a:stretch>
            <a:fillRect/>
          </a:stretch>
        </p:blipFill>
        <p:spPr bwMode="auto">
          <a:xfrm>
            <a:off x="685800" y="4724400"/>
            <a:ext cx="1952625" cy="12668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8" name="Straight Arrow Connector 7"/>
          <p:cNvCxnSpPr>
            <a:endCxn id="31747" idx="0"/>
          </p:cNvCxnSpPr>
          <p:nvPr/>
        </p:nvCxnSpPr>
        <p:spPr bwMode="auto">
          <a:xfrm rot="16200000" flipH="1">
            <a:off x="1173957" y="4236243"/>
            <a:ext cx="609600" cy="366713"/>
          </a:xfrm>
          <a:prstGeom prst="straightConnector1">
            <a:avLst/>
          </a:prstGeom>
          <a:ln>
            <a:headEnd type="none" w="sm" len="sm"/>
            <a:tailEnd type="arrow"/>
          </a:ln>
        </p:spPr>
        <p:style>
          <a:lnRef idx="2">
            <a:schemeClr val="dk1"/>
          </a:lnRef>
          <a:fillRef idx="0">
            <a:schemeClr val="dk1"/>
          </a:fillRef>
          <a:effectRef idx="1">
            <a:schemeClr val="dk1"/>
          </a:effectRef>
          <a:fontRef idx="minor">
            <a:schemeClr val="tx1"/>
          </a:fontRef>
        </p:style>
      </p:cxnSp>
      <p:pic>
        <p:nvPicPr>
          <p:cNvPr id="31748" name="Picture 4"/>
          <p:cNvPicPr>
            <a:picLocks noChangeAspect="1" noChangeArrowheads="1"/>
          </p:cNvPicPr>
          <p:nvPr/>
        </p:nvPicPr>
        <p:blipFill>
          <a:blip r:embed="rId5" cstate="print"/>
          <a:srcRect/>
          <a:stretch>
            <a:fillRect/>
          </a:stretch>
        </p:blipFill>
        <p:spPr bwMode="auto">
          <a:xfrm>
            <a:off x="5103813" y="685800"/>
            <a:ext cx="4040187" cy="6172200"/>
          </a:xfrm>
          <a:prstGeom prst="rect">
            <a:avLst/>
          </a:prstGeom>
          <a:noFill/>
          <a:ln w="9525">
            <a:noFill/>
            <a:miter lim="800000"/>
            <a:headEnd/>
            <a:tailEnd/>
          </a:ln>
        </p:spPr>
      </p:pic>
      <p:sp>
        <p:nvSpPr>
          <p:cNvPr id="11" name="Rectangle 10"/>
          <p:cNvSpPr/>
          <p:nvPr/>
        </p:nvSpPr>
        <p:spPr bwMode="auto">
          <a:xfrm>
            <a:off x="6629400" y="1447800"/>
            <a:ext cx="990600" cy="381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2" name="Line Callout 1 11"/>
          <p:cNvSpPr>
            <a:spLocks/>
          </p:cNvSpPr>
          <p:nvPr/>
        </p:nvSpPr>
        <p:spPr bwMode="auto">
          <a:xfrm>
            <a:off x="5638800" y="1981200"/>
            <a:ext cx="2819400" cy="990600"/>
          </a:xfrm>
          <a:prstGeom prst="borderCallout1">
            <a:avLst>
              <a:gd name="adj1" fmla="val -4122"/>
              <a:gd name="adj2" fmla="val 81532"/>
              <a:gd name="adj3" fmla="val -36132"/>
              <a:gd name="adj4" fmla="val 70729"/>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Individual Student:  </a:t>
            </a:r>
            <a:r>
              <a:rPr lang="en-US" dirty="0">
                <a:solidFill>
                  <a:schemeClr val="tx2"/>
                </a:solidFill>
                <a:latin typeface="Calibri" pitchFamily="34" charset="0"/>
              </a:rPr>
              <a:t>Click on the icon at the top and search for the student</a:t>
            </a:r>
          </a:p>
        </p:txBody>
      </p:sp>
      <p:sp>
        <p:nvSpPr>
          <p:cNvPr id="13" name="Rectangle 12"/>
          <p:cNvSpPr/>
          <p:nvPr/>
        </p:nvSpPr>
        <p:spPr bwMode="auto">
          <a:xfrm>
            <a:off x="5105400" y="4800600"/>
            <a:ext cx="1600200" cy="3048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5" name="Line Callout 1 14"/>
          <p:cNvSpPr>
            <a:spLocks/>
          </p:cNvSpPr>
          <p:nvPr/>
        </p:nvSpPr>
        <p:spPr bwMode="auto">
          <a:xfrm>
            <a:off x="5181600" y="3352800"/>
            <a:ext cx="2438400" cy="990600"/>
          </a:xfrm>
          <a:prstGeom prst="borderCallout1">
            <a:avLst>
              <a:gd name="adj1" fmla="val 101647"/>
              <a:gd name="adj2" fmla="val 60248"/>
              <a:gd name="adj3" fmla="val 145599"/>
              <a:gd name="adj4" fmla="val 47418"/>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dirty="0">
                <a:solidFill>
                  <a:schemeClr val="tx2"/>
                </a:solidFill>
                <a:latin typeface="Calibri" pitchFamily="34" charset="0"/>
              </a:rPr>
              <a:t>Click on student’s name to view her “Dashboard”</a:t>
            </a:r>
          </a:p>
        </p:txBody>
      </p:sp>
      <p:sp>
        <p:nvSpPr>
          <p:cNvPr id="16" name="TextBox 15"/>
          <p:cNvSpPr txBox="1">
            <a:spLocks noChangeArrowheads="1"/>
          </p:cNvSpPr>
          <p:nvPr/>
        </p:nvSpPr>
        <p:spPr bwMode="auto">
          <a:xfrm>
            <a:off x="3962400" y="914400"/>
            <a:ext cx="1371600" cy="769938"/>
          </a:xfrm>
          <a:prstGeom prst="rect">
            <a:avLst/>
          </a:prstGeom>
          <a:solidFill>
            <a:srgbClr val="65994C"/>
          </a:solidFill>
          <a:ln w="34925">
            <a:solidFill>
              <a:schemeClr val="tx1"/>
            </a:solidFill>
            <a:miter lim="800000"/>
            <a:headEnd/>
            <a:tailEnd/>
          </a:ln>
        </p:spPr>
        <p:txBody>
          <a:bodyPr>
            <a:spAutoFit/>
          </a:bodyPr>
          <a:lstStyle/>
          <a:p>
            <a:pPr algn="ctr"/>
            <a:r>
              <a:rPr lang="en-US" sz="4400" b="1" dirty="0">
                <a:solidFill>
                  <a:srgbClr val="C00000"/>
                </a:solidFill>
              </a:rPr>
              <a:t>OR</a:t>
            </a:r>
          </a:p>
        </p:txBody>
      </p:sp>
      <p:sp>
        <p:nvSpPr>
          <p:cNvPr id="17" name="Line Callout 1 16"/>
          <p:cNvSpPr>
            <a:spLocks/>
          </p:cNvSpPr>
          <p:nvPr/>
        </p:nvSpPr>
        <p:spPr bwMode="auto">
          <a:xfrm>
            <a:off x="2209800" y="3581400"/>
            <a:ext cx="1905000" cy="990600"/>
          </a:xfrm>
          <a:prstGeom prst="borderCallout1">
            <a:avLst>
              <a:gd name="adj1" fmla="val 101081"/>
              <a:gd name="adj2" fmla="val 29843"/>
              <a:gd name="adj3" fmla="val 148936"/>
              <a:gd name="adj4" fmla="val -3496"/>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dirty="0">
                <a:solidFill>
                  <a:schemeClr val="tx2"/>
                </a:solidFill>
                <a:latin typeface="Calibri" pitchFamily="34" charset="0"/>
              </a:rPr>
              <a:t>Click on “Dashboard” to view her report</a:t>
            </a:r>
          </a:p>
        </p:txBody>
      </p:sp>
      <p:sp>
        <p:nvSpPr>
          <p:cNvPr id="18" name="Rectangle 17"/>
          <p:cNvSpPr/>
          <p:nvPr/>
        </p:nvSpPr>
        <p:spPr bwMode="auto">
          <a:xfrm>
            <a:off x="838200" y="4953000"/>
            <a:ext cx="1295400" cy="228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747"/>
                                        </p:tgtEl>
                                        <p:attrNameLst>
                                          <p:attrName>style.visibility</p:attrName>
                                        </p:attrNameLst>
                                      </p:cBhvr>
                                      <p:to>
                                        <p:strVal val="visible"/>
                                      </p:to>
                                    </p:set>
                                    <p:anim calcmode="lin" valueType="num">
                                      <p:cBhvr additive="base">
                                        <p:cTn id="11" dur="500" fill="hold"/>
                                        <p:tgtEl>
                                          <p:spTgt spid="31747"/>
                                        </p:tgtEl>
                                        <p:attrNameLst>
                                          <p:attrName>ppt_x</p:attrName>
                                        </p:attrNameLst>
                                      </p:cBhvr>
                                      <p:tavLst>
                                        <p:tav tm="0">
                                          <p:val>
                                            <p:strVal val="#ppt_x"/>
                                          </p:val>
                                        </p:tav>
                                        <p:tav tm="100000">
                                          <p:val>
                                            <p:strVal val="#ppt_x"/>
                                          </p:val>
                                        </p:tav>
                                      </p:tavLst>
                                    </p:anim>
                                    <p:anim calcmode="lin" valueType="num">
                                      <p:cBhvr additive="base">
                                        <p:cTn id="12"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ppt_x"/>
                                          </p:val>
                                        </p:tav>
                                        <p:tav tm="100000">
                                          <p:val>
                                            <p:strVal val="#ppt_x"/>
                                          </p:val>
                                        </p:tav>
                                      </p:tavLst>
                                    </p:anim>
                                    <p:anim calcmode="lin" valueType="num">
                                      <p:cBhvr additive="base">
                                        <p:cTn id="2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1748"/>
                                        </p:tgtEl>
                                        <p:attrNameLst>
                                          <p:attrName>style.visibility</p:attrName>
                                        </p:attrNameLst>
                                      </p:cBhvr>
                                      <p:to>
                                        <p:strVal val="visible"/>
                                      </p:to>
                                    </p:set>
                                    <p:anim calcmode="lin" valueType="num">
                                      <p:cBhvr additive="base">
                                        <p:cTn id="31" dur="500" fill="hold"/>
                                        <p:tgtEl>
                                          <p:spTgt spid="31748"/>
                                        </p:tgtEl>
                                        <p:attrNameLst>
                                          <p:attrName>ppt_x</p:attrName>
                                        </p:attrNameLst>
                                      </p:cBhvr>
                                      <p:tavLst>
                                        <p:tav tm="0">
                                          <p:val>
                                            <p:strVal val="#ppt_x"/>
                                          </p:val>
                                        </p:tav>
                                        <p:tav tm="100000">
                                          <p:val>
                                            <p:strVal val="#ppt_x"/>
                                          </p:val>
                                        </p:tav>
                                      </p:tavLst>
                                    </p:anim>
                                    <p:anim calcmode="lin" valueType="num">
                                      <p:cBhvr additive="base">
                                        <p:cTn id="32" dur="500" fill="hold"/>
                                        <p:tgtEl>
                                          <p:spTgt spid="317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ppt_x"/>
                                          </p:val>
                                        </p:tav>
                                        <p:tav tm="100000">
                                          <p:val>
                                            <p:strVal val="#ppt_x"/>
                                          </p:val>
                                        </p:tav>
                                      </p:tavLst>
                                    </p:anim>
                                    <p:anim calcmode="lin" valueType="num">
                                      <p:cBhvr additive="base">
                                        <p:cTn id="5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5" grpId="0" animBg="1"/>
      <p:bldP spid="16" grpId="0" animBg="1"/>
      <p:bldP spid="17" grpId="0" animBg="1"/>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4"/>
          <p:cNvSpPr>
            <a:spLocks noGrp="1" noChangeArrowheads="1"/>
          </p:cNvSpPr>
          <p:nvPr>
            <p:ph type="ctrTitle"/>
          </p:nvPr>
        </p:nvSpPr>
        <p:spPr bwMode="auto">
          <a:xfrm>
            <a:off x="0" y="2286000"/>
            <a:ext cx="9144000" cy="1449388"/>
          </a:xfrm>
          <a:ln>
            <a:miter lim="800000"/>
            <a:headEnd/>
            <a:tailEnd/>
          </a:ln>
        </p:spPr>
        <p:txBody>
          <a:bodyPr vert="horz" wrap="square" lIns="91440" tIns="45720" rIns="91440" bIns="45720" numCol="1" anchor="t" anchorCtr="0" compatLnSpc="1">
            <a:prstTxWarp prst="textNoShape">
              <a:avLst/>
            </a:prstTxWarp>
          </a:bodyPr>
          <a:lstStyle/>
          <a:p>
            <a:pPr eaLnBrk="1" hangingPunct="1">
              <a:defRPr/>
            </a:pPr>
            <a:r>
              <a:rPr lang="en-US" dirty="0" smtClean="0"/>
              <a:t>MAP-Works </a:t>
            </a: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dirty="0" smtClean="0"/>
              <a:t>Reading the Individual Student Dashboard</a:t>
            </a:r>
            <a:endParaRPr dirty="0"/>
          </a:p>
        </p:txBody>
      </p:sp>
      <p:pic>
        <p:nvPicPr>
          <p:cNvPr id="24579" name="Picture 2"/>
          <p:cNvPicPr>
            <a:picLocks noChangeAspect="1" noChangeArrowheads="1"/>
          </p:cNvPicPr>
          <p:nvPr/>
        </p:nvPicPr>
        <p:blipFill>
          <a:blip r:embed="rId3" cstate="print"/>
          <a:srcRect/>
          <a:stretch>
            <a:fillRect/>
          </a:stretch>
        </p:blipFill>
        <p:spPr bwMode="auto">
          <a:xfrm>
            <a:off x="0" y="665163"/>
            <a:ext cx="7848600" cy="6192837"/>
          </a:xfrm>
          <a:prstGeom prst="rect">
            <a:avLst/>
          </a:prstGeom>
          <a:noFill/>
          <a:ln w="9525">
            <a:noFill/>
            <a:miter lim="800000"/>
            <a:headEnd/>
            <a:tailEnd/>
          </a:ln>
        </p:spPr>
      </p:pic>
      <p:sp>
        <p:nvSpPr>
          <p:cNvPr id="5" name="Line Callout 1 4"/>
          <p:cNvSpPr>
            <a:spLocks/>
          </p:cNvSpPr>
          <p:nvPr/>
        </p:nvSpPr>
        <p:spPr bwMode="auto">
          <a:xfrm>
            <a:off x="2057400" y="2514600"/>
            <a:ext cx="2590800" cy="1219200"/>
          </a:xfrm>
          <a:prstGeom prst="borderCallout1">
            <a:avLst>
              <a:gd name="adj1" fmla="val 101081"/>
              <a:gd name="adj2" fmla="val 36688"/>
              <a:gd name="adj3" fmla="val 143371"/>
              <a:gd name="adj4" fmla="val 43790"/>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MAP-Works Risk Indicator:  </a:t>
            </a:r>
            <a:r>
              <a:rPr lang="en-US" dirty="0">
                <a:solidFill>
                  <a:schemeClr val="tx2"/>
                </a:solidFill>
                <a:latin typeface="Calibri" pitchFamily="34" charset="0"/>
              </a:rPr>
              <a:t>The same indicator seen on the Student Tracking screen</a:t>
            </a:r>
          </a:p>
        </p:txBody>
      </p:sp>
      <p:sp>
        <p:nvSpPr>
          <p:cNvPr id="6" name="Rectangle 5"/>
          <p:cNvSpPr/>
          <p:nvPr/>
        </p:nvSpPr>
        <p:spPr bwMode="auto">
          <a:xfrm>
            <a:off x="2057400" y="4191000"/>
            <a:ext cx="2362200" cy="914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7" name="Line Callout 1 6"/>
          <p:cNvSpPr>
            <a:spLocks/>
          </p:cNvSpPr>
          <p:nvPr/>
        </p:nvSpPr>
        <p:spPr bwMode="auto">
          <a:xfrm>
            <a:off x="4876800" y="2514600"/>
            <a:ext cx="2438400" cy="1219200"/>
          </a:xfrm>
          <a:prstGeom prst="borderCallout1">
            <a:avLst>
              <a:gd name="adj1" fmla="val 100300"/>
              <a:gd name="adj2" fmla="val 54266"/>
              <a:gd name="adj3" fmla="val 145090"/>
              <a:gd name="adj4" fmla="val 43790"/>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Intent to Leave:  </a:t>
            </a:r>
            <a:r>
              <a:rPr lang="en-US" dirty="0">
                <a:solidFill>
                  <a:schemeClr val="tx2"/>
                </a:solidFill>
                <a:latin typeface="Calibri" pitchFamily="34" charset="0"/>
              </a:rPr>
              <a:t>The same indicator seen in the Student Tracking screen</a:t>
            </a:r>
          </a:p>
        </p:txBody>
      </p:sp>
      <p:sp>
        <p:nvSpPr>
          <p:cNvPr id="8" name="Rectangle 7"/>
          <p:cNvSpPr/>
          <p:nvPr/>
        </p:nvSpPr>
        <p:spPr bwMode="auto">
          <a:xfrm>
            <a:off x="4876800" y="4191000"/>
            <a:ext cx="2438400" cy="914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9" name="Line Callout 1 8"/>
          <p:cNvSpPr>
            <a:spLocks/>
          </p:cNvSpPr>
          <p:nvPr/>
        </p:nvSpPr>
        <p:spPr bwMode="auto">
          <a:xfrm>
            <a:off x="152400" y="2209800"/>
            <a:ext cx="1752600" cy="2057400"/>
          </a:xfrm>
          <a:prstGeom prst="borderCallout1">
            <a:avLst>
              <a:gd name="adj1" fmla="val 84699"/>
              <a:gd name="adj2" fmla="val 95431"/>
              <a:gd name="adj3" fmla="val 101255"/>
              <a:gd name="adj4" fmla="val 112241"/>
            </a:avLst>
          </a:prstGeom>
          <a:solidFill>
            <a:srgbClr val="FF0000"/>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If red, student is potentially at risk for leaving the institution or having poor academic performance</a:t>
            </a:r>
          </a:p>
        </p:txBody>
      </p:sp>
      <p:sp>
        <p:nvSpPr>
          <p:cNvPr id="10" name="Line Callout 1 9"/>
          <p:cNvSpPr>
            <a:spLocks/>
          </p:cNvSpPr>
          <p:nvPr/>
        </p:nvSpPr>
        <p:spPr bwMode="auto">
          <a:xfrm>
            <a:off x="152400" y="4343400"/>
            <a:ext cx="1752600" cy="2286000"/>
          </a:xfrm>
          <a:prstGeom prst="borderCallout1">
            <a:avLst>
              <a:gd name="adj1" fmla="val 48787"/>
              <a:gd name="adj2" fmla="val 99921"/>
              <a:gd name="adj3" fmla="val 33653"/>
              <a:gd name="adj4" fmla="val 112745"/>
            </a:avLst>
          </a:prstGeom>
          <a:solidFill>
            <a:srgbClr val="FFFF00"/>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If yellow, student is moderately at risk for leaving the institution or having poor academic performance</a:t>
            </a:r>
          </a:p>
        </p:txBody>
      </p:sp>
      <p:sp>
        <p:nvSpPr>
          <p:cNvPr id="11" name="Line Callout 1 10"/>
          <p:cNvSpPr>
            <a:spLocks/>
          </p:cNvSpPr>
          <p:nvPr/>
        </p:nvSpPr>
        <p:spPr bwMode="auto">
          <a:xfrm>
            <a:off x="1981200" y="5410200"/>
            <a:ext cx="2667000" cy="1219200"/>
          </a:xfrm>
          <a:prstGeom prst="borderCallout1">
            <a:avLst>
              <a:gd name="adj1" fmla="val -2255"/>
              <a:gd name="adj2" fmla="val 82620"/>
              <a:gd name="adj3" fmla="val -34273"/>
              <a:gd name="adj4" fmla="val 72273"/>
            </a:avLst>
          </a:prstGeom>
          <a:solidFill>
            <a:srgbClr val="65994C"/>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If green, student is at low risk for leaving the institution or having poor academic performance</a:t>
            </a:r>
          </a:p>
        </p:txBody>
      </p:sp>
      <p:sp>
        <p:nvSpPr>
          <p:cNvPr id="12" name="Line Callout 1 11"/>
          <p:cNvSpPr>
            <a:spLocks/>
          </p:cNvSpPr>
          <p:nvPr/>
        </p:nvSpPr>
        <p:spPr bwMode="auto">
          <a:xfrm>
            <a:off x="7467600" y="2133600"/>
            <a:ext cx="1524000" cy="2057400"/>
          </a:xfrm>
          <a:prstGeom prst="borderCallout1">
            <a:avLst>
              <a:gd name="adj1" fmla="val 93588"/>
              <a:gd name="adj2" fmla="val 1306"/>
              <a:gd name="adj3" fmla="val 113917"/>
              <a:gd name="adj4" fmla="val -14148"/>
            </a:avLst>
          </a:prstGeom>
          <a:solidFill>
            <a:srgbClr val="FF0000"/>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If red, student self-reported he/she is seriously considering not returning next term</a:t>
            </a:r>
          </a:p>
        </p:txBody>
      </p:sp>
      <p:sp>
        <p:nvSpPr>
          <p:cNvPr id="13" name="Line Callout 1 12"/>
          <p:cNvSpPr>
            <a:spLocks/>
          </p:cNvSpPr>
          <p:nvPr/>
        </p:nvSpPr>
        <p:spPr bwMode="auto">
          <a:xfrm>
            <a:off x="7467600" y="4343400"/>
            <a:ext cx="1524000" cy="2286000"/>
          </a:xfrm>
          <a:prstGeom prst="borderCallout1">
            <a:avLst>
              <a:gd name="adj1" fmla="val 40856"/>
              <a:gd name="adj2" fmla="val -2384"/>
              <a:gd name="adj3" fmla="val 28222"/>
              <a:gd name="adj4" fmla="val -23431"/>
            </a:avLst>
          </a:prstGeom>
          <a:solidFill>
            <a:srgbClr val="FFFF00"/>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If yellow, student self-reported he/she is not firmly committed to returning next term</a:t>
            </a:r>
          </a:p>
        </p:txBody>
      </p:sp>
      <p:sp>
        <p:nvSpPr>
          <p:cNvPr id="14" name="Line Callout 1 13"/>
          <p:cNvSpPr>
            <a:spLocks/>
          </p:cNvSpPr>
          <p:nvPr/>
        </p:nvSpPr>
        <p:spPr bwMode="auto">
          <a:xfrm>
            <a:off x="4876800" y="5410200"/>
            <a:ext cx="2362200" cy="1219200"/>
          </a:xfrm>
          <a:prstGeom prst="borderCallout1">
            <a:avLst>
              <a:gd name="adj1" fmla="val 1532"/>
              <a:gd name="adj2" fmla="val 21866"/>
              <a:gd name="adj3" fmla="val -36056"/>
              <a:gd name="adj4" fmla="val 29167"/>
            </a:avLst>
          </a:prstGeom>
          <a:solidFill>
            <a:srgbClr val="65994C"/>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If green, student self-reported he/she is committed to returning next term</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1" presetClass="exit"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par>
                                <p:cTn id="19" presetID="1" presetClass="exit" presetSubtype="0" fill="hold" grpId="1" nodeType="withEffect">
                                  <p:stCondLst>
                                    <p:cond delay="0"/>
                                  </p:stCondLst>
                                  <p:childTnLst>
                                    <p:set>
                                      <p:cBhvr>
                                        <p:cTn id="20" dur="1" fill="hold">
                                          <p:stCondLst>
                                            <p:cond delay="0"/>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1" presetClass="exit" presetSubtype="0" fill="hold" grpId="1"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1" presetClass="exit" presetSubtype="0" fill="hold" grpId="1" nodeType="withEffect">
                                  <p:stCondLst>
                                    <p:cond delay="0"/>
                                  </p:stCondLst>
                                  <p:childTnLst>
                                    <p:set>
                                      <p:cBhvr>
                                        <p:cTn id="40" dur="1" fill="hold">
                                          <p:stCondLst>
                                            <p:cond delay="0"/>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additive="base">
                                        <p:cTn id="45" dur="500" fill="hold"/>
                                        <p:tgtEl>
                                          <p:spTgt spid="12"/>
                                        </p:tgtEl>
                                        <p:attrNameLst>
                                          <p:attrName>ppt_x</p:attrName>
                                        </p:attrNameLst>
                                      </p:cBhvr>
                                      <p:tavLst>
                                        <p:tav tm="0">
                                          <p:val>
                                            <p:strVal val="#ppt_x"/>
                                          </p:val>
                                        </p:tav>
                                        <p:tav tm="100000">
                                          <p:val>
                                            <p:strVal val="#ppt_x"/>
                                          </p:val>
                                        </p:tav>
                                      </p:tavLst>
                                    </p:anim>
                                    <p:anim calcmode="lin" valueType="num">
                                      <p:cBhvr additive="base">
                                        <p:cTn id="46" dur="500" fill="hold"/>
                                        <p:tgtEl>
                                          <p:spTgt spid="12"/>
                                        </p:tgtEl>
                                        <p:attrNameLst>
                                          <p:attrName>ppt_y</p:attrName>
                                        </p:attrNameLst>
                                      </p:cBhvr>
                                      <p:tavLst>
                                        <p:tav tm="0">
                                          <p:val>
                                            <p:strVal val="1+#ppt_h/2"/>
                                          </p:val>
                                        </p:tav>
                                        <p:tav tm="100000">
                                          <p:val>
                                            <p:strVal val="#ppt_y"/>
                                          </p:val>
                                        </p:tav>
                                      </p:tavLst>
                                    </p:anim>
                                  </p:childTnLst>
                                </p:cTn>
                              </p:par>
                              <p:par>
                                <p:cTn id="47" presetID="1" presetClass="exit" presetSubtype="0" fill="hold" grpId="1"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par>
                                <p:cTn id="57" presetID="1" presetClass="exit" presetSubtype="0" fill="hold" grpId="1"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1" presetClass="exit" presetSubtype="0" fill="hold" grpId="1" nodeType="withEffect">
                                  <p:stCondLst>
                                    <p:cond delay="0"/>
                                  </p:stCondLst>
                                  <p:childTnLst>
                                    <p:set>
                                      <p:cBhvr>
                                        <p:cTn id="66"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dirty="0" smtClean="0"/>
              <a:t>Reading the Individual Student Dashboard</a:t>
            </a:r>
            <a:endParaRPr dirty="0"/>
          </a:p>
        </p:txBody>
      </p:sp>
      <p:pic>
        <p:nvPicPr>
          <p:cNvPr id="25603" name="Picture 2"/>
          <p:cNvPicPr>
            <a:picLocks noChangeAspect="1" noChangeArrowheads="1"/>
          </p:cNvPicPr>
          <p:nvPr/>
        </p:nvPicPr>
        <p:blipFill>
          <a:blip r:embed="rId3" cstate="print"/>
          <a:srcRect/>
          <a:stretch>
            <a:fillRect/>
          </a:stretch>
        </p:blipFill>
        <p:spPr bwMode="auto">
          <a:xfrm>
            <a:off x="1828800" y="685800"/>
            <a:ext cx="5576888" cy="6172200"/>
          </a:xfrm>
          <a:prstGeom prst="rect">
            <a:avLst/>
          </a:prstGeom>
          <a:noFill/>
          <a:ln w="9525">
            <a:noFill/>
            <a:miter lim="800000"/>
            <a:headEnd/>
            <a:tailEnd/>
          </a:ln>
        </p:spPr>
      </p:pic>
      <p:sp>
        <p:nvSpPr>
          <p:cNvPr id="5" name="Line Callout 1 4"/>
          <p:cNvSpPr>
            <a:spLocks/>
          </p:cNvSpPr>
          <p:nvPr/>
        </p:nvSpPr>
        <p:spPr bwMode="auto">
          <a:xfrm>
            <a:off x="152400" y="914400"/>
            <a:ext cx="1524000" cy="1752600"/>
          </a:xfrm>
          <a:prstGeom prst="borderCallout1">
            <a:avLst>
              <a:gd name="adj1" fmla="val 26081"/>
              <a:gd name="adj2" fmla="val 100438"/>
              <a:gd name="adj3" fmla="val 46686"/>
              <a:gd name="adj4" fmla="val 118790"/>
            </a:avLst>
          </a:prstGeom>
          <a:solidFill>
            <a:schemeClr val="accent2">
              <a:lumMod val="40000"/>
              <a:lumOff val="6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Academic: </a:t>
            </a:r>
            <a:r>
              <a:rPr lang="en-US" dirty="0">
                <a:solidFill>
                  <a:schemeClr val="tx2"/>
                </a:solidFill>
                <a:latin typeface="Calibri" pitchFamily="34" charset="0"/>
              </a:rPr>
              <a:t>Academic integration  markers measured from survey</a:t>
            </a:r>
          </a:p>
        </p:txBody>
      </p:sp>
      <p:sp>
        <p:nvSpPr>
          <p:cNvPr id="6" name="Rectangle 5"/>
          <p:cNvSpPr/>
          <p:nvPr/>
        </p:nvSpPr>
        <p:spPr bwMode="auto">
          <a:xfrm>
            <a:off x="1828800" y="914400"/>
            <a:ext cx="2743200" cy="2286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7" name="Rectangle 6"/>
          <p:cNvSpPr/>
          <p:nvPr/>
        </p:nvSpPr>
        <p:spPr bwMode="auto">
          <a:xfrm>
            <a:off x="4572000" y="914400"/>
            <a:ext cx="2743200" cy="2286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9" name="Line Callout 1 8"/>
          <p:cNvSpPr>
            <a:spLocks/>
          </p:cNvSpPr>
          <p:nvPr/>
        </p:nvSpPr>
        <p:spPr bwMode="auto">
          <a:xfrm>
            <a:off x="7467600" y="685800"/>
            <a:ext cx="1524000" cy="1981200"/>
          </a:xfrm>
          <a:prstGeom prst="borderCallout1">
            <a:avLst>
              <a:gd name="adj1" fmla="val 37331"/>
              <a:gd name="adj2" fmla="val -1437"/>
              <a:gd name="adj3" fmla="val 53275"/>
              <a:gd name="adj4" fmla="val -33085"/>
            </a:avLst>
          </a:prstGeom>
          <a:solidFill>
            <a:schemeClr val="accent2">
              <a:lumMod val="40000"/>
              <a:lumOff val="6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Socio-Emotional: </a:t>
            </a:r>
            <a:r>
              <a:rPr lang="en-US" dirty="0">
                <a:solidFill>
                  <a:schemeClr val="tx2"/>
                </a:solidFill>
                <a:latin typeface="Calibri" pitchFamily="34" charset="0"/>
              </a:rPr>
              <a:t>Social integration markers measured from survey</a:t>
            </a:r>
          </a:p>
          <a:p>
            <a:pPr>
              <a:defRPr/>
            </a:pPr>
            <a:endParaRPr lang="en-US" dirty="0">
              <a:solidFill>
                <a:schemeClr val="tx2"/>
              </a:solidFill>
              <a:latin typeface="Calibri" pitchFamily="34" charset="0"/>
            </a:endParaRPr>
          </a:p>
        </p:txBody>
      </p:sp>
      <p:sp>
        <p:nvSpPr>
          <p:cNvPr id="10" name="Line Callout 1 9"/>
          <p:cNvSpPr>
            <a:spLocks/>
          </p:cNvSpPr>
          <p:nvPr/>
        </p:nvSpPr>
        <p:spPr bwMode="auto">
          <a:xfrm>
            <a:off x="152400" y="2743200"/>
            <a:ext cx="1524000" cy="2286000"/>
          </a:xfrm>
          <a:prstGeom prst="borderCallout1">
            <a:avLst>
              <a:gd name="adj1" fmla="val 32748"/>
              <a:gd name="adj2" fmla="val 101063"/>
              <a:gd name="adj3" fmla="val 44730"/>
              <a:gd name="adj4" fmla="val 118790"/>
            </a:avLst>
          </a:prstGeom>
          <a:solidFill>
            <a:schemeClr val="accent2">
              <a:lumMod val="40000"/>
              <a:lumOff val="6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Pre-College Measures: </a:t>
            </a:r>
            <a:r>
              <a:rPr lang="en-US" dirty="0">
                <a:solidFill>
                  <a:schemeClr val="tx2"/>
                </a:solidFill>
                <a:latin typeface="Calibri" pitchFamily="34" charset="0"/>
              </a:rPr>
              <a:t>Student academic characteristics based on profile and survey</a:t>
            </a:r>
          </a:p>
        </p:txBody>
      </p:sp>
      <p:sp>
        <p:nvSpPr>
          <p:cNvPr id="11" name="Rectangle 10"/>
          <p:cNvSpPr/>
          <p:nvPr/>
        </p:nvSpPr>
        <p:spPr bwMode="auto">
          <a:xfrm>
            <a:off x="1828800" y="3200400"/>
            <a:ext cx="2743200" cy="1981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2" name="Rectangle 11"/>
          <p:cNvSpPr/>
          <p:nvPr/>
        </p:nvSpPr>
        <p:spPr bwMode="auto">
          <a:xfrm>
            <a:off x="4572000" y="3200400"/>
            <a:ext cx="2743200" cy="1981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3" name="Line Callout 1 12"/>
          <p:cNvSpPr>
            <a:spLocks/>
          </p:cNvSpPr>
          <p:nvPr/>
        </p:nvSpPr>
        <p:spPr bwMode="auto">
          <a:xfrm>
            <a:off x="7315200" y="2743200"/>
            <a:ext cx="1524000" cy="1524000"/>
          </a:xfrm>
          <a:prstGeom prst="borderCallout1">
            <a:avLst>
              <a:gd name="adj1" fmla="val 37331"/>
              <a:gd name="adj2" fmla="val -1437"/>
              <a:gd name="adj3" fmla="val 48371"/>
              <a:gd name="adj4" fmla="val -33085"/>
            </a:avLst>
          </a:prstGeom>
          <a:solidFill>
            <a:schemeClr val="accent2">
              <a:lumMod val="40000"/>
              <a:lumOff val="6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Behaviors and Activities: </a:t>
            </a:r>
            <a:r>
              <a:rPr lang="en-US" dirty="0">
                <a:solidFill>
                  <a:schemeClr val="tx2"/>
                </a:solidFill>
                <a:latin typeface="Calibri" pitchFamily="34" charset="0"/>
              </a:rPr>
              <a:t>Based on survey items</a:t>
            </a:r>
          </a:p>
          <a:p>
            <a:pPr>
              <a:defRPr/>
            </a:pPr>
            <a:endParaRPr lang="en-US" dirty="0">
              <a:solidFill>
                <a:schemeClr val="tx2"/>
              </a:solidFill>
              <a:latin typeface="Calibri" pitchFamily="34" charset="0"/>
            </a:endParaRPr>
          </a:p>
        </p:txBody>
      </p:sp>
      <p:sp>
        <p:nvSpPr>
          <p:cNvPr id="14" name="Rectangle 13"/>
          <p:cNvSpPr/>
          <p:nvPr/>
        </p:nvSpPr>
        <p:spPr bwMode="auto">
          <a:xfrm>
            <a:off x="1828800" y="5181600"/>
            <a:ext cx="2743200" cy="1676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5" name="Rectangle 14"/>
          <p:cNvSpPr/>
          <p:nvPr/>
        </p:nvSpPr>
        <p:spPr bwMode="auto">
          <a:xfrm>
            <a:off x="4572000" y="5181600"/>
            <a:ext cx="2743200" cy="1676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6" name="Line Callout 1 15"/>
          <p:cNvSpPr>
            <a:spLocks/>
          </p:cNvSpPr>
          <p:nvPr/>
        </p:nvSpPr>
        <p:spPr bwMode="auto">
          <a:xfrm>
            <a:off x="152400" y="5105400"/>
            <a:ext cx="1524000" cy="1752600"/>
          </a:xfrm>
          <a:prstGeom prst="borderCallout1">
            <a:avLst>
              <a:gd name="adj1" fmla="val 32748"/>
              <a:gd name="adj2" fmla="val 101063"/>
              <a:gd name="adj3" fmla="val 44730"/>
              <a:gd name="adj4" fmla="val 118790"/>
            </a:avLst>
          </a:prstGeom>
          <a:solidFill>
            <a:schemeClr val="accent2">
              <a:lumMod val="40000"/>
              <a:lumOff val="6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Financial Means: </a:t>
            </a:r>
            <a:r>
              <a:rPr lang="en-US" dirty="0">
                <a:solidFill>
                  <a:schemeClr val="tx2"/>
                </a:solidFill>
                <a:latin typeface="Calibri" pitchFamily="34" charset="0"/>
              </a:rPr>
              <a:t>Indicators of financial issues based on survey</a:t>
            </a:r>
          </a:p>
        </p:txBody>
      </p:sp>
      <p:sp>
        <p:nvSpPr>
          <p:cNvPr id="17" name="Line Callout 1 16"/>
          <p:cNvSpPr>
            <a:spLocks/>
          </p:cNvSpPr>
          <p:nvPr/>
        </p:nvSpPr>
        <p:spPr bwMode="auto">
          <a:xfrm>
            <a:off x="7467600" y="5105400"/>
            <a:ext cx="1524000" cy="1752600"/>
          </a:xfrm>
          <a:prstGeom prst="borderCallout1">
            <a:avLst>
              <a:gd name="adj1" fmla="val 37331"/>
              <a:gd name="adj2" fmla="val -1437"/>
              <a:gd name="adj3" fmla="val 48371"/>
              <a:gd name="adj4" fmla="val -33085"/>
            </a:avLst>
          </a:prstGeom>
          <a:solidFill>
            <a:schemeClr val="accent2">
              <a:lumMod val="40000"/>
              <a:lumOff val="60000"/>
            </a:schemeClr>
          </a:solidFill>
          <a:ln w="47625" cap="sq" cmpd="thickThin" algn="ctr">
            <a:solidFill>
              <a:schemeClr val="tx1"/>
            </a:solidFill>
            <a:round/>
            <a:headEnd type="none" w="sm" len="sm"/>
            <a:tailEnd type="none" w="lg" len="lg"/>
          </a:ln>
        </p:spPr>
        <p:txBody>
          <a:bodyPr/>
          <a:lstStyle/>
          <a:p>
            <a:pPr>
              <a:defRPr/>
            </a:pPr>
            <a:r>
              <a:rPr lang="en-US" b="1" dirty="0">
                <a:solidFill>
                  <a:schemeClr val="tx2"/>
                </a:solidFill>
                <a:latin typeface="Calibri" pitchFamily="34" charset="0"/>
              </a:rPr>
              <a:t>Student Sub-Populations: </a:t>
            </a:r>
            <a:r>
              <a:rPr lang="en-US" dirty="0">
                <a:solidFill>
                  <a:schemeClr val="tx2"/>
                </a:solidFill>
                <a:latin typeface="Calibri" pitchFamily="34" charset="0"/>
              </a:rPr>
              <a:t>Targeted survey items based on sub-population</a:t>
            </a:r>
          </a:p>
          <a:p>
            <a:pPr>
              <a:defRPr/>
            </a:pPr>
            <a:endParaRPr lang="en-US" dirty="0">
              <a:solidFill>
                <a:schemeClr val="tx2"/>
              </a:solidFill>
              <a:latin typeface="Calibri"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par>
                                <p:cTn id="55" presetID="1" presetClass="exit" presetSubtype="0" fill="hold" grpId="1"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2"/>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1" presetClass="exit" presetSubtype="0" fill="hold" grpId="1" nodeType="withEffect">
                                  <p:stCondLst>
                                    <p:cond delay="0"/>
                                  </p:stCondLst>
                                  <p:childTnLst>
                                    <p:set>
                                      <p:cBhvr>
                                        <p:cTn id="70" dur="1" fill="hold">
                                          <p:stCondLst>
                                            <p:cond delay="0"/>
                                          </p:stCondLst>
                                        </p:cTn>
                                        <p:tgtEl>
                                          <p:spTgt spid="1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6" grpId="0" animBg="1"/>
      <p:bldP spid="16" grpId="1" animBg="1"/>
      <p:bldP spid="1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dirty="0" smtClean="0"/>
              <a:t>Drilling Down from the Dashboard</a:t>
            </a:r>
            <a:endParaRPr dirty="0"/>
          </a:p>
        </p:txBody>
      </p:sp>
      <p:pic>
        <p:nvPicPr>
          <p:cNvPr id="26627" name="Picture 2"/>
          <p:cNvPicPr>
            <a:picLocks noChangeAspect="1" noChangeArrowheads="1"/>
          </p:cNvPicPr>
          <p:nvPr/>
        </p:nvPicPr>
        <p:blipFill>
          <a:blip r:embed="rId3" cstate="print"/>
          <a:srcRect/>
          <a:stretch>
            <a:fillRect/>
          </a:stretch>
        </p:blipFill>
        <p:spPr bwMode="auto">
          <a:xfrm>
            <a:off x="0" y="685800"/>
            <a:ext cx="5576888" cy="6172200"/>
          </a:xfrm>
          <a:prstGeom prst="rect">
            <a:avLst/>
          </a:prstGeom>
          <a:noFill/>
          <a:ln w="9525">
            <a:noFill/>
            <a:miter lim="800000"/>
            <a:headEnd/>
            <a:tailEnd/>
          </a:ln>
        </p:spPr>
      </p:pic>
      <p:sp>
        <p:nvSpPr>
          <p:cNvPr id="6" name="Rectangle 5"/>
          <p:cNvSpPr/>
          <p:nvPr/>
        </p:nvSpPr>
        <p:spPr bwMode="auto">
          <a:xfrm>
            <a:off x="2743200" y="914400"/>
            <a:ext cx="2743200" cy="2286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26629" name="Line Callout 1 8"/>
          <p:cNvSpPr>
            <a:spLocks/>
          </p:cNvSpPr>
          <p:nvPr/>
        </p:nvSpPr>
        <p:spPr bwMode="auto">
          <a:xfrm>
            <a:off x="5334000" y="1219200"/>
            <a:ext cx="3581400" cy="685800"/>
          </a:xfrm>
          <a:prstGeom prst="borderCallout1">
            <a:avLst>
              <a:gd name="adj1" fmla="val 37329"/>
              <a:gd name="adj2" fmla="val -1435"/>
              <a:gd name="adj3" fmla="val 66815"/>
              <a:gd name="adj4" fmla="val -20009"/>
            </a:avLst>
          </a:prstGeom>
          <a:solidFill>
            <a:srgbClr val="65994C"/>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Click on header or any factor to view survey and/or profile information</a:t>
            </a:r>
          </a:p>
          <a:p>
            <a:endParaRPr lang="en-US" dirty="0">
              <a:solidFill>
                <a:schemeClr val="tx2"/>
              </a:solidFill>
              <a:latin typeface="Calibri" pitchFamily="34" charset="0"/>
            </a:endParaRPr>
          </a:p>
        </p:txBody>
      </p:sp>
      <p:pic>
        <p:nvPicPr>
          <p:cNvPr id="34818" name="Picture 2"/>
          <p:cNvPicPr>
            <a:picLocks noChangeAspect="1" noChangeArrowheads="1"/>
          </p:cNvPicPr>
          <p:nvPr/>
        </p:nvPicPr>
        <p:blipFill>
          <a:blip r:embed="rId4" cstate="print"/>
          <a:srcRect/>
          <a:stretch>
            <a:fillRect/>
          </a:stretch>
        </p:blipFill>
        <p:spPr bwMode="auto">
          <a:xfrm>
            <a:off x="2286000" y="3276600"/>
            <a:ext cx="6667500" cy="3429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8" name="Straight Arrow Connector 17"/>
          <p:cNvCxnSpPr/>
          <p:nvPr/>
        </p:nvCxnSpPr>
        <p:spPr bwMode="auto">
          <a:xfrm rot="16200000" flipH="1">
            <a:off x="4495800" y="1905000"/>
            <a:ext cx="1447800" cy="1295400"/>
          </a:xfrm>
          <a:prstGeom prst="straightConnector1">
            <a:avLst/>
          </a:prstGeom>
          <a:ln>
            <a:headEnd type="none" w="sm" len="sm"/>
            <a:tailEnd type="arrow"/>
          </a:ln>
        </p:spPr>
        <p:style>
          <a:lnRef idx="2">
            <a:schemeClr val="dk1"/>
          </a:lnRef>
          <a:fillRef idx="0">
            <a:schemeClr val="dk1"/>
          </a:fillRef>
          <a:effectRef idx="1">
            <a:schemeClr val="dk1"/>
          </a:effectRef>
          <a:fontRef idx="minor">
            <a:schemeClr val="tx1"/>
          </a:fontRef>
        </p:style>
      </p:cxnSp>
      <p:sp>
        <p:nvSpPr>
          <p:cNvPr id="20" name="Rectangle 19"/>
          <p:cNvSpPr/>
          <p:nvPr/>
        </p:nvSpPr>
        <p:spPr bwMode="auto">
          <a:xfrm>
            <a:off x="2819400" y="1600200"/>
            <a:ext cx="1828800" cy="228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22" name="Rectangle 21"/>
          <p:cNvSpPr/>
          <p:nvPr/>
        </p:nvSpPr>
        <p:spPr bwMode="auto">
          <a:xfrm>
            <a:off x="2286000" y="4953000"/>
            <a:ext cx="6553200" cy="1676400"/>
          </a:xfrm>
          <a:prstGeom prst="rect">
            <a:avLst/>
          </a:prstGeom>
          <a:solidFill>
            <a:schemeClr val="accent6">
              <a:lumMod val="20000"/>
              <a:lumOff val="80000"/>
              <a:alpha val="29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23" name="Rectangle 22"/>
          <p:cNvSpPr/>
          <p:nvPr/>
        </p:nvSpPr>
        <p:spPr bwMode="auto">
          <a:xfrm>
            <a:off x="2286000" y="3581400"/>
            <a:ext cx="6553200" cy="1295400"/>
          </a:xfrm>
          <a:prstGeom prst="rect">
            <a:avLst/>
          </a:prstGeom>
          <a:solidFill>
            <a:schemeClr val="accent5">
              <a:lumMod val="90000"/>
              <a:alpha val="30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24" name="Line Callout 1 23"/>
          <p:cNvSpPr>
            <a:spLocks/>
          </p:cNvSpPr>
          <p:nvPr/>
        </p:nvSpPr>
        <p:spPr bwMode="auto">
          <a:xfrm>
            <a:off x="6553200" y="2438400"/>
            <a:ext cx="2362200" cy="685800"/>
          </a:xfrm>
          <a:prstGeom prst="borderCallout1">
            <a:avLst>
              <a:gd name="adj1" fmla="val 37331"/>
              <a:gd name="adj2" fmla="val -1437"/>
              <a:gd name="adj3" fmla="val 179317"/>
              <a:gd name="adj4" fmla="val -22144"/>
            </a:avLst>
          </a:prstGeom>
          <a:solidFill>
            <a:schemeClr val="accent5">
              <a:lumMod val="90000"/>
            </a:schemeClr>
          </a:solidFill>
          <a:ln w="47625" cap="sq" cmpd="thickThin" algn="ctr">
            <a:solidFill>
              <a:schemeClr val="tx1"/>
            </a:solidFill>
            <a:round/>
            <a:headEnd type="none" w="sm" len="sm"/>
            <a:tailEnd type="none" w="lg" len="lg"/>
          </a:ln>
        </p:spPr>
        <p:txBody>
          <a:bodyPr/>
          <a:lstStyle/>
          <a:p>
            <a:pPr>
              <a:defRPr/>
            </a:pPr>
            <a:r>
              <a:rPr lang="en-US" dirty="0">
                <a:solidFill>
                  <a:schemeClr val="tx2"/>
                </a:solidFill>
                <a:latin typeface="Calibri" pitchFamily="34" charset="0"/>
              </a:rPr>
              <a:t>Some questions that compose the marker…</a:t>
            </a:r>
          </a:p>
          <a:p>
            <a:pPr>
              <a:defRPr/>
            </a:pPr>
            <a:endParaRPr lang="en-US" dirty="0">
              <a:solidFill>
                <a:schemeClr val="tx2"/>
              </a:solidFill>
              <a:latin typeface="Calibri" pitchFamily="34" charset="0"/>
            </a:endParaRPr>
          </a:p>
        </p:txBody>
      </p:sp>
      <p:sp>
        <p:nvSpPr>
          <p:cNvPr id="25" name="Line Callout 1 24"/>
          <p:cNvSpPr>
            <a:spLocks/>
          </p:cNvSpPr>
          <p:nvPr/>
        </p:nvSpPr>
        <p:spPr bwMode="auto">
          <a:xfrm>
            <a:off x="152400" y="4800600"/>
            <a:ext cx="1981200" cy="1752600"/>
          </a:xfrm>
          <a:prstGeom prst="borderCallout1">
            <a:avLst>
              <a:gd name="adj1" fmla="val 38282"/>
              <a:gd name="adj2" fmla="val 100967"/>
              <a:gd name="adj3" fmla="val 20894"/>
              <a:gd name="adj4" fmla="val 119981"/>
            </a:avLst>
          </a:prstGeom>
          <a:solidFill>
            <a:schemeClr val="accent6">
              <a:lumMod val="20000"/>
              <a:lumOff val="80000"/>
            </a:schemeClr>
          </a:solidFill>
          <a:ln w="47625" cap="sq" cmpd="thickThin" algn="ctr">
            <a:solidFill>
              <a:schemeClr val="tx1"/>
            </a:solidFill>
            <a:round/>
            <a:headEnd type="none" w="sm" len="sm"/>
            <a:tailEnd type="none" w="lg" len="lg"/>
          </a:ln>
        </p:spPr>
        <p:txBody>
          <a:bodyPr/>
          <a:lstStyle/>
          <a:p>
            <a:pPr>
              <a:defRPr/>
            </a:pPr>
            <a:r>
              <a:rPr lang="en-US" dirty="0">
                <a:solidFill>
                  <a:schemeClr val="tx2"/>
                </a:solidFill>
                <a:latin typeface="Calibri" pitchFamily="34" charset="0"/>
              </a:rPr>
              <a:t>… some questions are additional information to help guide your conversations and interventions</a:t>
            </a:r>
          </a:p>
          <a:p>
            <a:pPr>
              <a:defRPr/>
            </a:pPr>
            <a:endParaRPr lang="en-US" dirty="0">
              <a:solidFill>
                <a:schemeClr val="tx2"/>
              </a:solidFill>
              <a:latin typeface="Calibri"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4818"/>
                                        </p:tgtEl>
                                        <p:attrNameLst>
                                          <p:attrName>style.visibility</p:attrName>
                                        </p:attrNameLst>
                                      </p:cBhvr>
                                      <p:to>
                                        <p:strVal val="visible"/>
                                      </p:to>
                                    </p:set>
                                    <p:anim calcmode="lin" valueType="num">
                                      <p:cBhvr additive="base">
                                        <p:cTn id="11" dur="500" fill="hold"/>
                                        <p:tgtEl>
                                          <p:spTgt spid="34818"/>
                                        </p:tgtEl>
                                        <p:attrNameLst>
                                          <p:attrName>ppt_x</p:attrName>
                                        </p:attrNameLst>
                                      </p:cBhvr>
                                      <p:tavLst>
                                        <p:tav tm="0">
                                          <p:val>
                                            <p:strVal val="#ppt_x"/>
                                          </p:val>
                                        </p:tav>
                                        <p:tav tm="100000">
                                          <p:val>
                                            <p:strVal val="#ppt_x"/>
                                          </p:val>
                                        </p:tav>
                                      </p:tavLst>
                                    </p:anim>
                                    <p:anim calcmode="lin" valueType="num">
                                      <p:cBhvr additive="base">
                                        <p:cTn id="12" dur="500" fill="hold"/>
                                        <p:tgtEl>
                                          <p:spTgt spid="348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spect="1" noChangeArrowheads="1"/>
          </p:cNvPicPr>
          <p:nvPr/>
        </p:nvPicPr>
        <p:blipFill>
          <a:blip r:embed="rId3" cstate="print"/>
          <a:srcRect/>
          <a:stretch>
            <a:fillRect/>
          </a:stretch>
        </p:blipFill>
        <p:spPr bwMode="auto">
          <a:xfrm>
            <a:off x="1289050" y="685800"/>
            <a:ext cx="7854950" cy="6172200"/>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Accessing More Student Information</a:t>
            </a:r>
            <a:endParaRPr dirty="0"/>
          </a:p>
        </p:txBody>
      </p:sp>
      <p:sp>
        <p:nvSpPr>
          <p:cNvPr id="27652" name="Line Callout 1 4"/>
          <p:cNvSpPr>
            <a:spLocks/>
          </p:cNvSpPr>
          <p:nvPr/>
        </p:nvSpPr>
        <p:spPr bwMode="auto">
          <a:xfrm>
            <a:off x="381000" y="1066800"/>
            <a:ext cx="4191000" cy="1524000"/>
          </a:xfrm>
          <a:prstGeom prst="borderCallout1">
            <a:avLst>
              <a:gd name="adj1" fmla="val 100963"/>
              <a:gd name="adj2" fmla="val 71833"/>
              <a:gd name="adj3" fmla="val 135704"/>
              <a:gd name="adj4" fmla="val 87222"/>
            </a:avLst>
          </a:prstGeom>
          <a:solidFill>
            <a:srgbClr val="65994C"/>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Click on the Student Details tab to find contact information, static lists you’ve placed student on, groups student is linked  to, and the list of Direct-Connect faculty/staff connect to the student</a:t>
            </a:r>
          </a:p>
          <a:p>
            <a:endParaRPr lang="en-US" dirty="0">
              <a:solidFill>
                <a:schemeClr val="tx2"/>
              </a:solidFill>
              <a:latin typeface="Calibri" pitchFamily="34" charset="0"/>
            </a:endParaRPr>
          </a:p>
        </p:txBody>
      </p:sp>
      <p:sp>
        <p:nvSpPr>
          <p:cNvPr id="6" name="Rectangle 5"/>
          <p:cNvSpPr/>
          <p:nvPr/>
        </p:nvSpPr>
        <p:spPr bwMode="auto">
          <a:xfrm>
            <a:off x="4038600" y="2590800"/>
            <a:ext cx="1066800" cy="457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9" name="Line Callout 1 8"/>
          <p:cNvSpPr>
            <a:spLocks/>
          </p:cNvSpPr>
          <p:nvPr/>
        </p:nvSpPr>
        <p:spPr bwMode="auto">
          <a:xfrm>
            <a:off x="381000" y="3200400"/>
            <a:ext cx="1905000" cy="609600"/>
          </a:xfrm>
          <a:prstGeom prst="borderCallout1">
            <a:avLst>
              <a:gd name="adj1" fmla="val 80963"/>
              <a:gd name="adj2" fmla="val 102333"/>
              <a:gd name="adj3" fmla="val 150704"/>
              <a:gd name="adj4" fmla="val 153356"/>
            </a:avLst>
          </a:prstGeom>
          <a:solidFill>
            <a:srgbClr val="65994C"/>
          </a:solidFill>
          <a:ln w="47625" cap="sq" cmpd="thickThin" algn="ctr">
            <a:solidFill>
              <a:schemeClr val="tx1"/>
            </a:solidFill>
            <a:round/>
            <a:headEnd type="none" w="sm" len="sm"/>
            <a:tailEnd type="none" w="lg" len="lg"/>
          </a:ln>
        </p:spPr>
        <p:txBody>
          <a:bodyPr/>
          <a:lstStyle/>
          <a:p>
            <a:pPr algn="ctr"/>
            <a:r>
              <a:rPr lang="en-US" dirty="0">
                <a:solidFill>
                  <a:schemeClr val="tx2"/>
                </a:solidFill>
                <a:latin typeface="Calibri" pitchFamily="34" charset="0"/>
              </a:rPr>
              <a:t>Student contact info</a:t>
            </a:r>
          </a:p>
          <a:p>
            <a:pPr algn="ctr"/>
            <a:endParaRPr lang="en-US" dirty="0">
              <a:solidFill>
                <a:schemeClr val="tx2"/>
              </a:solidFill>
              <a:latin typeface="Calibri" pitchFamily="34" charset="0"/>
            </a:endParaRPr>
          </a:p>
        </p:txBody>
      </p:sp>
      <p:sp>
        <p:nvSpPr>
          <p:cNvPr id="10" name="Rectangle 9"/>
          <p:cNvSpPr/>
          <p:nvPr/>
        </p:nvSpPr>
        <p:spPr bwMode="auto">
          <a:xfrm>
            <a:off x="3276600" y="3429000"/>
            <a:ext cx="5410200" cy="914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1" name="Rectangle 10"/>
          <p:cNvSpPr/>
          <p:nvPr/>
        </p:nvSpPr>
        <p:spPr bwMode="auto">
          <a:xfrm>
            <a:off x="3276600" y="4343400"/>
            <a:ext cx="5410200" cy="12954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2" name="Line Callout 1 11"/>
          <p:cNvSpPr>
            <a:spLocks/>
          </p:cNvSpPr>
          <p:nvPr/>
        </p:nvSpPr>
        <p:spPr bwMode="auto">
          <a:xfrm>
            <a:off x="152400" y="4800600"/>
            <a:ext cx="2286000" cy="685800"/>
          </a:xfrm>
          <a:prstGeom prst="borderCallout1">
            <a:avLst>
              <a:gd name="adj1" fmla="val 41241"/>
              <a:gd name="adj2" fmla="val 101000"/>
              <a:gd name="adj3" fmla="val -4713"/>
              <a:gd name="adj4" fmla="val 140023"/>
            </a:avLst>
          </a:prstGeom>
          <a:solidFill>
            <a:srgbClr val="65994C"/>
          </a:solidFill>
          <a:ln w="47625" cap="sq" cmpd="thickThin" algn="ctr">
            <a:solidFill>
              <a:schemeClr val="tx1"/>
            </a:solidFill>
            <a:round/>
            <a:headEnd type="none" w="sm" len="sm"/>
            <a:tailEnd type="none" w="lg" len="lg"/>
          </a:ln>
        </p:spPr>
        <p:txBody>
          <a:bodyPr/>
          <a:lstStyle/>
          <a:p>
            <a:pPr algn="ctr"/>
            <a:r>
              <a:rPr lang="en-US" dirty="0">
                <a:solidFill>
                  <a:schemeClr val="tx2"/>
                </a:solidFill>
                <a:latin typeface="Calibri" pitchFamily="34" charset="0"/>
              </a:rPr>
              <a:t>Static Lists and Group Memberships</a:t>
            </a:r>
          </a:p>
          <a:p>
            <a:pPr algn="ctr"/>
            <a:endParaRPr lang="en-US" dirty="0">
              <a:solidFill>
                <a:schemeClr val="tx2"/>
              </a:solidFill>
              <a:latin typeface="Calibri" pitchFamily="34" charset="0"/>
            </a:endParaRPr>
          </a:p>
        </p:txBody>
      </p:sp>
      <p:sp>
        <p:nvSpPr>
          <p:cNvPr id="13" name="Rectangle 12"/>
          <p:cNvSpPr/>
          <p:nvPr/>
        </p:nvSpPr>
        <p:spPr bwMode="auto">
          <a:xfrm>
            <a:off x="3276600" y="5638800"/>
            <a:ext cx="5410200" cy="1219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4" name="Line Callout 1 13"/>
          <p:cNvSpPr>
            <a:spLocks/>
          </p:cNvSpPr>
          <p:nvPr/>
        </p:nvSpPr>
        <p:spPr bwMode="auto">
          <a:xfrm>
            <a:off x="152400" y="5943600"/>
            <a:ext cx="2514600" cy="685800"/>
          </a:xfrm>
          <a:prstGeom prst="borderCallout1">
            <a:avLst>
              <a:gd name="adj1" fmla="val 41241"/>
              <a:gd name="adj2" fmla="val 101000"/>
              <a:gd name="adj3" fmla="val -10269"/>
              <a:gd name="adj4" fmla="val 131653"/>
            </a:avLst>
          </a:prstGeom>
          <a:solidFill>
            <a:srgbClr val="65994C"/>
          </a:solidFill>
          <a:ln w="47625" cap="sq" cmpd="thickThin" algn="ctr">
            <a:solidFill>
              <a:schemeClr val="tx1"/>
            </a:solidFill>
            <a:round/>
            <a:headEnd type="none" w="sm" len="sm"/>
            <a:tailEnd type="none" w="lg" len="lg"/>
          </a:ln>
        </p:spPr>
        <p:txBody>
          <a:bodyPr/>
          <a:lstStyle/>
          <a:p>
            <a:pPr algn="ctr"/>
            <a:r>
              <a:rPr lang="en-US" dirty="0">
                <a:solidFill>
                  <a:schemeClr val="tx2"/>
                </a:solidFill>
                <a:latin typeface="Calibri" pitchFamily="34" charset="0"/>
              </a:rPr>
              <a:t>Profile information provided by institution</a:t>
            </a:r>
          </a:p>
          <a:p>
            <a:pPr algn="ctr"/>
            <a:endParaRPr lang="en-US" dirty="0">
              <a:solidFill>
                <a:schemeClr val="tx2"/>
              </a:solidFill>
              <a:latin typeface="Calibri"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2765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ppt_x"/>
                                          </p:val>
                                        </p:tav>
                                        <p:tav tm="100000">
                                          <p:val>
                                            <p:strVal val="#ppt_x"/>
                                          </p:val>
                                        </p:tav>
                                      </p:tavLst>
                                    </p:anim>
                                    <p:anim calcmode="lin" valueType="num">
                                      <p:cBhvr additive="base">
                                        <p:cTn id="22" dur="500" fill="hold"/>
                                        <p:tgtEl>
                                          <p:spTgt spid="1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0"/>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additive="base">
                                        <p:cTn id="35" dur="500" fill="hold"/>
                                        <p:tgtEl>
                                          <p:spTgt spid="14"/>
                                        </p:tgtEl>
                                        <p:attrNameLst>
                                          <p:attrName>ppt_x</p:attrName>
                                        </p:attrNameLst>
                                      </p:cBhvr>
                                      <p:tavLst>
                                        <p:tav tm="0">
                                          <p:val>
                                            <p:strVal val="#ppt_x"/>
                                          </p:val>
                                        </p:tav>
                                        <p:tav tm="100000">
                                          <p:val>
                                            <p:strVal val="#ppt_x"/>
                                          </p:val>
                                        </p:tav>
                                      </p:tavLst>
                                    </p:anim>
                                    <p:anim calcmode="lin" valueType="num">
                                      <p:cBhvr additive="base">
                                        <p:cTn id="36" dur="500" fill="hold"/>
                                        <p:tgtEl>
                                          <p:spTgt spid="1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1" presetClass="exit" presetSubtype="0" fill="hold" grpId="1" nodeType="withEffect">
                                  <p:stCondLst>
                                    <p:cond delay="0"/>
                                  </p:stCondLst>
                                  <p:childTnLst>
                                    <p:set>
                                      <p:cBhvr>
                                        <p:cTn id="42" dur="1" fill="hold">
                                          <p:stCondLst>
                                            <p:cond delay="0"/>
                                          </p:stCondLst>
                                        </p:cTn>
                                        <p:tgtEl>
                                          <p:spTgt spid="1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P spid="6" grpId="0" animBg="1"/>
      <p:bldP spid="9" grpId="0" animBg="1"/>
      <p:bldP spid="9" grpId="1" animBg="1"/>
      <p:bldP spid="10" grpId="0" animBg="1"/>
      <p:bldP spid="10" grpId="1" animBg="1"/>
      <p:bldP spid="11" grpId="0" animBg="1"/>
      <p:bldP spid="11" grpId="1" animBg="1"/>
      <p:bldP spid="12" grpId="0" animBg="1"/>
      <p:bldP spid="12" grpId="1" animBg="1"/>
      <p:bldP spid="13" grpId="0" animBg="1"/>
      <p:bldP spid="1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cstate="print"/>
          <a:srcRect/>
          <a:stretch>
            <a:fillRect/>
          </a:stretch>
        </p:blipFill>
        <p:spPr bwMode="auto">
          <a:xfrm>
            <a:off x="1676400" y="685800"/>
            <a:ext cx="7467600" cy="6203950"/>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Accessing More Student Information</a:t>
            </a:r>
            <a:endParaRPr dirty="0"/>
          </a:p>
        </p:txBody>
      </p:sp>
      <p:sp>
        <p:nvSpPr>
          <p:cNvPr id="28676" name="Line Callout 1 4"/>
          <p:cNvSpPr>
            <a:spLocks/>
          </p:cNvSpPr>
          <p:nvPr/>
        </p:nvSpPr>
        <p:spPr bwMode="auto">
          <a:xfrm>
            <a:off x="228600" y="1676400"/>
            <a:ext cx="3962400" cy="685800"/>
          </a:xfrm>
          <a:prstGeom prst="borderCallout1">
            <a:avLst>
              <a:gd name="adj1" fmla="val 100963"/>
              <a:gd name="adj2" fmla="val 71833"/>
              <a:gd name="adj3" fmla="val 218588"/>
              <a:gd name="adj4" fmla="val 84991"/>
            </a:avLst>
          </a:prstGeom>
          <a:solidFill>
            <a:srgbClr val="65994C"/>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Scrolling down the screen, you’ll see more Student Details information… </a:t>
            </a:r>
          </a:p>
          <a:p>
            <a:endParaRPr lang="en-US" dirty="0">
              <a:solidFill>
                <a:schemeClr val="tx2"/>
              </a:solidFill>
              <a:latin typeface="Calibri" pitchFamily="34" charset="0"/>
            </a:endParaRPr>
          </a:p>
        </p:txBody>
      </p:sp>
      <p:sp>
        <p:nvSpPr>
          <p:cNvPr id="28677" name="Line Callout 1 11"/>
          <p:cNvSpPr>
            <a:spLocks/>
          </p:cNvSpPr>
          <p:nvPr/>
        </p:nvSpPr>
        <p:spPr bwMode="auto">
          <a:xfrm>
            <a:off x="152400" y="4800600"/>
            <a:ext cx="2286000" cy="990600"/>
          </a:xfrm>
          <a:prstGeom prst="borderCallout1">
            <a:avLst>
              <a:gd name="adj1" fmla="val 41241"/>
              <a:gd name="adj2" fmla="val 101000"/>
              <a:gd name="adj3" fmla="val 153620"/>
              <a:gd name="adj4" fmla="val 147940"/>
            </a:avLst>
          </a:prstGeom>
          <a:solidFill>
            <a:srgbClr val="65994C"/>
          </a:solidFill>
          <a:ln w="47625" cap="sq" cmpd="thickThin" algn="ctr">
            <a:solidFill>
              <a:schemeClr val="tx1"/>
            </a:solidFill>
            <a:round/>
            <a:headEnd type="none" w="sm" len="sm"/>
            <a:tailEnd type="none" w="lg" len="lg"/>
          </a:ln>
        </p:spPr>
        <p:txBody>
          <a:bodyPr/>
          <a:lstStyle/>
          <a:p>
            <a:pPr algn="ctr"/>
            <a:r>
              <a:rPr lang="en-US" dirty="0">
                <a:solidFill>
                  <a:schemeClr val="tx2"/>
                </a:solidFill>
                <a:latin typeface="Calibri" pitchFamily="34" charset="0"/>
              </a:rPr>
              <a:t>View a list of all Direct-Connect Faculty/Staff </a:t>
            </a:r>
          </a:p>
          <a:p>
            <a:pPr algn="ctr"/>
            <a:endParaRPr lang="en-US" dirty="0">
              <a:solidFill>
                <a:schemeClr val="tx2"/>
              </a:solidFill>
              <a:latin typeface="Calibri" pitchFamily="34" charset="0"/>
            </a:endParaRPr>
          </a:p>
        </p:txBody>
      </p:sp>
      <p:sp>
        <p:nvSpPr>
          <p:cNvPr id="13" name="Rectangle 12"/>
          <p:cNvSpPr/>
          <p:nvPr/>
        </p:nvSpPr>
        <p:spPr bwMode="auto">
          <a:xfrm>
            <a:off x="3505200" y="5486400"/>
            <a:ext cx="5638800" cy="1371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Tree>
  </p:cSld>
  <p:clrMapOvr>
    <a:masterClrMapping/>
  </p:clrMapOvr>
  <p:transition>
    <p:zoom/>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dirty="0" smtClean="0"/>
              <a:t>Accessing More Student Information</a:t>
            </a:r>
            <a:endParaRPr dirty="0"/>
          </a:p>
        </p:txBody>
      </p:sp>
      <p:pic>
        <p:nvPicPr>
          <p:cNvPr id="29699" name="Picture 5"/>
          <p:cNvPicPr>
            <a:picLocks noChangeAspect="1" noChangeArrowheads="1"/>
          </p:cNvPicPr>
          <p:nvPr/>
        </p:nvPicPr>
        <p:blipFill>
          <a:blip r:embed="rId3" cstate="print"/>
          <a:srcRect/>
          <a:stretch>
            <a:fillRect/>
          </a:stretch>
        </p:blipFill>
        <p:spPr bwMode="auto">
          <a:xfrm>
            <a:off x="223838" y="685800"/>
            <a:ext cx="8920162" cy="6172200"/>
          </a:xfrm>
          <a:prstGeom prst="rect">
            <a:avLst/>
          </a:prstGeom>
          <a:noFill/>
          <a:ln w="9525">
            <a:noFill/>
            <a:miter lim="800000"/>
            <a:headEnd/>
            <a:tailEnd/>
          </a:ln>
        </p:spPr>
      </p:pic>
      <p:sp>
        <p:nvSpPr>
          <p:cNvPr id="29700" name="Line Callout 1 4"/>
          <p:cNvSpPr>
            <a:spLocks/>
          </p:cNvSpPr>
          <p:nvPr/>
        </p:nvSpPr>
        <p:spPr bwMode="auto">
          <a:xfrm>
            <a:off x="152400" y="2286000"/>
            <a:ext cx="3429000" cy="1524000"/>
          </a:xfrm>
          <a:prstGeom prst="borderCallout1">
            <a:avLst>
              <a:gd name="adj1" fmla="val 67727"/>
              <a:gd name="adj2" fmla="val 100384"/>
              <a:gd name="adj3" fmla="val 93884"/>
              <a:gd name="adj4" fmla="val 126384"/>
            </a:avLst>
          </a:prstGeom>
          <a:solidFill>
            <a:srgbClr val="65994C"/>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Click on the Outcomes tab to view the mid-term and post-term information provided by institution.  Items may include GPA and credit hours earned</a:t>
            </a:r>
          </a:p>
        </p:txBody>
      </p:sp>
      <p:sp>
        <p:nvSpPr>
          <p:cNvPr id="6" name="Rectangle 5"/>
          <p:cNvSpPr/>
          <p:nvPr/>
        </p:nvSpPr>
        <p:spPr bwMode="auto">
          <a:xfrm>
            <a:off x="4495800" y="3429000"/>
            <a:ext cx="1447800" cy="457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Tree>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6"/>
          <p:cNvPicPr>
            <a:picLocks noChangeAspect="1" noChangeArrowheads="1"/>
          </p:cNvPicPr>
          <p:nvPr/>
        </p:nvPicPr>
        <p:blipFill>
          <a:blip r:embed="rId3" cstate="print"/>
          <a:srcRect/>
          <a:stretch>
            <a:fillRect/>
          </a:stretch>
        </p:blipFill>
        <p:spPr bwMode="auto">
          <a:xfrm>
            <a:off x="180975" y="752475"/>
            <a:ext cx="8963025" cy="6105525"/>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Accessing More Student Information</a:t>
            </a:r>
            <a:endParaRPr dirty="0"/>
          </a:p>
        </p:txBody>
      </p:sp>
      <p:sp>
        <p:nvSpPr>
          <p:cNvPr id="30724" name="Line Callout 1 4"/>
          <p:cNvSpPr>
            <a:spLocks/>
          </p:cNvSpPr>
          <p:nvPr/>
        </p:nvSpPr>
        <p:spPr bwMode="auto">
          <a:xfrm>
            <a:off x="152400" y="2286000"/>
            <a:ext cx="3429000" cy="1219200"/>
          </a:xfrm>
          <a:prstGeom prst="borderCallout1">
            <a:avLst>
              <a:gd name="adj1" fmla="val 84602"/>
              <a:gd name="adj2" fmla="val 100102"/>
              <a:gd name="adj3" fmla="val 113727"/>
              <a:gd name="adj4" fmla="val 156940"/>
            </a:avLst>
          </a:prstGeom>
          <a:solidFill>
            <a:srgbClr val="65994C"/>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Click on the Contacts/Notes/Alerts tab to find all activity that’s been logged by you or her other Direct-Connect faculty/staff</a:t>
            </a:r>
          </a:p>
          <a:p>
            <a:endParaRPr lang="en-US" dirty="0">
              <a:solidFill>
                <a:schemeClr val="tx2"/>
              </a:solidFill>
              <a:latin typeface="Calibri" pitchFamily="34" charset="0"/>
            </a:endParaRPr>
          </a:p>
        </p:txBody>
      </p:sp>
      <p:sp>
        <p:nvSpPr>
          <p:cNvPr id="6" name="Rectangle 5"/>
          <p:cNvSpPr/>
          <p:nvPr/>
        </p:nvSpPr>
        <p:spPr bwMode="auto">
          <a:xfrm>
            <a:off x="5562600" y="3505200"/>
            <a:ext cx="1752600" cy="457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cstate="print"/>
          <a:srcRect/>
          <a:stretch>
            <a:fillRect/>
          </a:stretch>
        </p:blipFill>
        <p:spPr bwMode="auto">
          <a:xfrm>
            <a:off x="92075" y="752475"/>
            <a:ext cx="9051925" cy="6105525"/>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pPr>
              <a:defRPr/>
            </a:pPr>
            <a:r>
              <a:rPr dirty="0" smtClean="0"/>
              <a:t>Accessing More Student Information</a:t>
            </a:r>
            <a:endParaRPr dirty="0"/>
          </a:p>
        </p:txBody>
      </p:sp>
      <p:sp>
        <p:nvSpPr>
          <p:cNvPr id="31748" name="Line Callout 1 4"/>
          <p:cNvSpPr>
            <a:spLocks/>
          </p:cNvSpPr>
          <p:nvPr/>
        </p:nvSpPr>
        <p:spPr bwMode="auto">
          <a:xfrm>
            <a:off x="228600" y="2819400"/>
            <a:ext cx="3429000" cy="1219200"/>
          </a:xfrm>
          <a:prstGeom prst="borderCallout1">
            <a:avLst>
              <a:gd name="adj1" fmla="val 41634"/>
              <a:gd name="adj2" fmla="val 100662"/>
              <a:gd name="adj3" fmla="val 77009"/>
              <a:gd name="adj4" fmla="val 214440"/>
            </a:avLst>
          </a:prstGeom>
          <a:solidFill>
            <a:srgbClr val="65994C"/>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Click on the Usage tab to see when student responded to the survey and whether she read her report</a:t>
            </a:r>
          </a:p>
          <a:p>
            <a:endParaRPr lang="en-US" dirty="0">
              <a:solidFill>
                <a:schemeClr val="tx2"/>
              </a:solidFill>
              <a:latin typeface="Calibri" pitchFamily="34" charset="0"/>
            </a:endParaRPr>
          </a:p>
        </p:txBody>
      </p:sp>
      <p:sp>
        <p:nvSpPr>
          <p:cNvPr id="6" name="Rectangle 5"/>
          <p:cNvSpPr/>
          <p:nvPr/>
        </p:nvSpPr>
        <p:spPr bwMode="auto">
          <a:xfrm>
            <a:off x="7620000" y="3581400"/>
            <a:ext cx="914400" cy="457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90800"/>
            <a:ext cx="9144000" cy="1449388"/>
          </a:xfrm>
        </p:spPr>
        <p:txBody>
          <a:bodyPr/>
          <a:lstStyle/>
          <a:p>
            <a:pPr>
              <a:defRPr/>
            </a:pPr>
            <a:r>
              <a:rPr lang="en-US" sz="4400" dirty="0" smtClean="0"/>
              <a:t>Logging </a:t>
            </a:r>
            <a:br>
              <a:rPr lang="en-US" sz="4400" dirty="0" smtClean="0"/>
            </a:br>
            <a:r>
              <a:rPr lang="en-US" sz="4400" dirty="0" smtClean="0"/>
              <a:t>Information</a:t>
            </a:r>
            <a:endParaRPr lang="en-US" sz="4400" dirty="0"/>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dirty="0" smtClean="0"/>
              <a:t>Accessing Contacts/Notes/Alerts</a:t>
            </a:r>
            <a:endParaRPr dirty="0"/>
          </a:p>
        </p:txBody>
      </p:sp>
      <p:pic>
        <p:nvPicPr>
          <p:cNvPr id="33795" name="Picture 2"/>
          <p:cNvPicPr>
            <a:picLocks noChangeAspect="1" noChangeArrowheads="1"/>
          </p:cNvPicPr>
          <p:nvPr/>
        </p:nvPicPr>
        <p:blipFill>
          <a:blip r:embed="rId3" cstate="print"/>
          <a:srcRect/>
          <a:stretch>
            <a:fillRect/>
          </a:stretch>
        </p:blipFill>
        <p:spPr bwMode="auto">
          <a:xfrm>
            <a:off x="0" y="609600"/>
            <a:ext cx="7820025" cy="6248400"/>
          </a:xfrm>
          <a:prstGeom prst="rect">
            <a:avLst/>
          </a:prstGeom>
          <a:noFill/>
          <a:ln w="9525">
            <a:noFill/>
            <a:miter lim="800000"/>
            <a:headEnd/>
            <a:tailEnd/>
          </a:ln>
        </p:spPr>
      </p:pic>
      <p:sp>
        <p:nvSpPr>
          <p:cNvPr id="33796" name="Line Callout 1 4"/>
          <p:cNvSpPr>
            <a:spLocks/>
          </p:cNvSpPr>
          <p:nvPr/>
        </p:nvSpPr>
        <p:spPr bwMode="auto">
          <a:xfrm>
            <a:off x="152400" y="2743200"/>
            <a:ext cx="3276600" cy="685800"/>
          </a:xfrm>
          <a:prstGeom prst="borderCallout1">
            <a:avLst>
              <a:gd name="adj1" fmla="val 104000"/>
              <a:gd name="adj2" fmla="val 4148"/>
              <a:gd name="adj3" fmla="val 190778"/>
              <a:gd name="adj4" fmla="val 13764"/>
            </a:avLst>
          </a:prstGeom>
          <a:solidFill>
            <a:srgbClr val="65994C"/>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Click on a student’s name and a hover drop-down menu appears</a:t>
            </a:r>
          </a:p>
          <a:p>
            <a:endParaRPr lang="en-US" dirty="0">
              <a:solidFill>
                <a:schemeClr val="tx2"/>
              </a:solidFill>
              <a:latin typeface="Calibri" pitchFamily="34" charset="0"/>
            </a:endParaRPr>
          </a:p>
        </p:txBody>
      </p:sp>
      <p:sp>
        <p:nvSpPr>
          <p:cNvPr id="6" name="Rectangle 5"/>
          <p:cNvSpPr/>
          <p:nvPr/>
        </p:nvSpPr>
        <p:spPr bwMode="auto">
          <a:xfrm>
            <a:off x="0" y="4038600"/>
            <a:ext cx="1219200" cy="381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7" name="Rectangle 6"/>
          <p:cNvSpPr/>
          <p:nvPr/>
        </p:nvSpPr>
        <p:spPr bwMode="auto">
          <a:xfrm>
            <a:off x="990600" y="4572000"/>
            <a:ext cx="1600200" cy="3048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8" name="Line Callout 1 7"/>
          <p:cNvSpPr>
            <a:spLocks/>
          </p:cNvSpPr>
          <p:nvPr/>
        </p:nvSpPr>
        <p:spPr bwMode="auto">
          <a:xfrm>
            <a:off x="2514600" y="3505200"/>
            <a:ext cx="3352800" cy="685800"/>
          </a:xfrm>
          <a:prstGeom prst="borderCallout1">
            <a:avLst>
              <a:gd name="adj1" fmla="val 104000"/>
              <a:gd name="adj2" fmla="val 4148"/>
              <a:gd name="adj3" fmla="val 152583"/>
              <a:gd name="adj4" fmla="val -4583"/>
            </a:avLst>
          </a:prstGeom>
          <a:solidFill>
            <a:srgbClr val="65994C"/>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Click on Contacts/Notes/Alerts and a secondary menu appears</a:t>
            </a:r>
          </a:p>
          <a:p>
            <a:endParaRPr lang="en-US" dirty="0">
              <a:solidFill>
                <a:schemeClr val="tx2"/>
              </a:solidFill>
              <a:latin typeface="Calibri" pitchFamily="34" charset="0"/>
            </a:endParaRPr>
          </a:p>
        </p:txBody>
      </p:sp>
      <p:sp>
        <p:nvSpPr>
          <p:cNvPr id="9" name="Rectangle 8"/>
          <p:cNvSpPr/>
          <p:nvPr/>
        </p:nvSpPr>
        <p:spPr bwMode="auto">
          <a:xfrm>
            <a:off x="2590800" y="4572000"/>
            <a:ext cx="1828800" cy="6858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0" name="Line Callout 1 9"/>
          <p:cNvSpPr>
            <a:spLocks/>
          </p:cNvSpPr>
          <p:nvPr/>
        </p:nvSpPr>
        <p:spPr bwMode="auto">
          <a:xfrm>
            <a:off x="4724400" y="4343400"/>
            <a:ext cx="4038600" cy="1219200"/>
          </a:xfrm>
          <a:prstGeom prst="borderCallout1">
            <a:avLst>
              <a:gd name="adj1" fmla="val 24051"/>
              <a:gd name="adj2" fmla="val -1106"/>
              <a:gd name="adj3" fmla="val 36523"/>
              <a:gd name="adj4" fmla="val -7148"/>
            </a:avLst>
          </a:prstGeom>
          <a:solidFill>
            <a:srgbClr val="65994C"/>
          </a:solidFill>
          <a:ln w="47625" cap="sq" cmpd="thickThin" algn="ctr">
            <a:solidFill>
              <a:schemeClr val="tx1"/>
            </a:solidFill>
            <a:round/>
            <a:headEnd type="none" w="sm" len="sm"/>
            <a:tailEnd type="none" w="lg" len="lg"/>
          </a:ln>
        </p:spPr>
        <p:txBody>
          <a:bodyPr/>
          <a:lstStyle/>
          <a:p>
            <a:r>
              <a:rPr lang="en-US" dirty="0">
                <a:solidFill>
                  <a:schemeClr val="tx2"/>
                </a:solidFill>
                <a:latin typeface="Calibri" pitchFamily="34" charset="0"/>
              </a:rPr>
              <a:t>Select add note/alert or log contact.  Or view a list of contacts/notes/alerts logged for the student</a:t>
            </a:r>
          </a:p>
          <a:p>
            <a:endParaRPr lang="en-US" dirty="0">
              <a:solidFill>
                <a:schemeClr val="tx2"/>
              </a:solidFill>
              <a:latin typeface="Calibri" pitchFamily="34" charset="0"/>
            </a:endParaRPr>
          </a:p>
        </p:txBody>
      </p:sp>
      <p:sp>
        <p:nvSpPr>
          <p:cNvPr id="11" name="TextBox 10"/>
          <p:cNvSpPr txBox="1"/>
          <p:nvPr/>
        </p:nvSpPr>
        <p:spPr>
          <a:xfrm>
            <a:off x="152400" y="5638800"/>
            <a:ext cx="4419600" cy="923925"/>
          </a:xfrm>
          <a:prstGeom prst="rect">
            <a:avLst/>
          </a:prstGeom>
          <a:solidFill>
            <a:schemeClr val="accent5">
              <a:lumMod val="75000"/>
            </a:schemeClr>
          </a:solidFill>
          <a:ln w="47625">
            <a:solidFill>
              <a:schemeClr val="tx1"/>
            </a:solidFill>
          </a:ln>
        </p:spPr>
        <p:txBody>
          <a:bodyPr>
            <a:spAutoFit/>
          </a:bodyPr>
          <a:lstStyle/>
          <a:p>
            <a:pPr>
              <a:defRPr/>
            </a:pPr>
            <a:r>
              <a:rPr lang="en-US" b="1" dirty="0"/>
              <a:t>NOTE: </a:t>
            </a:r>
            <a:r>
              <a:rPr lang="en-US" dirty="0"/>
              <a:t>Any time a student’s name is listed inside MAP-Works, you can access this drop-down menu!</a:t>
            </a:r>
          </a:p>
        </p:txBody>
      </p:sp>
      <p:cxnSp>
        <p:nvCxnSpPr>
          <p:cNvPr id="13" name="Straight Arrow Connector 12"/>
          <p:cNvCxnSpPr/>
          <p:nvPr/>
        </p:nvCxnSpPr>
        <p:spPr bwMode="auto">
          <a:xfrm rot="5400000" flipH="1" flipV="1">
            <a:off x="800100" y="5372100"/>
            <a:ext cx="457200" cy="76200"/>
          </a:xfrm>
          <a:prstGeom prst="straightConnector1">
            <a:avLst/>
          </a:prstGeom>
          <a:ln>
            <a:headEnd type="none" w="sm" len="sm"/>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reeform 2"/>
          <p:cNvSpPr>
            <a:spLocks/>
          </p:cNvSpPr>
          <p:nvPr/>
        </p:nvSpPr>
        <p:spPr bwMode="auto">
          <a:xfrm>
            <a:off x="1752600" y="1524000"/>
            <a:ext cx="6934200" cy="4267200"/>
          </a:xfrm>
          <a:custGeom>
            <a:avLst/>
            <a:gdLst>
              <a:gd name="T0" fmla="*/ 0 w 4656"/>
              <a:gd name="T1" fmla="*/ 2147483647 h 2880"/>
              <a:gd name="T2" fmla="*/ 2147483647 w 4656"/>
              <a:gd name="T3" fmla="*/ 2147483647 h 2880"/>
              <a:gd name="T4" fmla="*/ 2147483647 w 4656"/>
              <a:gd name="T5" fmla="*/ 2147483647 h 2880"/>
              <a:gd name="T6" fmla="*/ 2147483647 w 4656"/>
              <a:gd name="T7" fmla="*/ 2147483647 h 2880"/>
              <a:gd name="T8" fmla="*/ 2147483647 w 4656"/>
              <a:gd name="T9" fmla="*/ 2147483647 h 2880"/>
              <a:gd name="T10" fmla="*/ 2147483647 w 4656"/>
              <a:gd name="T11" fmla="*/ 0 h 2880"/>
              <a:gd name="T12" fmla="*/ 0 60000 65536"/>
              <a:gd name="T13" fmla="*/ 0 60000 65536"/>
              <a:gd name="T14" fmla="*/ 0 60000 65536"/>
              <a:gd name="T15" fmla="*/ 0 60000 65536"/>
              <a:gd name="T16" fmla="*/ 0 60000 65536"/>
              <a:gd name="T17" fmla="*/ 0 60000 65536"/>
              <a:gd name="T18" fmla="*/ 0 w 4656"/>
              <a:gd name="T19" fmla="*/ 0 h 2880"/>
              <a:gd name="T20" fmla="*/ 4656 w 4656"/>
              <a:gd name="T21" fmla="*/ 2880 h 2880"/>
            </a:gdLst>
            <a:ahLst/>
            <a:cxnLst>
              <a:cxn ang="T12">
                <a:pos x="T0" y="T1"/>
              </a:cxn>
              <a:cxn ang="T13">
                <a:pos x="T2" y="T3"/>
              </a:cxn>
              <a:cxn ang="T14">
                <a:pos x="T4" y="T5"/>
              </a:cxn>
              <a:cxn ang="T15">
                <a:pos x="T6" y="T7"/>
              </a:cxn>
              <a:cxn ang="T16">
                <a:pos x="T8" y="T9"/>
              </a:cxn>
              <a:cxn ang="T17">
                <a:pos x="T10" y="T11"/>
              </a:cxn>
            </a:cxnLst>
            <a:rect l="T18" t="T19" r="T20" b="T21"/>
            <a:pathLst>
              <a:path w="4656" h="2880">
                <a:moveTo>
                  <a:pt x="0" y="2880"/>
                </a:moveTo>
                <a:cubicBezTo>
                  <a:pt x="24" y="2504"/>
                  <a:pt x="48" y="2128"/>
                  <a:pt x="288" y="2064"/>
                </a:cubicBezTo>
                <a:cubicBezTo>
                  <a:pt x="528" y="2000"/>
                  <a:pt x="1120" y="2624"/>
                  <a:pt x="1440" y="2496"/>
                </a:cubicBezTo>
                <a:cubicBezTo>
                  <a:pt x="1760" y="2368"/>
                  <a:pt x="1808" y="1488"/>
                  <a:pt x="2208" y="1296"/>
                </a:cubicBezTo>
                <a:cubicBezTo>
                  <a:pt x="2608" y="1104"/>
                  <a:pt x="3432" y="1560"/>
                  <a:pt x="3840" y="1344"/>
                </a:cubicBezTo>
                <a:cubicBezTo>
                  <a:pt x="4248" y="1128"/>
                  <a:pt x="4452" y="564"/>
                  <a:pt x="4656" y="0"/>
                </a:cubicBezTo>
              </a:path>
            </a:pathLst>
          </a:custGeom>
          <a:noFill/>
          <a:ln w="95250">
            <a:solidFill>
              <a:srgbClr val="33CC33"/>
            </a:solidFill>
            <a:round/>
            <a:headEnd/>
            <a:tailEnd/>
          </a:ln>
        </p:spPr>
        <p:txBody>
          <a:bodyPr/>
          <a:lstStyle/>
          <a:p>
            <a:endParaRPr lang="en-US" dirty="0"/>
          </a:p>
        </p:txBody>
      </p:sp>
      <p:sp>
        <p:nvSpPr>
          <p:cNvPr id="8195" name="Freeform 3"/>
          <p:cNvSpPr>
            <a:spLocks/>
          </p:cNvSpPr>
          <p:nvPr/>
        </p:nvSpPr>
        <p:spPr bwMode="auto">
          <a:xfrm>
            <a:off x="1905000" y="1905000"/>
            <a:ext cx="7010400" cy="4191000"/>
          </a:xfrm>
          <a:custGeom>
            <a:avLst/>
            <a:gdLst>
              <a:gd name="T0" fmla="*/ 0 w 4656"/>
              <a:gd name="T1" fmla="*/ 2147483647 h 2880"/>
              <a:gd name="T2" fmla="*/ 2147483647 w 4656"/>
              <a:gd name="T3" fmla="*/ 2147483647 h 2880"/>
              <a:gd name="T4" fmla="*/ 2147483647 w 4656"/>
              <a:gd name="T5" fmla="*/ 2147483647 h 2880"/>
              <a:gd name="T6" fmla="*/ 2147483647 w 4656"/>
              <a:gd name="T7" fmla="*/ 2147483647 h 2880"/>
              <a:gd name="T8" fmla="*/ 2147483647 w 4656"/>
              <a:gd name="T9" fmla="*/ 2147483647 h 2880"/>
              <a:gd name="T10" fmla="*/ 2147483647 w 4656"/>
              <a:gd name="T11" fmla="*/ 0 h 2880"/>
              <a:gd name="T12" fmla="*/ 0 60000 65536"/>
              <a:gd name="T13" fmla="*/ 0 60000 65536"/>
              <a:gd name="T14" fmla="*/ 0 60000 65536"/>
              <a:gd name="T15" fmla="*/ 0 60000 65536"/>
              <a:gd name="T16" fmla="*/ 0 60000 65536"/>
              <a:gd name="T17" fmla="*/ 0 60000 65536"/>
              <a:gd name="T18" fmla="*/ 0 w 4656"/>
              <a:gd name="T19" fmla="*/ 0 h 2880"/>
              <a:gd name="T20" fmla="*/ 4656 w 4656"/>
              <a:gd name="T21" fmla="*/ 2880 h 2880"/>
            </a:gdLst>
            <a:ahLst/>
            <a:cxnLst>
              <a:cxn ang="T12">
                <a:pos x="T0" y="T1"/>
              </a:cxn>
              <a:cxn ang="T13">
                <a:pos x="T2" y="T3"/>
              </a:cxn>
              <a:cxn ang="T14">
                <a:pos x="T4" y="T5"/>
              </a:cxn>
              <a:cxn ang="T15">
                <a:pos x="T6" y="T7"/>
              </a:cxn>
              <a:cxn ang="T16">
                <a:pos x="T8" y="T9"/>
              </a:cxn>
              <a:cxn ang="T17">
                <a:pos x="T10" y="T11"/>
              </a:cxn>
            </a:cxnLst>
            <a:rect l="T18" t="T19" r="T20" b="T21"/>
            <a:pathLst>
              <a:path w="4656" h="2880">
                <a:moveTo>
                  <a:pt x="0" y="2880"/>
                </a:moveTo>
                <a:cubicBezTo>
                  <a:pt x="24" y="2504"/>
                  <a:pt x="48" y="2128"/>
                  <a:pt x="288" y="2064"/>
                </a:cubicBezTo>
                <a:cubicBezTo>
                  <a:pt x="528" y="2000"/>
                  <a:pt x="1120" y="2624"/>
                  <a:pt x="1440" y="2496"/>
                </a:cubicBezTo>
                <a:cubicBezTo>
                  <a:pt x="1760" y="2368"/>
                  <a:pt x="1808" y="1488"/>
                  <a:pt x="2208" y="1296"/>
                </a:cubicBezTo>
                <a:cubicBezTo>
                  <a:pt x="2608" y="1104"/>
                  <a:pt x="3432" y="1560"/>
                  <a:pt x="3840" y="1344"/>
                </a:cubicBezTo>
                <a:cubicBezTo>
                  <a:pt x="4248" y="1128"/>
                  <a:pt x="4452" y="564"/>
                  <a:pt x="4656" y="0"/>
                </a:cubicBezTo>
              </a:path>
            </a:pathLst>
          </a:custGeom>
          <a:noFill/>
          <a:ln w="95250">
            <a:solidFill>
              <a:srgbClr val="33CC33"/>
            </a:solidFill>
            <a:prstDash val="sysDot"/>
            <a:round/>
            <a:headEnd/>
            <a:tailEnd/>
          </a:ln>
        </p:spPr>
        <p:txBody>
          <a:bodyPr/>
          <a:lstStyle/>
          <a:p>
            <a:endParaRPr lang="en-US" dirty="0"/>
          </a:p>
        </p:txBody>
      </p:sp>
      <p:sp>
        <p:nvSpPr>
          <p:cNvPr id="8196" name="Freeform 4"/>
          <p:cNvSpPr>
            <a:spLocks/>
          </p:cNvSpPr>
          <p:nvPr/>
        </p:nvSpPr>
        <p:spPr bwMode="auto">
          <a:xfrm>
            <a:off x="2057400" y="2286000"/>
            <a:ext cx="7086600" cy="4114800"/>
          </a:xfrm>
          <a:custGeom>
            <a:avLst/>
            <a:gdLst>
              <a:gd name="T0" fmla="*/ 0 w 4656"/>
              <a:gd name="T1" fmla="*/ 2147483647 h 2880"/>
              <a:gd name="T2" fmla="*/ 2147483647 w 4656"/>
              <a:gd name="T3" fmla="*/ 2147483647 h 2880"/>
              <a:gd name="T4" fmla="*/ 2147483647 w 4656"/>
              <a:gd name="T5" fmla="*/ 2147483647 h 2880"/>
              <a:gd name="T6" fmla="*/ 2147483647 w 4656"/>
              <a:gd name="T7" fmla="*/ 2147483647 h 2880"/>
              <a:gd name="T8" fmla="*/ 2147483647 w 4656"/>
              <a:gd name="T9" fmla="*/ 2147483647 h 2880"/>
              <a:gd name="T10" fmla="*/ 2147483647 w 4656"/>
              <a:gd name="T11" fmla="*/ 0 h 2880"/>
              <a:gd name="T12" fmla="*/ 0 60000 65536"/>
              <a:gd name="T13" fmla="*/ 0 60000 65536"/>
              <a:gd name="T14" fmla="*/ 0 60000 65536"/>
              <a:gd name="T15" fmla="*/ 0 60000 65536"/>
              <a:gd name="T16" fmla="*/ 0 60000 65536"/>
              <a:gd name="T17" fmla="*/ 0 60000 65536"/>
              <a:gd name="T18" fmla="*/ 0 w 4656"/>
              <a:gd name="T19" fmla="*/ 0 h 2880"/>
              <a:gd name="T20" fmla="*/ 4656 w 4656"/>
              <a:gd name="T21" fmla="*/ 2880 h 2880"/>
            </a:gdLst>
            <a:ahLst/>
            <a:cxnLst>
              <a:cxn ang="T12">
                <a:pos x="T0" y="T1"/>
              </a:cxn>
              <a:cxn ang="T13">
                <a:pos x="T2" y="T3"/>
              </a:cxn>
              <a:cxn ang="T14">
                <a:pos x="T4" y="T5"/>
              </a:cxn>
              <a:cxn ang="T15">
                <a:pos x="T6" y="T7"/>
              </a:cxn>
              <a:cxn ang="T16">
                <a:pos x="T8" y="T9"/>
              </a:cxn>
              <a:cxn ang="T17">
                <a:pos x="T10" y="T11"/>
              </a:cxn>
            </a:cxnLst>
            <a:rect l="T18" t="T19" r="T20" b="T21"/>
            <a:pathLst>
              <a:path w="4656" h="2880">
                <a:moveTo>
                  <a:pt x="0" y="2880"/>
                </a:moveTo>
                <a:cubicBezTo>
                  <a:pt x="24" y="2504"/>
                  <a:pt x="48" y="2128"/>
                  <a:pt x="288" y="2064"/>
                </a:cubicBezTo>
                <a:cubicBezTo>
                  <a:pt x="528" y="2000"/>
                  <a:pt x="1120" y="2624"/>
                  <a:pt x="1440" y="2496"/>
                </a:cubicBezTo>
                <a:cubicBezTo>
                  <a:pt x="1760" y="2368"/>
                  <a:pt x="1808" y="1488"/>
                  <a:pt x="2208" y="1296"/>
                </a:cubicBezTo>
                <a:cubicBezTo>
                  <a:pt x="2608" y="1104"/>
                  <a:pt x="3432" y="1560"/>
                  <a:pt x="3840" y="1344"/>
                </a:cubicBezTo>
                <a:cubicBezTo>
                  <a:pt x="4248" y="1128"/>
                  <a:pt x="4452" y="564"/>
                  <a:pt x="4656" y="0"/>
                </a:cubicBezTo>
              </a:path>
            </a:pathLst>
          </a:custGeom>
          <a:noFill/>
          <a:ln w="95250">
            <a:solidFill>
              <a:srgbClr val="33CC33"/>
            </a:solidFill>
            <a:round/>
            <a:headEnd/>
            <a:tailEnd/>
          </a:ln>
        </p:spPr>
        <p:txBody>
          <a:bodyPr/>
          <a:lstStyle/>
          <a:p>
            <a:endParaRPr lang="en-US" dirty="0"/>
          </a:p>
        </p:txBody>
      </p:sp>
      <p:sp>
        <p:nvSpPr>
          <p:cNvPr id="8197" name="Text Box 6"/>
          <p:cNvSpPr txBox="1">
            <a:spLocks noChangeArrowheads="1"/>
          </p:cNvSpPr>
          <p:nvPr/>
        </p:nvSpPr>
        <p:spPr bwMode="auto">
          <a:xfrm>
            <a:off x="0" y="5661025"/>
            <a:ext cx="2514600" cy="1196975"/>
          </a:xfrm>
          <a:prstGeom prst="rect">
            <a:avLst/>
          </a:prstGeom>
          <a:solidFill>
            <a:schemeClr val="accent1">
              <a:alpha val="74901"/>
            </a:schemeClr>
          </a:solidFill>
          <a:ln w="9525">
            <a:solidFill>
              <a:schemeClr val="bg2"/>
            </a:solidFill>
            <a:miter lim="800000"/>
            <a:headEnd/>
            <a:tailEnd/>
          </a:ln>
        </p:spPr>
        <p:txBody>
          <a:bodyPr>
            <a:spAutoFit/>
          </a:bodyPr>
          <a:lstStyle/>
          <a:p>
            <a:pPr eaLnBrk="0" hangingPunct="0">
              <a:spcBef>
                <a:spcPct val="50000"/>
              </a:spcBef>
            </a:pPr>
            <a:r>
              <a:rPr lang="en-US" sz="2400" dirty="0">
                <a:solidFill>
                  <a:srgbClr val="020406"/>
                </a:solidFill>
              </a:rPr>
              <a:t>1988, Ball State developed </a:t>
            </a:r>
            <a:r>
              <a:rPr lang="en-US" sz="2400" dirty="0" smtClean="0">
                <a:solidFill>
                  <a:srgbClr val="020406"/>
                </a:solidFill>
              </a:rPr>
              <a:t>concept </a:t>
            </a:r>
            <a:endParaRPr lang="en-US" sz="2400" dirty="0">
              <a:solidFill>
                <a:srgbClr val="020406"/>
              </a:solidFill>
            </a:endParaRPr>
          </a:p>
        </p:txBody>
      </p:sp>
      <p:sp>
        <p:nvSpPr>
          <p:cNvPr id="481287" name="Text Box 7"/>
          <p:cNvSpPr txBox="1">
            <a:spLocks noChangeArrowheads="1"/>
          </p:cNvSpPr>
          <p:nvPr/>
        </p:nvSpPr>
        <p:spPr bwMode="auto">
          <a:xfrm>
            <a:off x="3657600" y="4800600"/>
            <a:ext cx="3124200" cy="1196975"/>
          </a:xfrm>
          <a:prstGeom prst="rect">
            <a:avLst/>
          </a:prstGeom>
          <a:solidFill>
            <a:schemeClr val="accent1">
              <a:alpha val="76077"/>
            </a:schemeClr>
          </a:solidFill>
          <a:ln w="9525">
            <a:solidFill>
              <a:schemeClr val="bg2"/>
            </a:solidFill>
            <a:miter lim="800000"/>
            <a:headEnd/>
            <a:tailEnd/>
          </a:ln>
        </p:spPr>
        <p:txBody>
          <a:bodyPr>
            <a:spAutoFit/>
          </a:bodyPr>
          <a:lstStyle/>
          <a:p>
            <a:pPr eaLnBrk="0" hangingPunct="0">
              <a:spcBef>
                <a:spcPct val="50000"/>
              </a:spcBef>
            </a:pPr>
            <a:r>
              <a:rPr lang="en-US" sz="2400" dirty="0">
                <a:solidFill>
                  <a:srgbClr val="020406"/>
                </a:solidFill>
              </a:rPr>
              <a:t>2005, Ball State partnered with EBI to create MAP-Works.</a:t>
            </a:r>
          </a:p>
        </p:txBody>
      </p:sp>
      <p:sp>
        <p:nvSpPr>
          <p:cNvPr id="481288" name="Text Box 8"/>
          <p:cNvSpPr txBox="1">
            <a:spLocks noChangeArrowheads="1"/>
          </p:cNvSpPr>
          <p:nvPr/>
        </p:nvSpPr>
        <p:spPr bwMode="auto">
          <a:xfrm>
            <a:off x="914400" y="4343400"/>
            <a:ext cx="2438400" cy="1200329"/>
          </a:xfrm>
          <a:prstGeom prst="rect">
            <a:avLst/>
          </a:prstGeom>
          <a:solidFill>
            <a:schemeClr val="accent1">
              <a:alpha val="74901"/>
            </a:schemeClr>
          </a:solidFill>
          <a:ln w="9525">
            <a:solidFill>
              <a:schemeClr val="bg2"/>
            </a:solidFill>
            <a:miter lim="800000"/>
            <a:headEnd/>
            <a:tailEnd/>
          </a:ln>
        </p:spPr>
        <p:txBody>
          <a:bodyPr wrap="square">
            <a:spAutoFit/>
          </a:bodyPr>
          <a:lstStyle/>
          <a:p>
            <a:pPr eaLnBrk="0" hangingPunct="0">
              <a:spcBef>
                <a:spcPct val="50000"/>
              </a:spcBef>
            </a:pPr>
            <a:r>
              <a:rPr lang="en-US" sz="2400" dirty="0" smtClean="0">
                <a:solidFill>
                  <a:srgbClr val="020406"/>
                </a:solidFill>
              </a:rPr>
              <a:t>1989-2004</a:t>
            </a:r>
            <a:r>
              <a:rPr lang="en-US" sz="2400" dirty="0">
                <a:solidFill>
                  <a:srgbClr val="020406"/>
                </a:solidFill>
              </a:rPr>
              <a:t>, Ball State used MAP </a:t>
            </a:r>
            <a:r>
              <a:rPr lang="en-US" sz="2400" dirty="0" smtClean="0">
                <a:solidFill>
                  <a:srgbClr val="020406"/>
                </a:solidFill>
              </a:rPr>
              <a:t>in-house</a:t>
            </a:r>
            <a:endParaRPr lang="en-US" sz="2400" dirty="0">
              <a:solidFill>
                <a:srgbClr val="020406"/>
              </a:solidFill>
            </a:endParaRPr>
          </a:p>
        </p:txBody>
      </p:sp>
      <p:sp>
        <p:nvSpPr>
          <p:cNvPr id="481289" name="Text Box 9"/>
          <p:cNvSpPr txBox="1">
            <a:spLocks noChangeArrowheads="1"/>
          </p:cNvSpPr>
          <p:nvPr/>
        </p:nvSpPr>
        <p:spPr bwMode="auto">
          <a:xfrm>
            <a:off x="6477000" y="1066800"/>
            <a:ext cx="2667000" cy="1200329"/>
          </a:xfrm>
          <a:prstGeom prst="rect">
            <a:avLst/>
          </a:prstGeom>
          <a:solidFill>
            <a:schemeClr val="accent1">
              <a:alpha val="89803"/>
            </a:schemeClr>
          </a:solidFill>
          <a:ln w="9525">
            <a:solidFill>
              <a:schemeClr val="bg2"/>
            </a:solidFill>
            <a:miter lim="800000"/>
            <a:headEnd/>
            <a:tailEnd/>
          </a:ln>
        </p:spPr>
        <p:txBody>
          <a:bodyPr>
            <a:spAutoFit/>
          </a:bodyPr>
          <a:lstStyle/>
          <a:p>
            <a:pPr algn="ctr" eaLnBrk="0" hangingPunct="0">
              <a:spcBef>
                <a:spcPct val="50000"/>
              </a:spcBef>
            </a:pPr>
            <a:r>
              <a:rPr lang="en-US" sz="2400" b="1" i="1" dirty="0">
                <a:solidFill>
                  <a:srgbClr val="020406"/>
                </a:solidFill>
              </a:rPr>
              <a:t>Fall </a:t>
            </a:r>
            <a:r>
              <a:rPr lang="en-US" sz="2400" b="1" i="1" dirty="0" smtClean="0">
                <a:solidFill>
                  <a:srgbClr val="020406"/>
                </a:solidFill>
              </a:rPr>
              <a:t>2009, 80+ </a:t>
            </a:r>
            <a:r>
              <a:rPr lang="en-US" sz="2400" b="1" i="1" dirty="0">
                <a:solidFill>
                  <a:srgbClr val="020406"/>
                </a:solidFill>
              </a:rPr>
              <a:t>schools will use MAP-Works!</a:t>
            </a:r>
          </a:p>
        </p:txBody>
      </p:sp>
      <p:pic>
        <p:nvPicPr>
          <p:cNvPr id="481290" name="Picture 10"/>
          <p:cNvPicPr>
            <a:picLocks noChangeAspect="1" noChangeArrowheads="1"/>
          </p:cNvPicPr>
          <p:nvPr/>
        </p:nvPicPr>
        <p:blipFill>
          <a:blip r:embed="rId3" cstate="print"/>
          <a:srcRect/>
          <a:stretch>
            <a:fillRect/>
          </a:stretch>
        </p:blipFill>
        <p:spPr bwMode="auto">
          <a:xfrm>
            <a:off x="3956115" y="3581400"/>
            <a:ext cx="1149285" cy="844550"/>
          </a:xfrm>
          <a:prstGeom prst="rect">
            <a:avLst/>
          </a:prstGeom>
          <a:noFill/>
          <a:ln w="38100" cap="sq">
            <a:noFill/>
            <a:miter lim="800000"/>
            <a:headEnd type="none" w="sm" len="sm"/>
            <a:tailEnd type="none" w="lg" len="lg"/>
          </a:ln>
        </p:spPr>
      </p:pic>
      <p:sp>
        <p:nvSpPr>
          <p:cNvPr id="481292" name="Text Box 12"/>
          <p:cNvSpPr txBox="1">
            <a:spLocks noChangeArrowheads="1"/>
          </p:cNvSpPr>
          <p:nvPr/>
        </p:nvSpPr>
        <p:spPr bwMode="auto">
          <a:xfrm>
            <a:off x="0" y="914400"/>
            <a:ext cx="4191000" cy="3647152"/>
          </a:xfrm>
          <a:prstGeom prst="rect">
            <a:avLst/>
          </a:prstGeom>
          <a:noFill/>
          <a:ln w="12700" cap="sq">
            <a:noFill/>
            <a:miter lim="800000"/>
            <a:headEnd type="none" w="sm" len="sm"/>
            <a:tailEnd type="none" w="lg" len="lg"/>
          </a:ln>
          <a:effectLst/>
        </p:spPr>
        <p:txBody>
          <a:bodyPr>
            <a:spAutoFit/>
          </a:bodyPr>
          <a:lstStyle/>
          <a:p>
            <a:pPr marL="228600" indent="-228600">
              <a:defRPr/>
            </a:pPr>
            <a:r>
              <a:rPr lang="en-US" b="1" dirty="0">
                <a:solidFill>
                  <a:schemeClr val="accent6"/>
                </a:solidFill>
                <a:latin typeface="Tahoma" pitchFamily="34" charset="0"/>
              </a:rPr>
              <a:t>Original Developers of </a:t>
            </a:r>
            <a:r>
              <a:rPr lang="en-US" b="1" dirty="0" smtClean="0">
                <a:solidFill>
                  <a:schemeClr val="accent6"/>
                </a:solidFill>
                <a:latin typeface="Tahoma" pitchFamily="34" charset="0"/>
              </a:rPr>
              <a:t>MAP</a:t>
            </a:r>
            <a:endParaRPr lang="en-US" b="1" dirty="0">
              <a:solidFill>
                <a:schemeClr val="accent6"/>
              </a:solidFill>
              <a:latin typeface="Tahoma" pitchFamily="34" charset="0"/>
            </a:endParaRPr>
          </a:p>
          <a:p>
            <a:pPr marL="228600" indent="-228600">
              <a:buFontTx/>
              <a:buChar char="•"/>
              <a:defRPr/>
            </a:pPr>
            <a:r>
              <a:rPr lang="en-US" dirty="0">
                <a:solidFill>
                  <a:schemeClr val="accent6"/>
                </a:solidFill>
                <a:latin typeface="Tahoma" pitchFamily="34" charset="0"/>
              </a:rPr>
              <a:t>First-year students arrived with unrealistic expectations</a:t>
            </a:r>
          </a:p>
          <a:p>
            <a:pPr marL="228600" indent="-228600">
              <a:buFontTx/>
              <a:buChar char="•"/>
              <a:defRPr/>
            </a:pPr>
            <a:r>
              <a:rPr lang="en-US" dirty="0">
                <a:solidFill>
                  <a:schemeClr val="accent6"/>
                </a:solidFill>
                <a:latin typeface="Tahoma" pitchFamily="34" charset="0"/>
              </a:rPr>
              <a:t>Retention rates were not as high as desired</a:t>
            </a:r>
          </a:p>
          <a:p>
            <a:pPr marL="228600" indent="-228600">
              <a:buFontTx/>
              <a:buChar char="•"/>
              <a:defRPr/>
            </a:pPr>
            <a:r>
              <a:rPr lang="en-US" dirty="0">
                <a:solidFill>
                  <a:schemeClr val="accent6"/>
                </a:solidFill>
                <a:latin typeface="Tahoma" pitchFamily="34" charset="0"/>
              </a:rPr>
              <a:t>Mid-terms was too late to intervene</a:t>
            </a:r>
          </a:p>
          <a:p>
            <a:pPr marL="228600" indent="-228600">
              <a:buFontTx/>
              <a:buChar char="•"/>
              <a:defRPr/>
            </a:pPr>
            <a:r>
              <a:rPr lang="en-US" dirty="0" smtClean="0">
                <a:solidFill>
                  <a:schemeClr val="accent6"/>
                </a:solidFill>
                <a:latin typeface="Tahoma" pitchFamily="34" charset="0"/>
              </a:rPr>
              <a:t>Better </a:t>
            </a:r>
            <a:r>
              <a:rPr lang="en-US" dirty="0">
                <a:solidFill>
                  <a:schemeClr val="accent6"/>
                </a:solidFill>
                <a:latin typeface="Tahoma" pitchFamily="34" charset="0"/>
              </a:rPr>
              <a:t>data about incoming </a:t>
            </a:r>
            <a:r>
              <a:rPr lang="en-US" dirty="0" smtClean="0">
                <a:solidFill>
                  <a:schemeClr val="accent6"/>
                </a:solidFill>
                <a:latin typeface="Tahoma" pitchFamily="34" charset="0"/>
              </a:rPr>
              <a:t>students was needed</a:t>
            </a:r>
            <a:endParaRPr lang="en-US" dirty="0">
              <a:solidFill>
                <a:schemeClr val="accent6"/>
              </a:solidFill>
              <a:latin typeface="Tahoma" pitchFamily="34" charset="0"/>
            </a:endParaRPr>
          </a:p>
          <a:p>
            <a:pPr marL="228600" indent="-228600">
              <a:spcBef>
                <a:spcPct val="50000"/>
              </a:spcBef>
              <a:defRPr/>
            </a:pPr>
            <a:endParaRPr lang="en-US" dirty="0">
              <a:solidFill>
                <a:srgbClr val="0033CC"/>
              </a:solidFill>
              <a:latin typeface="Tahoma" pitchFamily="34" charset="0"/>
            </a:endParaRPr>
          </a:p>
        </p:txBody>
      </p:sp>
      <p:sp>
        <p:nvSpPr>
          <p:cNvPr id="12" name="Title 11"/>
          <p:cNvSpPr>
            <a:spLocks noGrp="1"/>
          </p:cNvSpPr>
          <p:nvPr>
            <p:ph type="title"/>
          </p:nvPr>
        </p:nvSpPr>
        <p:spPr/>
        <p:txBody>
          <a:bodyPr>
            <a:normAutofit fontScale="90000"/>
          </a:bodyPr>
          <a:lstStyle/>
          <a:p>
            <a:pPr eaLnBrk="1" hangingPunct="1">
              <a:defRPr/>
            </a:pPr>
            <a:r>
              <a:rPr dirty="0" smtClean="0"/>
              <a:t>MAP-Works History</a:t>
            </a:r>
          </a:p>
        </p:txBody>
      </p:sp>
      <p:sp>
        <p:nvSpPr>
          <p:cNvPr id="13" name="Text Box 8"/>
          <p:cNvSpPr txBox="1">
            <a:spLocks noChangeArrowheads="1"/>
          </p:cNvSpPr>
          <p:nvPr/>
        </p:nvSpPr>
        <p:spPr bwMode="auto">
          <a:xfrm>
            <a:off x="5334000" y="2590800"/>
            <a:ext cx="3429000" cy="1569660"/>
          </a:xfrm>
          <a:prstGeom prst="rect">
            <a:avLst/>
          </a:prstGeom>
          <a:solidFill>
            <a:schemeClr val="accent1">
              <a:alpha val="74901"/>
            </a:schemeClr>
          </a:solidFill>
          <a:ln w="9525">
            <a:solidFill>
              <a:schemeClr val="bg2"/>
            </a:solidFill>
            <a:miter lim="800000"/>
            <a:headEnd/>
            <a:tailEnd/>
          </a:ln>
        </p:spPr>
        <p:txBody>
          <a:bodyPr wrap="square">
            <a:spAutoFit/>
          </a:bodyPr>
          <a:lstStyle/>
          <a:p>
            <a:pPr eaLnBrk="0" hangingPunct="0">
              <a:spcBef>
                <a:spcPct val="50000"/>
              </a:spcBef>
            </a:pPr>
            <a:r>
              <a:rPr lang="en-US" sz="2400" dirty="0" smtClean="0">
                <a:solidFill>
                  <a:srgbClr val="020406"/>
                </a:solidFill>
              </a:rPr>
              <a:t>Fall 2008, 40 schools used MAP-Works during the first year of the national roll-out</a:t>
            </a:r>
            <a:endParaRPr lang="en-US" sz="2400" dirty="0">
              <a:solidFill>
                <a:srgbClr val="020406"/>
              </a:solidFill>
            </a:endParaRPr>
          </a:p>
        </p:txBody>
      </p:sp>
      <p:sp>
        <p:nvSpPr>
          <p:cNvPr id="17" name="Up Arrow 16"/>
          <p:cNvSpPr/>
          <p:nvPr/>
        </p:nvSpPr>
        <p:spPr bwMode="auto">
          <a:xfrm>
            <a:off x="304800" y="3200400"/>
            <a:ext cx="484632" cy="2514600"/>
          </a:xfrm>
          <a:prstGeom prst="upArrow">
            <a:avLst/>
          </a:prstGeom>
          <a:solidFill>
            <a:srgbClr val="C0C0C0"/>
          </a:solidFill>
          <a:ln w="12700" cap="sq" cmpd="sng" algn="ctr">
            <a:solidFill>
              <a:schemeClr val="tx1"/>
            </a:solidFill>
            <a:prstDash val="solid"/>
            <a:round/>
            <a:headEnd type="none" w="sm" len="sm"/>
            <a:tailEnd type="none" w="lg" len="lg"/>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2"/>
              </a:solidFill>
              <a:effectLst/>
              <a:latin typeface="Tahoma"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1288"/>
                                        </p:tgtEl>
                                        <p:attrNameLst>
                                          <p:attrName>style.visibility</p:attrName>
                                        </p:attrNameLst>
                                      </p:cBhvr>
                                      <p:to>
                                        <p:strVal val="visible"/>
                                      </p:to>
                                    </p:set>
                                    <p:anim calcmode="lin" valueType="num">
                                      <p:cBhvr additive="base">
                                        <p:cTn id="7" dur="500" fill="hold"/>
                                        <p:tgtEl>
                                          <p:spTgt spid="481288"/>
                                        </p:tgtEl>
                                        <p:attrNameLst>
                                          <p:attrName>ppt_x</p:attrName>
                                        </p:attrNameLst>
                                      </p:cBhvr>
                                      <p:tavLst>
                                        <p:tav tm="0">
                                          <p:val>
                                            <p:strVal val="#ppt_x"/>
                                          </p:val>
                                        </p:tav>
                                        <p:tav tm="100000">
                                          <p:val>
                                            <p:strVal val="#ppt_x"/>
                                          </p:val>
                                        </p:tav>
                                      </p:tavLst>
                                    </p:anim>
                                    <p:anim calcmode="lin" valueType="num">
                                      <p:cBhvr additive="base">
                                        <p:cTn id="8" dur="500" fill="hold"/>
                                        <p:tgtEl>
                                          <p:spTgt spid="4812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81287"/>
                                        </p:tgtEl>
                                        <p:attrNameLst>
                                          <p:attrName>style.visibility</p:attrName>
                                        </p:attrNameLst>
                                      </p:cBhvr>
                                      <p:to>
                                        <p:strVal val="visible"/>
                                      </p:to>
                                    </p:set>
                                    <p:anim calcmode="lin" valueType="num">
                                      <p:cBhvr additive="base">
                                        <p:cTn id="13" dur="500" fill="hold"/>
                                        <p:tgtEl>
                                          <p:spTgt spid="481287"/>
                                        </p:tgtEl>
                                        <p:attrNameLst>
                                          <p:attrName>ppt_x</p:attrName>
                                        </p:attrNameLst>
                                      </p:cBhvr>
                                      <p:tavLst>
                                        <p:tav tm="0">
                                          <p:val>
                                            <p:strVal val="#ppt_x"/>
                                          </p:val>
                                        </p:tav>
                                        <p:tav tm="100000">
                                          <p:val>
                                            <p:strVal val="#ppt_x"/>
                                          </p:val>
                                        </p:tav>
                                      </p:tavLst>
                                    </p:anim>
                                    <p:anim calcmode="lin" valueType="num">
                                      <p:cBhvr additive="base">
                                        <p:cTn id="14" dur="500" fill="hold"/>
                                        <p:tgtEl>
                                          <p:spTgt spid="48128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81290"/>
                                        </p:tgtEl>
                                        <p:attrNameLst>
                                          <p:attrName>style.visibility</p:attrName>
                                        </p:attrNameLst>
                                      </p:cBhvr>
                                      <p:to>
                                        <p:strVal val="visible"/>
                                      </p:to>
                                    </p:set>
                                    <p:anim calcmode="lin" valueType="num">
                                      <p:cBhvr additive="base">
                                        <p:cTn id="17" dur="500" fill="hold"/>
                                        <p:tgtEl>
                                          <p:spTgt spid="481290"/>
                                        </p:tgtEl>
                                        <p:attrNameLst>
                                          <p:attrName>ppt_x</p:attrName>
                                        </p:attrNameLst>
                                      </p:cBhvr>
                                      <p:tavLst>
                                        <p:tav tm="0">
                                          <p:val>
                                            <p:strVal val="#ppt_x"/>
                                          </p:val>
                                        </p:tav>
                                        <p:tav tm="100000">
                                          <p:val>
                                            <p:strVal val="#ppt_x"/>
                                          </p:val>
                                        </p:tav>
                                      </p:tavLst>
                                    </p:anim>
                                    <p:anim calcmode="lin" valueType="num">
                                      <p:cBhvr additive="base">
                                        <p:cTn id="18" dur="500" fill="hold"/>
                                        <p:tgtEl>
                                          <p:spTgt spid="48129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81289"/>
                                        </p:tgtEl>
                                        <p:attrNameLst>
                                          <p:attrName>style.visibility</p:attrName>
                                        </p:attrNameLst>
                                      </p:cBhvr>
                                      <p:to>
                                        <p:strVal val="visible"/>
                                      </p:to>
                                    </p:set>
                                    <p:anim calcmode="lin" valueType="num">
                                      <p:cBhvr additive="base">
                                        <p:cTn id="29" dur="500" fill="hold"/>
                                        <p:tgtEl>
                                          <p:spTgt spid="481289"/>
                                        </p:tgtEl>
                                        <p:attrNameLst>
                                          <p:attrName>ppt_x</p:attrName>
                                        </p:attrNameLst>
                                      </p:cBhvr>
                                      <p:tavLst>
                                        <p:tav tm="0">
                                          <p:val>
                                            <p:strVal val="#ppt_x"/>
                                          </p:val>
                                        </p:tav>
                                        <p:tav tm="100000">
                                          <p:val>
                                            <p:strVal val="#ppt_x"/>
                                          </p:val>
                                        </p:tav>
                                      </p:tavLst>
                                    </p:anim>
                                    <p:anim calcmode="lin" valueType="num">
                                      <p:cBhvr additive="base">
                                        <p:cTn id="30" dur="500" fill="hold"/>
                                        <p:tgtEl>
                                          <p:spTgt spid="4812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287" grpId="0" animBg="1"/>
      <p:bldP spid="481288" grpId="0" animBg="1"/>
      <p:bldP spid="481289" grpId="0" animBg="1"/>
      <p:bldP spid="1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dirty="0" smtClean="0"/>
              <a:t>Accessing Contacts/Notes/Alerts</a:t>
            </a:r>
            <a:endParaRPr dirty="0"/>
          </a:p>
        </p:txBody>
      </p:sp>
      <p:pic>
        <p:nvPicPr>
          <p:cNvPr id="34819" name="Picture 2"/>
          <p:cNvPicPr>
            <a:picLocks noChangeAspect="1" noChangeArrowheads="1"/>
          </p:cNvPicPr>
          <p:nvPr/>
        </p:nvPicPr>
        <p:blipFill>
          <a:blip r:embed="rId3" cstate="print"/>
          <a:srcRect/>
          <a:stretch>
            <a:fillRect/>
          </a:stretch>
        </p:blipFill>
        <p:spPr bwMode="auto">
          <a:xfrm>
            <a:off x="0" y="609600"/>
            <a:ext cx="7820025" cy="6248400"/>
          </a:xfrm>
          <a:prstGeom prst="rect">
            <a:avLst/>
          </a:prstGeom>
          <a:noFill/>
          <a:ln w="9525">
            <a:noFill/>
            <a:miter lim="800000"/>
            <a:headEnd/>
            <a:tailEnd/>
          </a:ln>
        </p:spPr>
      </p:pic>
      <p:sp>
        <p:nvSpPr>
          <p:cNvPr id="6" name="Rectangle 5"/>
          <p:cNvSpPr/>
          <p:nvPr/>
        </p:nvSpPr>
        <p:spPr bwMode="auto">
          <a:xfrm>
            <a:off x="0" y="4038600"/>
            <a:ext cx="1219200" cy="381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7" name="Rectangle 6"/>
          <p:cNvSpPr/>
          <p:nvPr/>
        </p:nvSpPr>
        <p:spPr bwMode="auto">
          <a:xfrm>
            <a:off x="990600" y="4572000"/>
            <a:ext cx="1600200" cy="3048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9" name="Rectangle 8"/>
          <p:cNvSpPr/>
          <p:nvPr/>
        </p:nvSpPr>
        <p:spPr bwMode="auto">
          <a:xfrm>
            <a:off x="2590800" y="4572000"/>
            <a:ext cx="1828800" cy="6858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5" name="Rectangle 14"/>
          <p:cNvSpPr/>
          <p:nvPr/>
        </p:nvSpPr>
        <p:spPr bwMode="auto">
          <a:xfrm>
            <a:off x="2743200" y="4572000"/>
            <a:ext cx="1371600" cy="3048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pic>
        <p:nvPicPr>
          <p:cNvPr id="37891" name="Picture 3"/>
          <p:cNvPicPr>
            <a:picLocks noChangeAspect="1" noChangeArrowheads="1"/>
          </p:cNvPicPr>
          <p:nvPr/>
        </p:nvPicPr>
        <p:blipFill>
          <a:blip r:embed="rId4" cstate="print"/>
          <a:srcRect/>
          <a:stretch>
            <a:fillRect/>
          </a:stretch>
        </p:blipFill>
        <p:spPr bwMode="auto">
          <a:xfrm>
            <a:off x="1676400" y="762000"/>
            <a:ext cx="3159125" cy="3400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Arrow Connector 13"/>
          <p:cNvCxnSpPr/>
          <p:nvPr/>
        </p:nvCxnSpPr>
        <p:spPr bwMode="auto">
          <a:xfrm rot="16200000" flipV="1">
            <a:off x="3124200" y="4038600"/>
            <a:ext cx="762000" cy="304800"/>
          </a:xfrm>
          <a:prstGeom prst="straightConnector1">
            <a:avLst/>
          </a:prstGeom>
          <a:ln>
            <a:headEnd type="none" w="sm" len="sm"/>
            <a:tailEnd type="arrow"/>
          </a:ln>
        </p:spPr>
        <p:style>
          <a:lnRef idx="3">
            <a:schemeClr val="accent4"/>
          </a:lnRef>
          <a:fillRef idx="0">
            <a:schemeClr val="accent4"/>
          </a:fillRef>
          <a:effectRef idx="2">
            <a:schemeClr val="accent4"/>
          </a:effectRef>
          <a:fontRef idx="minor">
            <a:schemeClr val="tx1"/>
          </a:fontRef>
        </p:style>
      </p:cxnSp>
      <p:pic>
        <p:nvPicPr>
          <p:cNvPr id="37892" name="Picture 4"/>
          <p:cNvPicPr>
            <a:picLocks noChangeAspect="1" noChangeArrowheads="1"/>
          </p:cNvPicPr>
          <p:nvPr/>
        </p:nvPicPr>
        <p:blipFill>
          <a:blip r:embed="rId5" cstate="print"/>
          <a:srcRect/>
          <a:stretch>
            <a:fillRect/>
          </a:stretch>
        </p:blipFill>
        <p:spPr bwMode="auto">
          <a:xfrm>
            <a:off x="5029200" y="914400"/>
            <a:ext cx="3340100" cy="3524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0" name="Straight Arrow Connector 19"/>
          <p:cNvCxnSpPr/>
          <p:nvPr/>
        </p:nvCxnSpPr>
        <p:spPr bwMode="auto">
          <a:xfrm rot="5400000" flipH="1" flipV="1">
            <a:off x="3810000" y="3124200"/>
            <a:ext cx="1600200" cy="1295400"/>
          </a:xfrm>
          <a:prstGeom prst="straightConnector1">
            <a:avLst/>
          </a:prstGeom>
          <a:ln>
            <a:headEnd type="none" w="sm" len="sm"/>
            <a:tailEnd type="arrow"/>
          </a:ln>
        </p:spPr>
        <p:style>
          <a:lnRef idx="3">
            <a:schemeClr val="accent4"/>
          </a:lnRef>
          <a:fillRef idx="0">
            <a:schemeClr val="accent4"/>
          </a:fillRef>
          <a:effectRef idx="2">
            <a:schemeClr val="accent4"/>
          </a:effectRef>
          <a:fontRef idx="minor">
            <a:schemeClr val="tx1"/>
          </a:fontRef>
        </p:style>
      </p:cxnSp>
      <p:pic>
        <p:nvPicPr>
          <p:cNvPr id="37894" name="Picture 6"/>
          <p:cNvPicPr>
            <a:picLocks noChangeAspect="1" noChangeArrowheads="1"/>
          </p:cNvPicPr>
          <p:nvPr/>
        </p:nvPicPr>
        <p:blipFill>
          <a:blip r:embed="rId6" cstate="print"/>
          <a:srcRect/>
          <a:stretch>
            <a:fillRect/>
          </a:stretch>
        </p:blipFill>
        <p:spPr bwMode="auto">
          <a:xfrm>
            <a:off x="5562600" y="2971800"/>
            <a:ext cx="3309938" cy="3733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24" name="Straight Arrow Connector 23"/>
          <p:cNvCxnSpPr/>
          <p:nvPr/>
        </p:nvCxnSpPr>
        <p:spPr bwMode="auto">
          <a:xfrm flipV="1">
            <a:off x="4114800" y="3733800"/>
            <a:ext cx="1981200" cy="990600"/>
          </a:xfrm>
          <a:prstGeom prst="straightConnector1">
            <a:avLst/>
          </a:prstGeom>
          <a:ln>
            <a:headEnd type="none" w="sm" len="sm"/>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7891"/>
                                        </p:tgtEl>
                                        <p:attrNameLst>
                                          <p:attrName>style.visibility</p:attrName>
                                        </p:attrNameLst>
                                      </p:cBhvr>
                                      <p:to>
                                        <p:strVal val="visible"/>
                                      </p:to>
                                    </p:set>
                                    <p:anim calcmode="lin" valueType="num">
                                      <p:cBhvr additive="base">
                                        <p:cTn id="15" dur="500" fill="hold"/>
                                        <p:tgtEl>
                                          <p:spTgt spid="37891"/>
                                        </p:tgtEl>
                                        <p:attrNameLst>
                                          <p:attrName>ppt_x</p:attrName>
                                        </p:attrNameLst>
                                      </p:cBhvr>
                                      <p:tavLst>
                                        <p:tav tm="0">
                                          <p:val>
                                            <p:strVal val="#ppt_x"/>
                                          </p:val>
                                        </p:tav>
                                        <p:tav tm="100000">
                                          <p:val>
                                            <p:strVal val="#ppt_x"/>
                                          </p:val>
                                        </p:tav>
                                      </p:tavLst>
                                    </p:anim>
                                    <p:anim calcmode="lin" valueType="num">
                                      <p:cBhvr additive="base">
                                        <p:cTn id="16" dur="500" fill="hold"/>
                                        <p:tgtEl>
                                          <p:spTgt spid="37891"/>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500" fill="hold"/>
                                        <p:tgtEl>
                                          <p:spTgt spid="20"/>
                                        </p:tgtEl>
                                        <p:attrNameLst>
                                          <p:attrName>ppt_x</p:attrName>
                                        </p:attrNameLst>
                                      </p:cBhvr>
                                      <p:tavLst>
                                        <p:tav tm="0">
                                          <p:val>
                                            <p:strVal val="#ppt_x"/>
                                          </p:val>
                                        </p:tav>
                                        <p:tav tm="100000">
                                          <p:val>
                                            <p:strVal val="#ppt_x"/>
                                          </p:val>
                                        </p:tav>
                                      </p:tavLst>
                                    </p:anim>
                                    <p:anim calcmode="lin" valueType="num">
                                      <p:cBhvr additive="base">
                                        <p:cTn id="22" dur="500" fill="hold"/>
                                        <p:tgtEl>
                                          <p:spTgt spid="20"/>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7892"/>
                                        </p:tgtEl>
                                        <p:attrNameLst>
                                          <p:attrName>style.visibility</p:attrName>
                                        </p:attrNameLst>
                                      </p:cBhvr>
                                      <p:to>
                                        <p:strVal val="visible"/>
                                      </p:to>
                                    </p:set>
                                    <p:anim calcmode="lin" valueType="num">
                                      <p:cBhvr additive="base">
                                        <p:cTn id="25" dur="500" fill="hold"/>
                                        <p:tgtEl>
                                          <p:spTgt spid="37892"/>
                                        </p:tgtEl>
                                        <p:attrNameLst>
                                          <p:attrName>ppt_x</p:attrName>
                                        </p:attrNameLst>
                                      </p:cBhvr>
                                      <p:tavLst>
                                        <p:tav tm="0">
                                          <p:val>
                                            <p:strVal val="#ppt_x"/>
                                          </p:val>
                                        </p:tav>
                                        <p:tav tm="100000">
                                          <p:val>
                                            <p:strVal val="#ppt_x"/>
                                          </p:val>
                                        </p:tav>
                                      </p:tavLst>
                                    </p:anim>
                                    <p:anim calcmode="lin" valueType="num">
                                      <p:cBhvr additive="base">
                                        <p:cTn id="26" dur="500" fill="hold"/>
                                        <p:tgtEl>
                                          <p:spTgt spid="3789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ppt_x"/>
                                          </p:val>
                                        </p:tav>
                                        <p:tav tm="100000">
                                          <p:val>
                                            <p:strVal val="#ppt_x"/>
                                          </p:val>
                                        </p:tav>
                                      </p:tavLst>
                                    </p:anim>
                                    <p:anim calcmode="lin" valueType="num">
                                      <p:cBhvr additive="base">
                                        <p:cTn id="32" dur="500" fill="hold"/>
                                        <p:tgtEl>
                                          <p:spTgt spid="2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7894"/>
                                        </p:tgtEl>
                                        <p:attrNameLst>
                                          <p:attrName>style.visibility</p:attrName>
                                        </p:attrNameLst>
                                      </p:cBhvr>
                                      <p:to>
                                        <p:strVal val="visible"/>
                                      </p:to>
                                    </p:set>
                                    <p:anim calcmode="lin" valueType="num">
                                      <p:cBhvr additive="base">
                                        <p:cTn id="35" dur="500" fill="hold"/>
                                        <p:tgtEl>
                                          <p:spTgt spid="37894"/>
                                        </p:tgtEl>
                                        <p:attrNameLst>
                                          <p:attrName>ppt_x</p:attrName>
                                        </p:attrNameLst>
                                      </p:cBhvr>
                                      <p:tavLst>
                                        <p:tav tm="0">
                                          <p:val>
                                            <p:strVal val="#ppt_x"/>
                                          </p:val>
                                        </p:tav>
                                        <p:tav tm="100000">
                                          <p:val>
                                            <p:strVal val="#ppt_x"/>
                                          </p:val>
                                        </p:tav>
                                      </p:tavLst>
                                    </p:anim>
                                    <p:anim calcmode="lin" valueType="num">
                                      <p:cBhvr additive="base">
                                        <p:cTn id="36" dur="500" fill="hold"/>
                                        <p:tgtEl>
                                          <p:spTgt spid="378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dirty="0" smtClean="0"/>
              <a:t>Accessing Contacts/Notes/Alerts</a:t>
            </a:r>
            <a:endParaRPr dirty="0"/>
          </a:p>
        </p:txBody>
      </p:sp>
      <p:pic>
        <p:nvPicPr>
          <p:cNvPr id="35843" name="Picture 2"/>
          <p:cNvPicPr>
            <a:picLocks noChangeAspect="1" noChangeArrowheads="1"/>
          </p:cNvPicPr>
          <p:nvPr/>
        </p:nvPicPr>
        <p:blipFill>
          <a:blip r:embed="rId3" cstate="print"/>
          <a:srcRect/>
          <a:stretch>
            <a:fillRect/>
          </a:stretch>
        </p:blipFill>
        <p:spPr bwMode="auto">
          <a:xfrm>
            <a:off x="0" y="609600"/>
            <a:ext cx="7820025" cy="6248400"/>
          </a:xfrm>
          <a:prstGeom prst="rect">
            <a:avLst/>
          </a:prstGeom>
          <a:noFill/>
          <a:ln w="9525">
            <a:noFill/>
            <a:miter lim="800000"/>
            <a:headEnd/>
            <a:tailEnd/>
          </a:ln>
        </p:spPr>
      </p:pic>
      <p:sp>
        <p:nvSpPr>
          <p:cNvPr id="6" name="Rectangle 5"/>
          <p:cNvSpPr/>
          <p:nvPr/>
        </p:nvSpPr>
        <p:spPr bwMode="auto">
          <a:xfrm>
            <a:off x="0" y="4038600"/>
            <a:ext cx="1219200" cy="381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7" name="Rectangle 6"/>
          <p:cNvSpPr/>
          <p:nvPr/>
        </p:nvSpPr>
        <p:spPr bwMode="auto">
          <a:xfrm>
            <a:off x="990600" y="4572000"/>
            <a:ext cx="1600200" cy="3048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9" name="Rectangle 8"/>
          <p:cNvSpPr/>
          <p:nvPr/>
        </p:nvSpPr>
        <p:spPr bwMode="auto">
          <a:xfrm>
            <a:off x="2590800" y="4572000"/>
            <a:ext cx="1828800" cy="6858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5" name="Rectangle 14"/>
          <p:cNvSpPr/>
          <p:nvPr/>
        </p:nvSpPr>
        <p:spPr bwMode="auto">
          <a:xfrm>
            <a:off x="2743200" y="4791075"/>
            <a:ext cx="1520825" cy="238125"/>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pic>
        <p:nvPicPr>
          <p:cNvPr id="38914" name="Picture 2"/>
          <p:cNvPicPr>
            <a:picLocks noChangeAspect="1" noChangeArrowheads="1"/>
          </p:cNvPicPr>
          <p:nvPr/>
        </p:nvPicPr>
        <p:blipFill>
          <a:blip r:embed="rId4" cstate="print"/>
          <a:srcRect/>
          <a:stretch>
            <a:fillRect/>
          </a:stretch>
        </p:blipFill>
        <p:spPr bwMode="auto">
          <a:xfrm>
            <a:off x="4495800" y="746125"/>
            <a:ext cx="4038600" cy="4064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Arrow Connector 13"/>
          <p:cNvCxnSpPr/>
          <p:nvPr/>
        </p:nvCxnSpPr>
        <p:spPr bwMode="auto">
          <a:xfrm rot="5400000" flipH="1" flipV="1">
            <a:off x="3505200" y="3581400"/>
            <a:ext cx="1371600" cy="1066800"/>
          </a:xfrm>
          <a:prstGeom prst="straightConnector1">
            <a:avLst/>
          </a:prstGeom>
          <a:ln>
            <a:headEnd type="none" w="sm" len="sm"/>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 fill="hold"/>
                                        <p:tgtEl>
                                          <p:spTgt spid="38914"/>
                                        </p:tgtEl>
                                        <p:attrNameLst>
                                          <p:attrName>ppt_x</p:attrName>
                                        </p:attrNameLst>
                                      </p:cBhvr>
                                      <p:tavLst>
                                        <p:tav tm="0">
                                          <p:val>
                                            <p:strVal val="#ppt_x"/>
                                          </p:val>
                                        </p:tav>
                                        <p:tav tm="100000">
                                          <p:val>
                                            <p:strVal val="#ppt_x"/>
                                          </p:val>
                                        </p:tav>
                                      </p:tavLst>
                                    </p:anim>
                                    <p:anim calcmode="lin" valueType="num">
                                      <p:cBhvr additive="base">
                                        <p:cTn id="8" dur="500" fill="hold"/>
                                        <p:tgtEl>
                                          <p:spTgt spid="3891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dirty="0" smtClean="0"/>
              <a:t>Accessing Contacts/Notes/Alerts</a:t>
            </a:r>
            <a:endParaRPr dirty="0"/>
          </a:p>
        </p:txBody>
      </p:sp>
      <p:pic>
        <p:nvPicPr>
          <p:cNvPr id="36867" name="Picture 2"/>
          <p:cNvPicPr>
            <a:picLocks noChangeAspect="1" noChangeArrowheads="1"/>
          </p:cNvPicPr>
          <p:nvPr/>
        </p:nvPicPr>
        <p:blipFill>
          <a:blip r:embed="rId3" cstate="print"/>
          <a:srcRect/>
          <a:stretch>
            <a:fillRect/>
          </a:stretch>
        </p:blipFill>
        <p:spPr bwMode="auto">
          <a:xfrm>
            <a:off x="0" y="609600"/>
            <a:ext cx="7820025" cy="6248400"/>
          </a:xfrm>
          <a:prstGeom prst="rect">
            <a:avLst/>
          </a:prstGeom>
          <a:noFill/>
          <a:ln w="9525">
            <a:noFill/>
            <a:miter lim="800000"/>
            <a:headEnd/>
            <a:tailEnd/>
          </a:ln>
        </p:spPr>
      </p:pic>
      <p:sp>
        <p:nvSpPr>
          <p:cNvPr id="6" name="Rectangle 5"/>
          <p:cNvSpPr/>
          <p:nvPr/>
        </p:nvSpPr>
        <p:spPr bwMode="auto">
          <a:xfrm>
            <a:off x="0" y="4038600"/>
            <a:ext cx="1219200" cy="3810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7" name="Rectangle 6"/>
          <p:cNvSpPr/>
          <p:nvPr/>
        </p:nvSpPr>
        <p:spPr bwMode="auto">
          <a:xfrm>
            <a:off x="990600" y="4572000"/>
            <a:ext cx="1600200" cy="3048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9" name="Rectangle 8"/>
          <p:cNvSpPr/>
          <p:nvPr/>
        </p:nvSpPr>
        <p:spPr bwMode="auto">
          <a:xfrm>
            <a:off x="2590800" y="4572000"/>
            <a:ext cx="1828800" cy="6858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5" name="Rectangle 14"/>
          <p:cNvSpPr/>
          <p:nvPr/>
        </p:nvSpPr>
        <p:spPr bwMode="auto">
          <a:xfrm>
            <a:off x="2743200" y="4953000"/>
            <a:ext cx="1520825" cy="238125"/>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pic>
        <p:nvPicPr>
          <p:cNvPr id="39938" name="Picture 2"/>
          <p:cNvPicPr>
            <a:picLocks noChangeAspect="1" noChangeArrowheads="1"/>
          </p:cNvPicPr>
          <p:nvPr/>
        </p:nvPicPr>
        <p:blipFill>
          <a:blip r:embed="rId4" cstate="print"/>
          <a:srcRect/>
          <a:stretch>
            <a:fillRect/>
          </a:stretch>
        </p:blipFill>
        <p:spPr bwMode="auto">
          <a:xfrm>
            <a:off x="3886200" y="569913"/>
            <a:ext cx="5257800" cy="4252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4" name="Straight Arrow Connector 13"/>
          <p:cNvCxnSpPr/>
          <p:nvPr/>
        </p:nvCxnSpPr>
        <p:spPr bwMode="auto">
          <a:xfrm rot="5400000" flipH="1" flipV="1">
            <a:off x="3352800" y="3962400"/>
            <a:ext cx="1371600" cy="609600"/>
          </a:xfrm>
          <a:prstGeom prst="straightConnector1">
            <a:avLst/>
          </a:prstGeom>
          <a:ln>
            <a:headEnd type="none" w="sm" len="sm"/>
            <a:tailEnd type="arrow"/>
          </a:ln>
        </p:spPr>
        <p:style>
          <a:lnRef idx="3">
            <a:schemeClr val="accent4"/>
          </a:lnRef>
          <a:fillRef idx="0">
            <a:schemeClr val="accent4"/>
          </a:fillRef>
          <a:effectRef idx="2">
            <a:schemeClr val="accent4"/>
          </a:effectRef>
          <a:fontRef idx="minor">
            <a:schemeClr val="tx1"/>
          </a:fontRef>
        </p:style>
      </p:cxn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9938"/>
                                        </p:tgtEl>
                                        <p:attrNameLst>
                                          <p:attrName>style.visibility</p:attrName>
                                        </p:attrNameLst>
                                      </p:cBhvr>
                                      <p:to>
                                        <p:strVal val="visible"/>
                                      </p:to>
                                    </p:set>
                                    <p:anim calcmode="lin" valueType="num">
                                      <p:cBhvr additive="base">
                                        <p:cTn id="7" dur="500" fill="hold"/>
                                        <p:tgtEl>
                                          <p:spTgt spid="39938"/>
                                        </p:tgtEl>
                                        <p:attrNameLst>
                                          <p:attrName>ppt_x</p:attrName>
                                        </p:attrNameLst>
                                      </p:cBhvr>
                                      <p:tavLst>
                                        <p:tav tm="0">
                                          <p:val>
                                            <p:strVal val="#ppt_x"/>
                                          </p:val>
                                        </p:tav>
                                        <p:tav tm="100000">
                                          <p:val>
                                            <p:strVal val="#ppt_x"/>
                                          </p:val>
                                        </p:tav>
                                      </p:tavLst>
                                    </p:anim>
                                    <p:anim calcmode="lin" valueType="num">
                                      <p:cBhvr additive="base">
                                        <p:cTn id="8" dur="500" fill="hold"/>
                                        <p:tgtEl>
                                          <p:spTgt spid="3993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362200"/>
            <a:ext cx="9144000" cy="1449388"/>
          </a:xfrm>
        </p:spPr>
        <p:txBody>
          <a:bodyPr/>
          <a:lstStyle/>
          <a:p>
            <a:pPr>
              <a:defRPr/>
            </a:pPr>
            <a:r>
              <a:rPr lang="en-US" sz="4400" dirty="0" smtClean="0"/>
              <a:t>All Students Reporting</a:t>
            </a:r>
            <a:endParaRPr lang="en-US" sz="4400" dirty="0"/>
          </a:p>
        </p:txBody>
      </p:sp>
    </p:spTree>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pPr>
              <a:defRPr/>
            </a:pPr>
            <a:r>
              <a:rPr dirty="0" smtClean="0"/>
              <a:t>Accessing All Student Reporting</a:t>
            </a:r>
            <a:endParaRPr dirty="0"/>
          </a:p>
        </p:txBody>
      </p:sp>
      <p:pic>
        <p:nvPicPr>
          <p:cNvPr id="38915" name="Picture 3"/>
          <p:cNvPicPr>
            <a:picLocks noChangeAspect="1" noChangeArrowheads="1"/>
          </p:cNvPicPr>
          <p:nvPr/>
        </p:nvPicPr>
        <p:blipFill>
          <a:blip r:embed="rId3" cstate="print"/>
          <a:srcRect/>
          <a:stretch>
            <a:fillRect/>
          </a:stretch>
        </p:blipFill>
        <p:spPr bwMode="auto">
          <a:xfrm>
            <a:off x="1371600" y="727075"/>
            <a:ext cx="7010400" cy="6130925"/>
          </a:xfrm>
          <a:prstGeom prst="rect">
            <a:avLst/>
          </a:prstGeom>
          <a:noFill/>
          <a:ln w="9525">
            <a:noFill/>
            <a:miter lim="800000"/>
            <a:headEnd/>
            <a:tailEnd/>
          </a:ln>
        </p:spPr>
      </p:pic>
      <p:sp>
        <p:nvSpPr>
          <p:cNvPr id="6" name="Line Callout 1 5"/>
          <p:cNvSpPr>
            <a:spLocks/>
          </p:cNvSpPr>
          <p:nvPr/>
        </p:nvSpPr>
        <p:spPr bwMode="auto">
          <a:xfrm>
            <a:off x="228600" y="1143000"/>
            <a:ext cx="3200400" cy="1295400"/>
          </a:xfrm>
          <a:prstGeom prst="borderCallout1">
            <a:avLst>
              <a:gd name="adj1" fmla="val 36470"/>
              <a:gd name="adj2" fmla="val 100076"/>
              <a:gd name="adj3" fmla="val 26082"/>
              <a:gd name="adj4" fmla="val 153969"/>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All Students: </a:t>
            </a:r>
            <a:r>
              <a:rPr lang="en-US" sz="2000" dirty="0">
                <a:solidFill>
                  <a:schemeClr val="tx2"/>
                </a:solidFill>
                <a:latin typeface="Calibri" pitchFamily="34" charset="0"/>
              </a:rPr>
              <a:t>Click on the “All Students” icon to access the aggregate reporting for your Direct-Connect students</a:t>
            </a:r>
          </a:p>
        </p:txBody>
      </p:sp>
      <p:sp>
        <p:nvSpPr>
          <p:cNvPr id="7" name="Rectangle 6"/>
          <p:cNvSpPr/>
          <p:nvPr/>
        </p:nvSpPr>
        <p:spPr bwMode="auto">
          <a:xfrm>
            <a:off x="5181600" y="1371600"/>
            <a:ext cx="762000" cy="4572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8" name="Line Callout 1 7"/>
          <p:cNvSpPr>
            <a:spLocks/>
          </p:cNvSpPr>
          <p:nvPr/>
        </p:nvSpPr>
        <p:spPr bwMode="auto">
          <a:xfrm>
            <a:off x="4876800" y="1752600"/>
            <a:ext cx="3886200" cy="990600"/>
          </a:xfrm>
          <a:prstGeom prst="borderCallout1">
            <a:avLst>
              <a:gd name="adj1" fmla="val 33585"/>
              <a:gd name="adj2" fmla="val 76"/>
              <a:gd name="adj3" fmla="val 136986"/>
              <a:gd name="adj4" fmla="val -45060"/>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Survey Snapshot: </a:t>
            </a:r>
            <a:r>
              <a:rPr lang="en-US" sz="2000" dirty="0">
                <a:solidFill>
                  <a:schemeClr val="tx2"/>
                </a:solidFill>
                <a:latin typeface="Calibri" pitchFamily="34" charset="0"/>
              </a:rPr>
              <a:t>Frequency distribution of every survey question to which you have access </a:t>
            </a:r>
          </a:p>
        </p:txBody>
      </p:sp>
      <p:sp>
        <p:nvSpPr>
          <p:cNvPr id="9" name="Rectangle 8"/>
          <p:cNvSpPr/>
          <p:nvPr/>
        </p:nvSpPr>
        <p:spPr bwMode="auto">
          <a:xfrm>
            <a:off x="1600200" y="3048000"/>
            <a:ext cx="1600200" cy="228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0" name="Rectangle 9"/>
          <p:cNvSpPr/>
          <p:nvPr/>
        </p:nvSpPr>
        <p:spPr bwMode="auto">
          <a:xfrm>
            <a:off x="1600200" y="3276600"/>
            <a:ext cx="1600200" cy="228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1" name="Line Callout 1 10"/>
          <p:cNvSpPr>
            <a:spLocks/>
          </p:cNvSpPr>
          <p:nvPr/>
        </p:nvSpPr>
        <p:spPr bwMode="auto">
          <a:xfrm>
            <a:off x="4343400" y="2819400"/>
            <a:ext cx="4800600" cy="990600"/>
          </a:xfrm>
          <a:prstGeom prst="borderCallout1">
            <a:avLst>
              <a:gd name="adj1" fmla="val 33585"/>
              <a:gd name="adj2" fmla="val 76"/>
              <a:gd name="adj3" fmla="val 57847"/>
              <a:gd name="adj4" fmla="val -25584"/>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Shared Response: </a:t>
            </a:r>
            <a:r>
              <a:rPr lang="en-US" sz="2000" dirty="0">
                <a:solidFill>
                  <a:schemeClr val="tx2"/>
                </a:solidFill>
                <a:latin typeface="Calibri" pitchFamily="34" charset="0"/>
              </a:rPr>
              <a:t>Select an item (survey or profile) and find students who answered the item similarly</a:t>
            </a:r>
          </a:p>
        </p:txBody>
      </p:sp>
      <p:sp>
        <p:nvSpPr>
          <p:cNvPr id="12" name="Rectangle 11"/>
          <p:cNvSpPr/>
          <p:nvPr/>
        </p:nvSpPr>
        <p:spPr bwMode="auto">
          <a:xfrm>
            <a:off x="1600200" y="3505200"/>
            <a:ext cx="1600200" cy="228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3" name="Line Callout 1 12"/>
          <p:cNvSpPr>
            <a:spLocks/>
          </p:cNvSpPr>
          <p:nvPr/>
        </p:nvSpPr>
        <p:spPr bwMode="auto">
          <a:xfrm>
            <a:off x="4343400" y="3962400"/>
            <a:ext cx="4800600" cy="990600"/>
          </a:xfrm>
          <a:prstGeom prst="borderCallout1">
            <a:avLst>
              <a:gd name="adj1" fmla="val 33585"/>
              <a:gd name="adj2" fmla="val 76"/>
              <a:gd name="adj3" fmla="val -32723"/>
              <a:gd name="adj4" fmla="val -23707"/>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Institution Specific Questions (ISQ): </a:t>
            </a:r>
            <a:r>
              <a:rPr lang="en-US" sz="2000" dirty="0">
                <a:solidFill>
                  <a:schemeClr val="tx2"/>
                </a:solidFill>
                <a:latin typeface="Calibri" pitchFamily="34" charset="0"/>
              </a:rPr>
              <a:t>Frequency distribution of the ISQs to which you have been given access </a:t>
            </a:r>
          </a:p>
        </p:txBody>
      </p:sp>
      <p:sp>
        <p:nvSpPr>
          <p:cNvPr id="14" name="Rectangle 13"/>
          <p:cNvSpPr/>
          <p:nvPr/>
        </p:nvSpPr>
        <p:spPr bwMode="auto">
          <a:xfrm>
            <a:off x="1600200" y="4114800"/>
            <a:ext cx="1600200" cy="228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5" name="Line Callout 1 14"/>
          <p:cNvSpPr>
            <a:spLocks/>
          </p:cNvSpPr>
          <p:nvPr/>
        </p:nvSpPr>
        <p:spPr bwMode="auto">
          <a:xfrm>
            <a:off x="0" y="4267200"/>
            <a:ext cx="1524000" cy="2590800"/>
          </a:xfrm>
          <a:prstGeom prst="borderCallout1">
            <a:avLst>
              <a:gd name="adj1" fmla="val 1851"/>
              <a:gd name="adj2" fmla="val 57825"/>
              <a:gd name="adj3" fmla="val -3038"/>
              <a:gd name="adj4" fmla="val 107621"/>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Individual Response Status: </a:t>
            </a:r>
            <a:r>
              <a:rPr lang="en-US" sz="2000" dirty="0">
                <a:solidFill>
                  <a:schemeClr val="tx2"/>
                </a:solidFill>
                <a:latin typeface="Calibri" pitchFamily="34" charset="0"/>
              </a:rPr>
              <a:t>View a list of your </a:t>
            </a:r>
            <a:r>
              <a:rPr lang="en-US" sz="2000" dirty="0" smtClean="0">
                <a:solidFill>
                  <a:schemeClr val="tx2"/>
                </a:solidFill>
                <a:latin typeface="Calibri" pitchFamily="34" charset="0"/>
              </a:rPr>
              <a:t>students &amp; date completed  </a:t>
            </a:r>
            <a:r>
              <a:rPr lang="en-US" sz="2000" dirty="0">
                <a:solidFill>
                  <a:schemeClr val="tx2"/>
                </a:solidFill>
                <a:latin typeface="Calibri" pitchFamily="34" charset="0"/>
              </a:rPr>
              <a:t>survey</a:t>
            </a:r>
          </a:p>
        </p:txBody>
      </p:sp>
      <p:sp>
        <p:nvSpPr>
          <p:cNvPr id="16" name="Rectangle 15"/>
          <p:cNvSpPr/>
          <p:nvPr/>
        </p:nvSpPr>
        <p:spPr bwMode="auto">
          <a:xfrm>
            <a:off x="1600200" y="4343400"/>
            <a:ext cx="1600200" cy="228600"/>
          </a:xfrm>
          <a:prstGeom prst="rect">
            <a:avLst/>
          </a:prstGeom>
          <a:solidFill>
            <a:schemeClr val="accent1">
              <a:lumMod val="60000"/>
              <a:lumOff val="40000"/>
              <a:alpha val="14000"/>
            </a:schemeClr>
          </a:solidFill>
          <a:ln w="50800" cap="sq" cmpd="sng" algn="ctr">
            <a:solidFill>
              <a:schemeClr val="tx1"/>
            </a:solidFill>
            <a:prstDash val="solid"/>
            <a:round/>
            <a:headEnd type="none" w="sm" len="sm"/>
            <a:tailEnd type="none" w="lg" len="lg"/>
          </a:ln>
          <a:effectLst/>
        </p:spPr>
        <p:txBody>
          <a:bodyPr/>
          <a:lstStyle/>
          <a:p>
            <a:pPr>
              <a:defRPr/>
            </a:pPr>
            <a:endParaRPr lang="en-US" sz="2200" dirty="0">
              <a:solidFill>
                <a:schemeClr val="tx2"/>
              </a:solidFill>
              <a:latin typeface="Tahoma" pitchFamily="34" charset="0"/>
            </a:endParaRPr>
          </a:p>
        </p:txBody>
      </p:sp>
      <p:sp>
        <p:nvSpPr>
          <p:cNvPr id="17" name="Line Callout 1 16"/>
          <p:cNvSpPr>
            <a:spLocks/>
          </p:cNvSpPr>
          <p:nvPr/>
        </p:nvSpPr>
        <p:spPr bwMode="auto">
          <a:xfrm>
            <a:off x="3124200" y="5029200"/>
            <a:ext cx="5029200" cy="1066800"/>
          </a:xfrm>
          <a:prstGeom prst="borderCallout1">
            <a:avLst>
              <a:gd name="adj1" fmla="val -5538"/>
              <a:gd name="adj2" fmla="val 8463"/>
              <a:gd name="adj3" fmla="val -51532"/>
              <a:gd name="adj4" fmla="val 1126"/>
            </a:avLst>
          </a:prstGeom>
          <a:solidFill>
            <a:schemeClr val="accent1">
              <a:lumMod val="60000"/>
              <a:lumOff val="40000"/>
            </a:schemeClr>
          </a:solidFill>
          <a:ln w="47625" cap="sq" cmpd="thickThin" algn="ctr">
            <a:solidFill>
              <a:schemeClr val="tx1"/>
            </a:solidFill>
            <a:round/>
            <a:headEnd type="none" w="sm" len="sm"/>
            <a:tailEnd type="none" w="lg" len="lg"/>
          </a:ln>
        </p:spPr>
        <p:txBody>
          <a:bodyPr/>
          <a:lstStyle/>
          <a:p>
            <a:pPr>
              <a:defRPr/>
            </a:pPr>
            <a:r>
              <a:rPr lang="en-US" sz="2000" b="1" dirty="0">
                <a:solidFill>
                  <a:schemeClr val="tx2"/>
                </a:solidFill>
                <a:latin typeface="Calibri" pitchFamily="34" charset="0"/>
              </a:rPr>
              <a:t>Group Response Status: </a:t>
            </a:r>
            <a:r>
              <a:rPr lang="en-US" sz="2000" dirty="0">
                <a:solidFill>
                  <a:schemeClr val="tx2"/>
                </a:solidFill>
                <a:latin typeface="Calibri" pitchFamily="34" charset="0"/>
              </a:rPr>
              <a:t>View the aggregate response rate for groups (i.e. halls, courses, etc.) to which have been given access </a:t>
            </a:r>
          </a:p>
        </p:txBody>
      </p:sp>
      <p:sp>
        <p:nvSpPr>
          <p:cNvPr id="18" name="TextBox 17"/>
          <p:cNvSpPr txBox="1"/>
          <p:nvPr/>
        </p:nvSpPr>
        <p:spPr>
          <a:xfrm>
            <a:off x="1752600" y="6172200"/>
            <a:ext cx="6096000" cy="707886"/>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b="1" dirty="0" smtClean="0">
                <a:solidFill>
                  <a:schemeClr val="tx2"/>
                </a:solidFill>
                <a:latin typeface="Calibri" pitchFamily="34" charset="0"/>
              </a:rPr>
              <a:t>Quick and Advanced Filtering:  </a:t>
            </a:r>
            <a:r>
              <a:rPr lang="en-US" sz="2000" dirty="0" smtClean="0">
                <a:solidFill>
                  <a:schemeClr val="tx2"/>
                </a:solidFill>
                <a:latin typeface="Calibri" pitchFamily="34" charset="0"/>
              </a:rPr>
              <a:t>Select students based on similar criteria to view responses </a:t>
            </a:r>
            <a:endParaRPr lang="en-US" sz="2000"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1" presetClass="exit"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anim calcmode="lin" valueType="num">
                                      <p:cBhvr additive="base">
                                        <p:cTn id="53" dur="500" fill="hold"/>
                                        <p:tgtEl>
                                          <p:spTgt spid="15"/>
                                        </p:tgtEl>
                                        <p:attrNameLst>
                                          <p:attrName>ppt_x</p:attrName>
                                        </p:attrNameLst>
                                      </p:cBhvr>
                                      <p:tavLst>
                                        <p:tav tm="0">
                                          <p:val>
                                            <p:strVal val="#ppt_x"/>
                                          </p:val>
                                        </p:tav>
                                        <p:tav tm="100000">
                                          <p:val>
                                            <p:strVal val="#ppt_x"/>
                                          </p:val>
                                        </p:tav>
                                      </p:tavLst>
                                    </p:anim>
                                    <p:anim calcmode="lin" valueType="num">
                                      <p:cBhvr additive="base">
                                        <p:cTn id="54" dur="500" fill="hold"/>
                                        <p:tgtEl>
                                          <p:spTgt spid="15"/>
                                        </p:tgtEl>
                                        <p:attrNameLst>
                                          <p:attrName>ppt_y</p:attrName>
                                        </p:attrNameLst>
                                      </p:cBhvr>
                                      <p:tavLst>
                                        <p:tav tm="0">
                                          <p:val>
                                            <p:strVal val="1+#ppt_h/2"/>
                                          </p:val>
                                        </p:tav>
                                        <p:tav tm="100000">
                                          <p:val>
                                            <p:strVal val="#ppt_y"/>
                                          </p:val>
                                        </p:tav>
                                      </p:tavLst>
                                    </p:anim>
                                  </p:childTnLst>
                                </p:cTn>
                              </p:par>
                              <p:par>
                                <p:cTn id="55" presetID="1" presetClass="exit" presetSubtype="0" fill="hold" grpId="1" nodeType="withEffect">
                                  <p:stCondLst>
                                    <p:cond delay="0"/>
                                  </p:stCondLst>
                                  <p:childTnLst>
                                    <p:set>
                                      <p:cBhvr>
                                        <p:cTn id="56" dur="1" fill="hold">
                                          <p:stCondLst>
                                            <p:cond delay="0"/>
                                          </p:stCondLst>
                                        </p:cTn>
                                        <p:tgtEl>
                                          <p:spTgt spid="12"/>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13"/>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500" fill="hold"/>
                                        <p:tgtEl>
                                          <p:spTgt spid="17"/>
                                        </p:tgtEl>
                                        <p:attrNameLst>
                                          <p:attrName>ppt_x</p:attrName>
                                        </p:attrNameLst>
                                      </p:cBhvr>
                                      <p:tavLst>
                                        <p:tav tm="0">
                                          <p:val>
                                            <p:strVal val="#ppt_x"/>
                                          </p:val>
                                        </p:tav>
                                        <p:tav tm="100000">
                                          <p:val>
                                            <p:strVal val="#ppt_x"/>
                                          </p:val>
                                        </p:tav>
                                      </p:tavLst>
                                    </p:anim>
                                    <p:anim calcmode="lin" valueType="num">
                                      <p:cBhvr additive="base">
                                        <p:cTn id="68" dur="500" fill="hold"/>
                                        <p:tgtEl>
                                          <p:spTgt spid="17"/>
                                        </p:tgtEl>
                                        <p:attrNameLst>
                                          <p:attrName>ppt_y</p:attrName>
                                        </p:attrNameLst>
                                      </p:cBhvr>
                                      <p:tavLst>
                                        <p:tav tm="0">
                                          <p:val>
                                            <p:strVal val="1+#ppt_h/2"/>
                                          </p:val>
                                        </p:tav>
                                        <p:tav tm="100000">
                                          <p:val>
                                            <p:strVal val="#ppt_y"/>
                                          </p:val>
                                        </p:tav>
                                      </p:tavLst>
                                    </p:anim>
                                  </p:childTnLst>
                                </p:cTn>
                              </p:par>
                              <p:par>
                                <p:cTn id="69" presetID="1" presetClass="exit" presetSubtype="0" fill="hold" grpId="1" nodeType="withEffect">
                                  <p:stCondLst>
                                    <p:cond delay="0"/>
                                  </p:stCondLst>
                                  <p:childTnLst>
                                    <p:set>
                                      <p:cBhvr>
                                        <p:cTn id="70" dur="1" fill="hold">
                                          <p:stCondLst>
                                            <p:cond delay="0"/>
                                          </p:stCondLst>
                                        </p:cTn>
                                        <p:tgtEl>
                                          <p:spTgt spid="14"/>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15"/>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 calcmode="lin" valueType="num">
                                      <p:cBhvr additive="base">
                                        <p:cTn id="77" dur="500" fill="hold"/>
                                        <p:tgtEl>
                                          <p:spTgt spid="18"/>
                                        </p:tgtEl>
                                        <p:attrNameLst>
                                          <p:attrName>ppt_x</p:attrName>
                                        </p:attrNameLst>
                                      </p:cBhvr>
                                      <p:tavLst>
                                        <p:tav tm="0">
                                          <p:val>
                                            <p:strVal val="#ppt_x"/>
                                          </p:val>
                                        </p:tav>
                                        <p:tav tm="100000">
                                          <p:val>
                                            <p:strVal val="#ppt_x"/>
                                          </p:val>
                                        </p:tav>
                                      </p:tavLst>
                                    </p:anim>
                                    <p:anim calcmode="lin" valueType="num">
                                      <p:cBhvr additive="base">
                                        <p:cTn id="7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2000"/>
                                        <p:tgtEl>
                                          <p:spTgt spid="18"/>
                                        </p:tgtEl>
                                      </p:cBhvr>
                                    </p:animEffect>
                                    <p:set>
                                      <p:cBhvr>
                                        <p:cTn id="83" dur="1" fill="hold">
                                          <p:stCondLst>
                                            <p:cond delay="1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8" grpId="0" animBg="1"/>
      <p:bldP spid="18"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895600"/>
            <a:ext cx="9144000" cy="1449388"/>
          </a:xfrm>
        </p:spPr>
        <p:txBody>
          <a:bodyPr/>
          <a:lstStyle/>
          <a:p>
            <a:pPr>
              <a:defRPr/>
            </a:pPr>
            <a:r>
              <a:rPr lang="en-US" sz="4400" dirty="0" smtClean="0"/>
              <a:t>MAP-Works</a:t>
            </a:r>
            <a:br>
              <a:rPr lang="en-US" sz="4400" dirty="0" smtClean="0"/>
            </a:br>
            <a:r>
              <a:rPr lang="en-US" sz="4400" dirty="0" smtClean="0"/>
              <a:t>Student Report </a:t>
            </a:r>
            <a:endParaRPr lang="en-US" sz="4400" dirty="0"/>
          </a:p>
        </p:txBody>
      </p:sp>
    </p:spTree>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defRPr/>
            </a:pPr>
            <a:r>
              <a:rPr lang="en-US" dirty="0" smtClean="0"/>
              <a:t>NEW! A “home page” for students to view and revisit </a:t>
            </a:r>
          </a:p>
          <a:p>
            <a:pPr lvl="1">
              <a:defRPr/>
            </a:pPr>
            <a:r>
              <a:rPr lang="en-US" dirty="0" smtClean="0"/>
              <a:t>Transition Student Report</a:t>
            </a:r>
          </a:p>
          <a:p>
            <a:pPr lvl="1">
              <a:defRPr/>
            </a:pPr>
            <a:r>
              <a:rPr lang="en-US" dirty="0" smtClean="0"/>
              <a:t>Printable Student Report</a:t>
            </a:r>
          </a:p>
          <a:p>
            <a:pPr lvl="1">
              <a:defRPr/>
            </a:pPr>
            <a:r>
              <a:rPr lang="en-US" dirty="0" smtClean="0"/>
              <a:t>Campus Resources</a:t>
            </a:r>
          </a:p>
          <a:p>
            <a:pPr lvl="1">
              <a:defRPr/>
            </a:pPr>
            <a:r>
              <a:rPr lang="en-US" dirty="0" smtClean="0"/>
              <a:t>Contact information for their Direct-Connect faculty/staff</a:t>
            </a:r>
          </a:p>
          <a:p>
            <a:pPr lvl="1">
              <a:defRPr/>
            </a:pPr>
            <a:r>
              <a:rPr lang="en-US" dirty="0" smtClean="0"/>
              <a:t>Access to Transition or Check-Up Surveys that are available </a:t>
            </a:r>
            <a:endParaRPr lang="en-US" dirty="0"/>
          </a:p>
        </p:txBody>
      </p:sp>
      <p:sp>
        <p:nvSpPr>
          <p:cNvPr id="3" name="Title 2"/>
          <p:cNvSpPr>
            <a:spLocks noGrp="1"/>
          </p:cNvSpPr>
          <p:nvPr>
            <p:ph type="title"/>
          </p:nvPr>
        </p:nvSpPr>
        <p:spPr/>
        <p:txBody>
          <a:bodyPr>
            <a:normAutofit fontScale="90000"/>
          </a:bodyPr>
          <a:lstStyle/>
          <a:p>
            <a:pPr>
              <a:defRPr/>
            </a:pPr>
            <a:r>
              <a:rPr dirty="0" smtClean="0"/>
              <a:t>MAP-Works Student Portal</a:t>
            </a:r>
            <a:endParaRPr dirty="0"/>
          </a:p>
        </p:txBody>
      </p:sp>
    </p:spTree>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362200"/>
            <a:ext cx="9144000" cy="1449388"/>
          </a:xfrm>
        </p:spPr>
        <p:txBody>
          <a:bodyPr/>
          <a:lstStyle/>
          <a:p>
            <a:pPr>
              <a:defRPr/>
            </a:pPr>
            <a:r>
              <a:rPr lang="en-US" sz="4400" dirty="0" smtClean="0"/>
              <a:t>Student Examples</a:t>
            </a:r>
            <a:endParaRPr lang="en-US" sz="4400" dirty="0"/>
          </a:p>
        </p:txBody>
      </p:sp>
    </p:spTree>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a:buNone/>
            </a:pPr>
            <a:r>
              <a:rPr lang="en-US" dirty="0" smtClean="0"/>
              <a:t> </a:t>
            </a:r>
            <a:endParaRPr lang="en-US" sz="3600" dirty="0" smtClean="0"/>
          </a:p>
          <a:p>
            <a:pPr>
              <a:buNone/>
            </a:pPr>
            <a:endParaRPr lang="en-US" sz="3600" dirty="0" smtClean="0"/>
          </a:p>
          <a:p>
            <a:pPr algn="ctr">
              <a:buNone/>
            </a:pPr>
            <a:r>
              <a:rPr lang="en-US" sz="3600" dirty="0" smtClean="0"/>
              <a:t>Jessica Anderson</a:t>
            </a:r>
          </a:p>
          <a:p>
            <a:pPr algn="ctr">
              <a:buNone/>
            </a:pPr>
            <a:r>
              <a:rPr lang="en-US" sz="3600" dirty="0" smtClean="0"/>
              <a:t>	CampusID - 20104019</a:t>
            </a:r>
          </a:p>
          <a:p>
            <a:pPr algn="ctr"/>
            <a:endParaRPr lang="en-US" dirty="0"/>
          </a:p>
        </p:txBody>
      </p:sp>
      <p:sp>
        <p:nvSpPr>
          <p:cNvPr id="3" name="Title 2"/>
          <p:cNvSpPr>
            <a:spLocks noGrp="1"/>
          </p:cNvSpPr>
          <p:nvPr>
            <p:ph type="title"/>
          </p:nvPr>
        </p:nvSpPr>
        <p:spPr/>
        <p:txBody>
          <a:bodyPr>
            <a:normAutofit fontScale="90000"/>
          </a:bodyPr>
          <a:lstStyle/>
          <a:p>
            <a:pPr>
              <a:defRPr/>
            </a:pPr>
            <a:r>
              <a:rPr lang="en-US" dirty="0" smtClean="0"/>
              <a:t>Student Example #1</a:t>
            </a:r>
            <a:endParaRPr dirty="0"/>
          </a:p>
        </p:txBody>
      </p:sp>
    </p:spTree>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lgn="ctr">
              <a:buNone/>
            </a:pPr>
            <a:endParaRPr lang="en-US" sz="3600" dirty="0" smtClean="0"/>
          </a:p>
          <a:p>
            <a:pPr algn="ctr">
              <a:buNone/>
            </a:pPr>
            <a:r>
              <a:rPr lang="en-US" sz="3600" dirty="0" smtClean="0"/>
              <a:t>Adriana Tubbs</a:t>
            </a:r>
          </a:p>
          <a:p>
            <a:pPr algn="ctr">
              <a:buNone/>
            </a:pPr>
            <a:r>
              <a:rPr lang="en-US" sz="3600" dirty="0" smtClean="0"/>
              <a:t> CampusID - 20103972</a:t>
            </a:r>
            <a:endParaRPr lang="en-US" sz="3600" dirty="0"/>
          </a:p>
        </p:txBody>
      </p:sp>
      <p:sp>
        <p:nvSpPr>
          <p:cNvPr id="3" name="Title 2"/>
          <p:cNvSpPr>
            <a:spLocks noGrp="1"/>
          </p:cNvSpPr>
          <p:nvPr>
            <p:ph type="title"/>
          </p:nvPr>
        </p:nvSpPr>
        <p:spPr/>
        <p:txBody>
          <a:bodyPr>
            <a:normAutofit fontScale="90000"/>
          </a:bodyPr>
          <a:lstStyle/>
          <a:p>
            <a:r>
              <a:rPr lang="en-US" dirty="0" smtClean="0"/>
              <a:t>Student Example #2</a:t>
            </a:r>
            <a:endParaRPr lang="en-US" dirty="0"/>
          </a:p>
        </p:txBody>
      </p:sp>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pPr eaLnBrk="1" hangingPunct="1">
              <a:defRPr/>
            </a:pPr>
            <a:r>
              <a:rPr lang="en-US" dirty="0" smtClean="0"/>
              <a:t>Retention</a:t>
            </a:r>
          </a:p>
          <a:p>
            <a:pPr lvl="1" eaLnBrk="1" hangingPunct="1">
              <a:defRPr/>
            </a:pPr>
            <a:r>
              <a:rPr lang="en-US" dirty="0" smtClean="0"/>
              <a:t>Minimize percentage of capable students who leave due to issues that could have been addressed by self-awareness or timely intervention</a:t>
            </a:r>
            <a:endParaRPr lang="en-US" dirty="0" smtClean="0">
              <a:solidFill>
                <a:srgbClr val="99CCFF"/>
              </a:solidFill>
            </a:endParaRPr>
          </a:p>
          <a:p>
            <a:pPr eaLnBrk="1" hangingPunct="1">
              <a:defRPr/>
            </a:pPr>
            <a:r>
              <a:rPr lang="en-US" dirty="0" smtClean="0"/>
              <a:t>Academic &amp; Socio-Emotional Success</a:t>
            </a:r>
          </a:p>
          <a:p>
            <a:pPr lvl="1" eaLnBrk="1" hangingPunct="1">
              <a:defRPr/>
            </a:pPr>
            <a:r>
              <a:rPr lang="en-US" dirty="0" smtClean="0"/>
              <a:t>Improve students' ability to succeed academically by realigning behavior with grade expectations and focusing on elements of academic success.                            Address socio-emotional transition issues.</a:t>
            </a:r>
          </a:p>
          <a:p>
            <a:pPr eaLnBrk="1" hangingPunct="1">
              <a:defRPr/>
            </a:pPr>
            <a:endParaRPr lang="en-US" dirty="0" smtClean="0">
              <a:solidFill>
                <a:srgbClr val="0033CC"/>
              </a:solidFill>
            </a:endParaRPr>
          </a:p>
        </p:txBody>
      </p:sp>
      <p:sp>
        <p:nvSpPr>
          <p:cNvPr id="388098" name="Rectangle 2"/>
          <p:cNvSpPr>
            <a:spLocks noGrp="1" noChangeArrowheads="1"/>
          </p:cNvSpPr>
          <p:nvPr>
            <p:ph type="title"/>
          </p:nvPr>
        </p:nvSpPr>
        <p:spPr/>
        <p:txBody>
          <a:bodyPr>
            <a:normAutofit fontScale="90000"/>
          </a:bodyPr>
          <a:lstStyle/>
          <a:p>
            <a:pPr eaLnBrk="1" hangingPunct="1">
              <a:defRPr/>
            </a:pPr>
            <a:r>
              <a:rPr dirty="0" smtClean="0"/>
              <a:t>MAP-Works Focus</a:t>
            </a:r>
          </a:p>
        </p:txBody>
      </p:sp>
      <p:pic>
        <p:nvPicPr>
          <p:cNvPr id="11271" name="Picture 7" descr="SuperStock_1574R-20927"/>
          <p:cNvPicPr>
            <a:picLocks noChangeAspect="1" noChangeArrowheads="1"/>
          </p:cNvPicPr>
          <p:nvPr/>
        </p:nvPicPr>
        <p:blipFill>
          <a:blip r:embed="rId3" cstate="print"/>
          <a:srcRect/>
          <a:stretch>
            <a:fillRect/>
          </a:stretch>
        </p:blipFill>
        <p:spPr bwMode="auto">
          <a:xfrm rot="1159937">
            <a:off x="6859892" y="4763219"/>
            <a:ext cx="1427931" cy="1267181"/>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915400" cy="5867400"/>
          </a:xfrm>
        </p:spPr>
        <p:txBody>
          <a:bodyPr/>
          <a:lstStyle/>
          <a:p>
            <a:pPr>
              <a:buNone/>
            </a:pPr>
            <a:endParaRPr lang="en-US" dirty="0" smtClean="0"/>
          </a:p>
          <a:p>
            <a:pPr>
              <a:buNone/>
            </a:pPr>
            <a:endParaRPr lang="en-US" dirty="0" smtClean="0"/>
          </a:p>
          <a:p>
            <a:pPr algn="ctr">
              <a:buNone/>
            </a:pPr>
            <a:r>
              <a:rPr lang="en-US" sz="3600" dirty="0" smtClean="0"/>
              <a:t>Amber Rumpza</a:t>
            </a:r>
          </a:p>
          <a:p>
            <a:pPr algn="ctr">
              <a:buNone/>
            </a:pPr>
            <a:r>
              <a:rPr lang="en-US" sz="3600" dirty="0" smtClean="0"/>
              <a:t>CampusID - 20103510</a:t>
            </a:r>
            <a:endParaRPr lang="en-US" sz="3600" dirty="0"/>
          </a:p>
        </p:txBody>
      </p:sp>
      <p:sp>
        <p:nvSpPr>
          <p:cNvPr id="3" name="Title 2"/>
          <p:cNvSpPr>
            <a:spLocks noGrp="1"/>
          </p:cNvSpPr>
          <p:nvPr>
            <p:ph type="title"/>
          </p:nvPr>
        </p:nvSpPr>
        <p:spPr/>
        <p:txBody>
          <a:bodyPr>
            <a:normAutofit fontScale="90000"/>
          </a:bodyPr>
          <a:lstStyle/>
          <a:p>
            <a:r>
              <a:rPr lang="en-US" dirty="0" smtClean="0"/>
              <a:t>Student Example #3</a:t>
            </a:r>
            <a:endParaRPr lang="en-US" dirty="0"/>
          </a:p>
        </p:txBody>
      </p:sp>
    </p:spTree>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pPr>
            <a:endParaRPr lang="en-US" dirty="0" smtClean="0"/>
          </a:p>
          <a:p>
            <a:pPr>
              <a:buNone/>
            </a:pPr>
            <a:endParaRPr lang="en-US" dirty="0" smtClean="0"/>
          </a:p>
          <a:p>
            <a:pPr algn="ctr">
              <a:buNone/>
            </a:pPr>
            <a:r>
              <a:rPr lang="en-US" sz="3600" dirty="0" smtClean="0"/>
              <a:t>Timothy Williams</a:t>
            </a:r>
          </a:p>
          <a:p>
            <a:pPr algn="ctr">
              <a:buNone/>
            </a:pPr>
            <a:r>
              <a:rPr lang="en-US" sz="3600" dirty="0" smtClean="0"/>
              <a:t>CampusID - 20103622</a:t>
            </a:r>
            <a:endParaRPr lang="en-US" sz="3600" dirty="0"/>
          </a:p>
        </p:txBody>
      </p:sp>
      <p:sp>
        <p:nvSpPr>
          <p:cNvPr id="3" name="Title 2"/>
          <p:cNvSpPr>
            <a:spLocks noGrp="1"/>
          </p:cNvSpPr>
          <p:nvPr>
            <p:ph type="title"/>
          </p:nvPr>
        </p:nvSpPr>
        <p:spPr/>
        <p:txBody>
          <a:bodyPr>
            <a:normAutofit fontScale="90000"/>
          </a:bodyPr>
          <a:lstStyle/>
          <a:p>
            <a:r>
              <a:rPr lang="en-US" dirty="0" smtClean="0"/>
              <a:t>Student Example #4</a:t>
            </a:r>
            <a:endParaRPr lang="en-US" dirty="0"/>
          </a:p>
        </p:txBody>
      </p:sp>
    </p:spTree>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None/>
              <a:defRPr/>
            </a:pPr>
            <a:endParaRPr lang="en-US" sz="2400" dirty="0" smtClean="0"/>
          </a:p>
          <a:p>
            <a:pPr lvl="1">
              <a:defRPr/>
            </a:pPr>
            <a:r>
              <a:rPr lang="en-US" dirty="0" smtClean="0"/>
              <a:t>Logging Into MAP-Works</a:t>
            </a:r>
          </a:p>
          <a:p>
            <a:pPr lvl="1">
              <a:defRPr/>
            </a:pPr>
            <a:r>
              <a:rPr lang="en-US" dirty="0" smtClean="0"/>
              <a:t>Home Page</a:t>
            </a:r>
          </a:p>
          <a:p>
            <a:pPr lvl="1">
              <a:defRPr/>
            </a:pPr>
            <a:r>
              <a:rPr lang="en-US" dirty="0" smtClean="0"/>
              <a:t>Student Tracking Page</a:t>
            </a:r>
          </a:p>
          <a:p>
            <a:pPr lvl="1">
              <a:defRPr/>
            </a:pPr>
            <a:r>
              <a:rPr lang="en-US" dirty="0" smtClean="0"/>
              <a:t>Lists---Real time and Static</a:t>
            </a:r>
          </a:p>
          <a:p>
            <a:pPr lvl="1">
              <a:defRPr/>
            </a:pPr>
            <a:r>
              <a:rPr lang="en-US" dirty="0" smtClean="0"/>
              <a:t>Individual Student Reporting/Dashboards</a:t>
            </a:r>
          </a:p>
          <a:p>
            <a:pPr lvl="1">
              <a:defRPr/>
            </a:pPr>
            <a:r>
              <a:rPr lang="en-US" dirty="0" smtClean="0"/>
              <a:t>Logging Contact, Notes, and Alerts</a:t>
            </a:r>
          </a:p>
          <a:p>
            <a:pPr lvl="1">
              <a:defRPr/>
            </a:pPr>
            <a:r>
              <a:rPr lang="en-US" dirty="0" smtClean="0"/>
              <a:t>All Student Reporting/Advanced Filters</a:t>
            </a:r>
          </a:p>
          <a:p>
            <a:pPr lvl="1">
              <a:defRPr/>
            </a:pPr>
            <a:r>
              <a:rPr lang="en-US" dirty="0" smtClean="0"/>
              <a:t>MAP-Works Student Report/Portal</a:t>
            </a:r>
          </a:p>
        </p:txBody>
      </p:sp>
      <p:sp>
        <p:nvSpPr>
          <p:cNvPr id="3" name="Title 2"/>
          <p:cNvSpPr>
            <a:spLocks noGrp="1"/>
          </p:cNvSpPr>
          <p:nvPr>
            <p:ph type="title"/>
          </p:nvPr>
        </p:nvSpPr>
        <p:spPr/>
        <p:txBody>
          <a:bodyPr>
            <a:normAutofit fontScale="90000"/>
          </a:bodyPr>
          <a:lstStyle/>
          <a:p>
            <a:pPr>
              <a:defRPr/>
            </a:pPr>
            <a:r>
              <a:rPr lang="en-US" dirty="0" smtClean="0"/>
              <a:t>Review </a:t>
            </a:r>
            <a:endParaRPr dirty="0"/>
          </a:p>
        </p:txBody>
      </p:sp>
    </p:spTree>
  </p:cSld>
  <p:clrMapOvr>
    <a:masterClrMapping/>
  </p:clrMapOvr>
  <p:transition>
    <p:zoom/>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362200"/>
            <a:ext cx="9144000" cy="1449388"/>
          </a:xfrm>
        </p:spPr>
        <p:txBody>
          <a:bodyPr/>
          <a:lstStyle/>
          <a:p>
            <a:pPr>
              <a:defRPr/>
            </a:pPr>
            <a:r>
              <a:rPr lang="en-US" sz="4400" dirty="0" smtClean="0"/>
              <a:t>Questions/Discussion</a:t>
            </a:r>
            <a:endParaRPr lang="en-US" sz="4400" dirty="0"/>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normAutofit fontScale="90000"/>
          </a:bodyPr>
          <a:lstStyle/>
          <a:p>
            <a:pPr eaLnBrk="1" hangingPunct="1">
              <a:defRPr/>
            </a:pPr>
            <a:r>
              <a:rPr dirty="0" smtClean="0"/>
              <a:t>Information/Data Collected</a:t>
            </a:r>
          </a:p>
        </p:txBody>
      </p:sp>
      <p:sp>
        <p:nvSpPr>
          <p:cNvPr id="207876" name="Rectangle 4"/>
          <p:cNvSpPr>
            <a:spLocks noChangeArrowheads="1"/>
          </p:cNvSpPr>
          <p:nvPr/>
        </p:nvSpPr>
        <p:spPr bwMode="auto">
          <a:xfrm>
            <a:off x="4495800" y="1143000"/>
            <a:ext cx="4419600" cy="2286000"/>
          </a:xfrm>
          <a:prstGeom prst="rect">
            <a:avLst/>
          </a:prstGeom>
          <a:gradFill rotWithShape="1">
            <a:gsLst>
              <a:gs pos="0">
                <a:schemeClr val="accent2"/>
              </a:gs>
              <a:gs pos="100000">
                <a:schemeClr val="accent2">
                  <a:gamma/>
                  <a:shade val="46275"/>
                  <a:invGamma/>
                </a:schemeClr>
              </a:gs>
            </a:gsLst>
            <a:path path="shape">
              <a:fillToRect l="50000" t="50000" r="50000" b="50000"/>
            </a:path>
          </a:gradFill>
          <a:ln w="9525" algn="ctr">
            <a:noFill/>
            <a:miter lim="800000"/>
            <a:headEnd/>
            <a:tailEnd/>
          </a:ln>
          <a:effectLst>
            <a:outerShdw dist="107763" dir="2700000" algn="ctr" rotWithShape="0">
              <a:schemeClr val="bg2">
                <a:alpha val="50000"/>
              </a:schemeClr>
            </a:outerShdw>
          </a:effectLst>
        </p:spPr>
        <p:txBody>
          <a:bodyPr/>
          <a:lstStyle/>
          <a:p>
            <a:pPr marL="228600" indent="-228600" algn="ctr" eaLnBrk="0" hangingPunct="0">
              <a:spcBef>
                <a:spcPct val="20000"/>
              </a:spcBef>
              <a:defRPr/>
            </a:pPr>
            <a:r>
              <a:rPr lang="en-US" sz="2800" dirty="0">
                <a:solidFill>
                  <a:schemeClr val="bg1"/>
                </a:solidFill>
                <a:latin typeface="Arial" charset="0"/>
              </a:rPr>
              <a:t>Academic Integration</a:t>
            </a:r>
          </a:p>
          <a:p>
            <a:pPr marL="571500" lvl="1" indent="-228600" eaLnBrk="0" hangingPunct="0">
              <a:spcBef>
                <a:spcPct val="20000"/>
              </a:spcBef>
              <a:buFontTx/>
              <a:buChar char="–"/>
              <a:defRPr/>
            </a:pPr>
            <a:r>
              <a:rPr lang="en-US" sz="2000" dirty="0">
                <a:solidFill>
                  <a:schemeClr val="bg1"/>
                </a:solidFill>
                <a:latin typeface="Arial" charset="0"/>
              </a:rPr>
              <a:t>Academic Self-Efficacy</a:t>
            </a:r>
          </a:p>
          <a:p>
            <a:pPr marL="571500" lvl="1" indent="-228600" eaLnBrk="0" hangingPunct="0">
              <a:spcBef>
                <a:spcPct val="20000"/>
              </a:spcBef>
              <a:buFontTx/>
              <a:buChar char="–"/>
              <a:defRPr/>
            </a:pPr>
            <a:r>
              <a:rPr lang="en-US" sz="2000" dirty="0">
                <a:solidFill>
                  <a:schemeClr val="bg1"/>
                </a:solidFill>
                <a:latin typeface="Arial" charset="0"/>
              </a:rPr>
              <a:t>Basic Academic Behaviors</a:t>
            </a:r>
          </a:p>
          <a:p>
            <a:pPr marL="571500" lvl="1" indent="-228600" eaLnBrk="0" hangingPunct="0">
              <a:spcBef>
                <a:spcPct val="20000"/>
              </a:spcBef>
              <a:buFontTx/>
              <a:buChar char="–"/>
              <a:defRPr/>
            </a:pPr>
            <a:r>
              <a:rPr lang="en-US" sz="2000" dirty="0">
                <a:solidFill>
                  <a:schemeClr val="bg1"/>
                </a:solidFill>
                <a:latin typeface="Arial" charset="0"/>
              </a:rPr>
              <a:t>Advanced Academic Behaviors</a:t>
            </a:r>
          </a:p>
          <a:p>
            <a:pPr marL="571500" lvl="1" indent="-228600" eaLnBrk="0" hangingPunct="0">
              <a:spcBef>
                <a:spcPct val="20000"/>
              </a:spcBef>
              <a:buFontTx/>
              <a:buChar char="–"/>
              <a:defRPr/>
            </a:pPr>
            <a:r>
              <a:rPr lang="en-US" sz="2000" dirty="0">
                <a:solidFill>
                  <a:schemeClr val="bg1"/>
                </a:solidFill>
                <a:latin typeface="Arial" charset="0"/>
              </a:rPr>
              <a:t>Commitment to Education</a:t>
            </a:r>
          </a:p>
        </p:txBody>
      </p:sp>
      <p:sp>
        <p:nvSpPr>
          <p:cNvPr id="207877" name="Rectangle 5"/>
          <p:cNvSpPr>
            <a:spLocks noChangeArrowheads="1"/>
          </p:cNvSpPr>
          <p:nvPr/>
        </p:nvSpPr>
        <p:spPr bwMode="auto">
          <a:xfrm>
            <a:off x="304800" y="3581400"/>
            <a:ext cx="4114800" cy="3048000"/>
          </a:xfrm>
          <a:prstGeom prst="rect">
            <a:avLst/>
          </a:prstGeom>
          <a:gradFill rotWithShape="1">
            <a:gsLst>
              <a:gs pos="0">
                <a:schemeClr val="accent2"/>
              </a:gs>
              <a:gs pos="100000">
                <a:schemeClr val="accent2">
                  <a:gamma/>
                  <a:shade val="46275"/>
                  <a:invGamma/>
                </a:schemeClr>
              </a:gs>
            </a:gsLst>
            <a:path path="shape">
              <a:fillToRect l="50000" t="50000" r="50000" b="50000"/>
            </a:path>
          </a:gradFill>
          <a:ln w="9525">
            <a:noFill/>
            <a:miter lim="800000"/>
            <a:headEnd/>
            <a:tailEnd/>
          </a:ln>
          <a:effectLst>
            <a:outerShdw dist="107763" dir="2700000" algn="ctr" rotWithShape="0">
              <a:schemeClr val="bg2">
                <a:alpha val="50000"/>
              </a:schemeClr>
            </a:outerShdw>
          </a:effectLst>
        </p:spPr>
        <p:txBody>
          <a:bodyPr/>
          <a:lstStyle/>
          <a:p>
            <a:pPr marL="342900" indent="-342900" algn="ctr" eaLnBrk="0" hangingPunct="0">
              <a:spcBef>
                <a:spcPct val="20000"/>
              </a:spcBef>
              <a:defRPr/>
            </a:pPr>
            <a:r>
              <a:rPr lang="en-US" sz="2800" dirty="0">
                <a:solidFill>
                  <a:schemeClr val="bg1"/>
                </a:solidFill>
                <a:latin typeface="Arial" charset="0"/>
              </a:rPr>
              <a:t>Self-Assessment</a:t>
            </a:r>
          </a:p>
          <a:p>
            <a:pPr marL="742950" lvl="1" indent="-285750" eaLnBrk="0" hangingPunct="0">
              <a:spcBef>
                <a:spcPct val="20000"/>
              </a:spcBef>
              <a:buFontTx/>
              <a:buChar char="–"/>
              <a:defRPr/>
            </a:pPr>
            <a:r>
              <a:rPr lang="en-US" sz="2000" dirty="0">
                <a:solidFill>
                  <a:schemeClr val="bg1"/>
                </a:solidFill>
                <a:latin typeface="Arial" charset="0"/>
              </a:rPr>
              <a:t>Communication Skills</a:t>
            </a:r>
          </a:p>
          <a:p>
            <a:pPr marL="742950" lvl="1" indent="-285750" eaLnBrk="0" hangingPunct="0">
              <a:spcBef>
                <a:spcPct val="20000"/>
              </a:spcBef>
              <a:buFontTx/>
              <a:buChar char="–"/>
              <a:defRPr/>
            </a:pPr>
            <a:r>
              <a:rPr lang="en-US" sz="2000" dirty="0">
                <a:solidFill>
                  <a:schemeClr val="bg1"/>
                </a:solidFill>
                <a:latin typeface="Arial" charset="0"/>
              </a:rPr>
              <a:t>Analytical Skills</a:t>
            </a:r>
          </a:p>
          <a:p>
            <a:pPr marL="742950" lvl="1" indent="-285750" eaLnBrk="0" hangingPunct="0">
              <a:spcBef>
                <a:spcPct val="20000"/>
              </a:spcBef>
              <a:buFontTx/>
              <a:buChar char="–"/>
              <a:defRPr/>
            </a:pPr>
            <a:r>
              <a:rPr lang="en-US" sz="2000" dirty="0">
                <a:solidFill>
                  <a:schemeClr val="bg1"/>
                </a:solidFill>
                <a:latin typeface="Arial" charset="0"/>
              </a:rPr>
              <a:t>Self-Discipline</a:t>
            </a:r>
          </a:p>
          <a:p>
            <a:pPr marL="742950" lvl="1" indent="-285750" eaLnBrk="0" hangingPunct="0">
              <a:spcBef>
                <a:spcPct val="20000"/>
              </a:spcBef>
              <a:buFontTx/>
              <a:buChar char="–"/>
              <a:defRPr/>
            </a:pPr>
            <a:r>
              <a:rPr lang="en-US" sz="2000" dirty="0">
                <a:solidFill>
                  <a:schemeClr val="bg1"/>
                </a:solidFill>
                <a:latin typeface="Arial" charset="0"/>
              </a:rPr>
              <a:t>Time Management</a:t>
            </a:r>
          </a:p>
          <a:p>
            <a:pPr marL="742950" lvl="1" indent="-285750" eaLnBrk="0" hangingPunct="0">
              <a:spcBef>
                <a:spcPct val="20000"/>
              </a:spcBef>
              <a:buFontTx/>
              <a:buChar char="–"/>
              <a:defRPr/>
            </a:pPr>
            <a:r>
              <a:rPr lang="en-US" sz="2000" dirty="0">
                <a:solidFill>
                  <a:schemeClr val="bg1"/>
                </a:solidFill>
                <a:latin typeface="Arial" charset="0"/>
              </a:rPr>
              <a:t>Health and Wellness</a:t>
            </a:r>
          </a:p>
          <a:p>
            <a:pPr marL="742950" lvl="1" indent="-285750" eaLnBrk="0" hangingPunct="0">
              <a:spcBef>
                <a:spcPct val="20000"/>
              </a:spcBef>
              <a:buFontTx/>
              <a:buChar char="–"/>
              <a:defRPr/>
            </a:pPr>
            <a:r>
              <a:rPr lang="en-US" sz="2000" dirty="0">
                <a:solidFill>
                  <a:schemeClr val="bg1"/>
                </a:solidFill>
                <a:latin typeface="Arial" charset="0"/>
              </a:rPr>
              <a:t>Financial Issues</a:t>
            </a:r>
          </a:p>
        </p:txBody>
      </p:sp>
      <p:sp>
        <p:nvSpPr>
          <p:cNvPr id="207878" name="Rectangle 6"/>
          <p:cNvSpPr>
            <a:spLocks noChangeArrowheads="1"/>
          </p:cNvSpPr>
          <p:nvPr/>
        </p:nvSpPr>
        <p:spPr bwMode="auto">
          <a:xfrm>
            <a:off x="304800" y="1143000"/>
            <a:ext cx="4114800" cy="2286000"/>
          </a:xfrm>
          <a:prstGeom prst="rect">
            <a:avLst/>
          </a:prstGeom>
          <a:gradFill rotWithShape="1">
            <a:gsLst>
              <a:gs pos="0">
                <a:srgbClr val="FFFFCC"/>
              </a:gs>
              <a:gs pos="100000">
                <a:srgbClr val="FFFFCC">
                  <a:gamma/>
                  <a:shade val="46275"/>
                  <a:invGamma/>
                </a:srgbClr>
              </a:gs>
            </a:gsLst>
            <a:path path="shape">
              <a:fillToRect l="50000" t="50000" r="50000" b="50000"/>
            </a:path>
          </a:gradFill>
          <a:ln w="9525">
            <a:noFill/>
            <a:miter lim="800000"/>
            <a:headEnd/>
            <a:tailEnd/>
          </a:ln>
          <a:effectLst>
            <a:outerShdw dist="107763" dir="2700000" algn="ctr" rotWithShape="0">
              <a:schemeClr val="bg2">
                <a:alpha val="50000"/>
              </a:schemeClr>
            </a:outerShdw>
          </a:effectLst>
        </p:spPr>
        <p:txBody>
          <a:bodyPr/>
          <a:lstStyle/>
          <a:p>
            <a:pPr marL="342900" indent="-342900" algn="ctr" eaLnBrk="0" hangingPunct="0">
              <a:spcBef>
                <a:spcPct val="20000"/>
              </a:spcBef>
              <a:defRPr/>
            </a:pPr>
            <a:r>
              <a:rPr lang="en-US" sz="2800" dirty="0">
                <a:solidFill>
                  <a:schemeClr val="tx1"/>
                </a:solidFill>
                <a:latin typeface="Arial" charset="0"/>
              </a:rPr>
              <a:t>Profile Information</a:t>
            </a:r>
          </a:p>
          <a:p>
            <a:pPr marL="742950" lvl="1" indent="-285750" eaLnBrk="0" hangingPunct="0">
              <a:spcBef>
                <a:spcPct val="20000"/>
              </a:spcBef>
              <a:buFontTx/>
              <a:buChar char="–"/>
              <a:defRPr/>
            </a:pPr>
            <a:r>
              <a:rPr lang="en-US" sz="2000" dirty="0">
                <a:solidFill>
                  <a:schemeClr val="tx1"/>
                </a:solidFill>
                <a:latin typeface="Arial" charset="0"/>
              </a:rPr>
              <a:t>Gender and race/ethnicity</a:t>
            </a:r>
          </a:p>
          <a:p>
            <a:pPr marL="742950" lvl="1" indent="-285750" eaLnBrk="0" hangingPunct="0">
              <a:spcBef>
                <a:spcPct val="20000"/>
              </a:spcBef>
              <a:buFontTx/>
              <a:buChar char="–"/>
              <a:defRPr/>
            </a:pPr>
            <a:r>
              <a:rPr lang="en-US" sz="2000" dirty="0">
                <a:solidFill>
                  <a:schemeClr val="tx1"/>
                </a:solidFill>
                <a:latin typeface="Arial" charset="0"/>
              </a:rPr>
              <a:t>Entrance exam scores</a:t>
            </a:r>
          </a:p>
          <a:p>
            <a:pPr marL="742950" lvl="1" indent="-285750" eaLnBrk="0" hangingPunct="0">
              <a:spcBef>
                <a:spcPct val="20000"/>
              </a:spcBef>
              <a:buFontTx/>
              <a:buChar char="–"/>
              <a:defRPr/>
            </a:pPr>
            <a:r>
              <a:rPr lang="en-US" sz="2000" dirty="0">
                <a:solidFill>
                  <a:schemeClr val="tx1"/>
                </a:solidFill>
                <a:latin typeface="Arial" charset="0"/>
              </a:rPr>
              <a:t># credit hours enrolled</a:t>
            </a:r>
          </a:p>
          <a:p>
            <a:pPr marL="742950" lvl="1" indent="-285750" eaLnBrk="0" hangingPunct="0">
              <a:spcBef>
                <a:spcPct val="20000"/>
              </a:spcBef>
              <a:buFontTx/>
              <a:buChar char="–"/>
              <a:defRPr/>
            </a:pPr>
            <a:r>
              <a:rPr lang="en-US" sz="2000" dirty="0">
                <a:solidFill>
                  <a:schemeClr val="tx1"/>
                </a:solidFill>
                <a:latin typeface="Arial" charset="0"/>
              </a:rPr>
              <a:t>Cumulative GPA</a:t>
            </a:r>
          </a:p>
          <a:p>
            <a:pPr marL="742950" lvl="1" indent="-285750" eaLnBrk="0" hangingPunct="0">
              <a:spcBef>
                <a:spcPct val="20000"/>
              </a:spcBef>
              <a:buFontTx/>
              <a:buChar char="–"/>
              <a:defRPr/>
            </a:pPr>
            <a:r>
              <a:rPr lang="en-US" sz="2000" dirty="0">
                <a:solidFill>
                  <a:schemeClr val="tx1"/>
                </a:solidFill>
                <a:latin typeface="Arial" charset="0"/>
              </a:rPr>
              <a:t>Credit Hours Earned</a:t>
            </a:r>
          </a:p>
        </p:txBody>
      </p:sp>
      <p:sp>
        <p:nvSpPr>
          <p:cNvPr id="207879" name="Rectangle 7"/>
          <p:cNvSpPr>
            <a:spLocks noChangeArrowheads="1"/>
          </p:cNvSpPr>
          <p:nvPr/>
        </p:nvSpPr>
        <p:spPr bwMode="auto">
          <a:xfrm>
            <a:off x="4495800" y="3581400"/>
            <a:ext cx="4419600" cy="3048000"/>
          </a:xfrm>
          <a:prstGeom prst="rect">
            <a:avLst/>
          </a:prstGeom>
          <a:gradFill rotWithShape="1">
            <a:gsLst>
              <a:gs pos="0">
                <a:schemeClr val="accent2"/>
              </a:gs>
              <a:gs pos="100000">
                <a:schemeClr val="accent2">
                  <a:gamma/>
                  <a:shade val="46275"/>
                  <a:invGamma/>
                </a:schemeClr>
              </a:gs>
            </a:gsLst>
            <a:path path="shape">
              <a:fillToRect l="50000" t="50000" r="50000" b="50000"/>
            </a:path>
          </a:gradFill>
          <a:ln w="9525" algn="ctr">
            <a:noFill/>
            <a:miter lim="800000"/>
            <a:headEnd/>
            <a:tailEnd/>
          </a:ln>
          <a:effectLst>
            <a:outerShdw dist="107763" dir="2700000" algn="ctr" rotWithShape="0">
              <a:schemeClr val="bg2">
                <a:alpha val="50000"/>
              </a:schemeClr>
            </a:outerShdw>
          </a:effectLst>
        </p:spPr>
        <p:txBody>
          <a:bodyPr/>
          <a:lstStyle/>
          <a:p>
            <a:pPr marL="228600" indent="-228600" algn="ctr" eaLnBrk="0" hangingPunct="0">
              <a:spcBef>
                <a:spcPct val="20000"/>
              </a:spcBef>
              <a:defRPr/>
            </a:pPr>
            <a:r>
              <a:rPr lang="en-US" sz="2800" dirty="0">
                <a:solidFill>
                  <a:schemeClr val="bg1"/>
                </a:solidFill>
                <a:latin typeface="Arial" charset="0"/>
              </a:rPr>
              <a:t>Social Integration</a:t>
            </a:r>
          </a:p>
          <a:p>
            <a:pPr marL="571500" lvl="1" indent="-228600" eaLnBrk="0" hangingPunct="0">
              <a:spcBef>
                <a:spcPct val="20000"/>
              </a:spcBef>
              <a:buFontTx/>
              <a:buChar char="–"/>
              <a:defRPr/>
            </a:pPr>
            <a:r>
              <a:rPr lang="en-US" sz="2000" dirty="0">
                <a:solidFill>
                  <a:schemeClr val="bg1"/>
                </a:solidFill>
                <a:latin typeface="Tahoma" pitchFamily="34" charset="0"/>
              </a:rPr>
              <a:t>Homesickness</a:t>
            </a:r>
          </a:p>
          <a:p>
            <a:pPr marL="571500" lvl="1" indent="-228600" eaLnBrk="0" hangingPunct="0">
              <a:spcBef>
                <a:spcPct val="20000"/>
              </a:spcBef>
              <a:buFontTx/>
              <a:buChar char="–"/>
              <a:defRPr/>
            </a:pPr>
            <a:r>
              <a:rPr lang="en-US" sz="2000" dirty="0">
                <a:solidFill>
                  <a:schemeClr val="bg1"/>
                </a:solidFill>
                <a:latin typeface="Arial" charset="0"/>
              </a:rPr>
              <a:t>Peer Connections</a:t>
            </a:r>
          </a:p>
          <a:p>
            <a:pPr marL="571500" lvl="1" indent="-228600" eaLnBrk="0" hangingPunct="0">
              <a:spcBef>
                <a:spcPct val="20000"/>
              </a:spcBef>
              <a:buFontTx/>
              <a:buChar char="–"/>
              <a:defRPr/>
            </a:pPr>
            <a:r>
              <a:rPr lang="en-US" sz="2000" dirty="0">
                <a:solidFill>
                  <a:schemeClr val="bg1"/>
                </a:solidFill>
                <a:latin typeface="Arial" charset="0"/>
              </a:rPr>
              <a:t>Living Environment (on/off campus)</a:t>
            </a:r>
          </a:p>
          <a:p>
            <a:pPr marL="571500" lvl="1" indent="-228600" eaLnBrk="0" hangingPunct="0">
              <a:spcBef>
                <a:spcPct val="20000"/>
              </a:spcBef>
              <a:buFontTx/>
              <a:buChar char="–"/>
              <a:defRPr/>
            </a:pPr>
            <a:r>
              <a:rPr lang="en-US" sz="2000" dirty="0">
                <a:solidFill>
                  <a:schemeClr val="bg1"/>
                </a:solidFill>
                <a:latin typeface="Arial" charset="0"/>
              </a:rPr>
              <a:t>Roommate Relationships</a:t>
            </a:r>
          </a:p>
          <a:p>
            <a:pPr marL="571500" lvl="1" indent="-228600" eaLnBrk="0" hangingPunct="0">
              <a:spcBef>
                <a:spcPct val="20000"/>
              </a:spcBef>
              <a:buFontTx/>
              <a:buChar char="–"/>
              <a:defRPr/>
            </a:pPr>
            <a:r>
              <a:rPr lang="en-US" sz="2000" dirty="0">
                <a:solidFill>
                  <a:schemeClr val="bg1"/>
                </a:solidFill>
                <a:latin typeface="Arial" charset="0"/>
              </a:rPr>
              <a:t>Campus Involvement</a:t>
            </a: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7878"/>
                                        </p:tgtEl>
                                        <p:attrNameLst>
                                          <p:attrName>style.visibility</p:attrName>
                                        </p:attrNameLst>
                                      </p:cBhvr>
                                      <p:to>
                                        <p:strVal val="visible"/>
                                      </p:to>
                                    </p:set>
                                    <p:animEffect transition="in" filter="fade">
                                      <p:cBhvr>
                                        <p:cTn id="7" dur="500"/>
                                        <p:tgtEl>
                                          <p:spTgt spid="2078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7877"/>
                                        </p:tgtEl>
                                        <p:attrNameLst>
                                          <p:attrName>style.visibility</p:attrName>
                                        </p:attrNameLst>
                                      </p:cBhvr>
                                      <p:to>
                                        <p:strVal val="visible"/>
                                      </p:to>
                                    </p:set>
                                    <p:animEffect transition="in" filter="fade">
                                      <p:cBhvr>
                                        <p:cTn id="12" dur="500"/>
                                        <p:tgtEl>
                                          <p:spTgt spid="2078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07876"/>
                                        </p:tgtEl>
                                        <p:attrNameLst>
                                          <p:attrName>style.visibility</p:attrName>
                                        </p:attrNameLst>
                                      </p:cBhvr>
                                      <p:to>
                                        <p:strVal val="visible"/>
                                      </p:to>
                                    </p:set>
                                    <p:animEffect transition="in" filter="fade">
                                      <p:cBhvr>
                                        <p:cTn id="17" dur="500"/>
                                        <p:tgtEl>
                                          <p:spTgt spid="2078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07879"/>
                                        </p:tgtEl>
                                        <p:attrNameLst>
                                          <p:attrName>style.visibility</p:attrName>
                                        </p:attrNameLst>
                                      </p:cBhvr>
                                      <p:to>
                                        <p:strVal val="visible"/>
                                      </p:to>
                                    </p:set>
                                    <p:animEffect transition="in" filter="fade">
                                      <p:cBhvr>
                                        <p:cTn id="22" dur="500"/>
                                        <p:tgtEl>
                                          <p:spTgt spid="207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6" grpId="0" animBg="1"/>
      <p:bldP spid="207877" grpId="0" animBg="1"/>
      <p:bldP spid="207878" grpId="0" animBg="1"/>
      <p:bldP spid="20787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title"/>
          </p:nvPr>
        </p:nvSpPr>
        <p:spPr/>
        <p:txBody>
          <a:bodyPr>
            <a:normAutofit fontScale="90000"/>
          </a:bodyPr>
          <a:lstStyle/>
          <a:p>
            <a:pPr eaLnBrk="1" hangingPunct="1">
              <a:defRPr/>
            </a:pPr>
            <a:r>
              <a:rPr dirty="0" smtClean="0"/>
              <a:t>MAP-Works Process</a:t>
            </a:r>
          </a:p>
        </p:txBody>
      </p:sp>
      <p:sp>
        <p:nvSpPr>
          <p:cNvPr id="14339" name="Text Box 87"/>
          <p:cNvSpPr txBox="1">
            <a:spLocks noChangeArrowheads="1"/>
          </p:cNvSpPr>
          <p:nvPr/>
        </p:nvSpPr>
        <p:spPr bwMode="auto">
          <a:xfrm>
            <a:off x="1295400" y="1828800"/>
            <a:ext cx="1295400" cy="762000"/>
          </a:xfrm>
          <a:prstGeom prst="rect">
            <a:avLst/>
          </a:prstGeom>
          <a:noFill/>
          <a:ln w="12700" cap="sq">
            <a:noFill/>
            <a:miter lim="800000"/>
            <a:headEnd type="none" w="sm" len="sm"/>
            <a:tailEnd type="none" w="sm" len="sm"/>
          </a:ln>
        </p:spPr>
        <p:txBody>
          <a:bodyPr>
            <a:spAutoFit/>
          </a:bodyPr>
          <a:lstStyle/>
          <a:p>
            <a:pPr>
              <a:spcBef>
                <a:spcPct val="50000"/>
              </a:spcBef>
            </a:pPr>
            <a:endParaRPr lang="en-US" sz="4400" dirty="0"/>
          </a:p>
        </p:txBody>
      </p:sp>
      <p:pic>
        <p:nvPicPr>
          <p:cNvPr id="14340" name="Picture 4"/>
          <p:cNvPicPr>
            <a:picLocks noChangeAspect="1" noChangeArrowheads="1"/>
          </p:cNvPicPr>
          <p:nvPr/>
        </p:nvPicPr>
        <p:blipFill>
          <a:blip r:embed="rId3" cstate="print"/>
          <a:srcRect/>
          <a:stretch>
            <a:fillRect/>
          </a:stretch>
        </p:blipFill>
        <p:spPr bwMode="auto">
          <a:xfrm>
            <a:off x="3200400" y="2590800"/>
            <a:ext cx="2667000" cy="1960563"/>
          </a:xfrm>
          <a:prstGeom prst="rect">
            <a:avLst/>
          </a:prstGeom>
          <a:noFill/>
          <a:ln w="38100" cap="sq">
            <a:noFill/>
            <a:miter lim="800000"/>
            <a:headEnd type="none" w="sm" len="sm"/>
            <a:tailEnd type="none" w="lg" len="lg"/>
          </a:ln>
        </p:spPr>
      </p:pic>
      <p:grpSp>
        <p:nvGrpSpPr>
          <p:cNvPr id="2" name="Group 5"/>
          <p:cNvGrpSpPr>
            <a:grpSpLocks/>
          </p:cNvGrpSpPr>
          <p:nvPr/>
        </p:nvGrpSpPr>
        <p:grpSpPr bwMode="auto">
          <a:xfrm>
            <a:off x="228600" y="762000"/>
            <a:ext cx="4519613" cy="1881188"/>
            <a:chOff x="81" y="495"/>
            <a:chExt cx="2847" cy="1185"/>
          </a:xfrm>
        </p:grpSpPr>
        <p:pic>
          <p:nvPicPr>
            <p:cNvPr id="14362" name="Picture 6"/>
            <p:cNvPicPr>
              <a:picLocks noChangeAspect="1" noChangeArrowheads="1"/>
            </p:cNvPicPr>
            <p:nvPr/>
          </p:nvPicPr>
          <p:blipFill>
            <a:blip r:embed="rId4" cstate="print"/>
            <a:srcRect/>
            <a:stretch>
              <a:fillRect/>
            </a:stretch>
          </p:blipFill>
          <p:spPr bwMode="auto">
            <a:xfrm>
              <a:off x="816" y="624"/>
              <a:ext cx="2112" cy="1056"/>
            </a:xfrm>
            <a:prstGeom prst="rect">
              <a:avLst/>
            </a:prstGeom>
            <a:noFill/>
            <a:ln w="9525">
              <a:noFill/>
              <a:miter lim="800000"/>
              <a:headEnd/>
              <a:tailEnd/>
            </a:ln>
          </p:spPr>
        </p:pic>
        <p:sp>
          <p:nvSpPr>
            <p:cNvPr id="382985" name="Text Box 88"/>
            <p:cNvSpPr txBox="1">
              <a:spLocks noChangeArrowheads="1"/>
            </p:cNvSpPr>
            <p:nvPr/>
          </p:nvSpPr>
          <p:spPr bwMode="auto">
            <a:xfrm>
              <a:off x="864" y="960"/>
              <a:ext cx="1056" cy="366"/>
            </a:xfrm>
            <a:prstGeom prst="rect">
              <a:avLst/>
            </a:prstGeom>
            <a:noFill/>
            <a:ln w="12700" cap="sq">
              <a:noFill/>
              <a:miter lim="800000"/>
              <a:headEnd type="none" w="sm" len="sm"/>
              <a:tailEnd type="none" w="sm" len="sm"/>
            </a:ln>
          </p:spPr>
          <p:txBody>
            <a:bodyPr>
              <a:spAutoFit/>
            </a:bodyPr>
            <a:lstStyle/>
            <a:p>
              <a:pPr indent="177800">
                <a:buFontTx/>
                <a:buChar char="•"/>
                <a:defRPr/>
              </a:pPr>
              <a:r>
                <a:rPr lang="en-US" sz="1600" dirty="0">
                  <a:solidFill>
                    <a:schemeClr val="accent6"/>
                  </a:solidFill>
                  <a:latin typeface="Calibri" pitchFamily="34" charset="0"/>
                </a:rPr>
                <a:t>Expectations</a:t>
              </a:r>
            </a:p>
            <a:p>
              <a:pPr indent="177800">
                <a:buFontTx/>
                <a:buChar char="•"/>
                <a:defRPr/>
              </a:pPr>
              <a:r>
                <a:rPr lang="en-US" sz="1600" dirty="0">
                  <a:solidFill>
                    <a:schemeClr val="accent6"/>
                  </a:solidFill>
                  <a:latin typeface="Calibri" pitchFamily="34" charset="0"/>
                </a:rPr>
                <a:t>Behaviors</a:t>
              </a:r>
            </a:p>
          </p:txBody>
        </p:sp>
        <p:pic>
          <p:nvPicPr>
            <p:cNvPr id="14363" name="Picture 8"/>
            <p:cNvPicPr>
              <a:picLocks noChangeAspect="1" noChangeArrowheads="1"/>
            </p:cNvPicPr>
            <p:nvPr/>
          </p:nvPicPr>
          <p:blipFill>
            <a:blip r:embed="rId5" cstate="print"/>
            <a:srcRect/>
            <a:stretch>
              <a:fillRect/>
            </a:stretch>
          </p:blipFill>
          <p:spPr bwMode="auto">
            <a:xfrm>
              <a:off x="81" y="495"/>
              <a:ext cx="738" cy="823"/>
            </a:xfrm>
            <a:prstGeom prst="rect">
              <a:avLst/>
            </a:prstGeom>
            <a:ln>
              <a:noFill/>
            </a:ln>
            <a:effectLst>
              <a:softEdge rad="112500"/>
            </a:effectLst>
          </p:spPr>
        </p:pic>
      </p:grpSp>
      <p:grpSp>
        <p:nvGrpSpPr>
          <p:cNvPr id="3" name="Group 9"/>
          <p:cNvGrpSpPr>
            <a:grpSpLocks/>
          </p:cNvGrpSpPr>
          <p:nvPr/>
        </p:nvGrpSpPr>
        <p:grpSpPr bwMode="auto">
          <a:xfrm>
            <a:off x="114300" y="4486275"/>
            <a:ext cx="7277100" cy="1184275"/>
            <a:chOff x="72" y="2826"/>
            <a:chExt cx="4584" cy="746"/>
          </a:xfrm>
        </p:grpSpPr>
        <p:pic>
          <p:nvPicPr>
            <p:cNvPr id="14360" name="Picture 10"/>
            <p:cNvPicPr>
              <a:picLocks noChangeAspect="1" noChangeArrowheads="1"/>
            </p:cNvPicPr>
            <p:nvPr/>
          </p:nvPicPr>
          <p:blipFill>
            <a:blip r:embed="rId6" cstate="print"/>
            <a:srcRect/>
            <a:stretch>
              <a:fillRect/>
            </a:stretch>
          </p:blipFill>
          <p:spPr bwMode="auto">
            <a:xfrm>
              <a:off x="1074" y="3024"/>
              <a:ext cx="3582" cy="548"/>
            </a:xfrm>
            <a:prstGeom prst="rect">
              <a:avLst/>
            </a:prstGeom>
            <a:noFill/>
            <a:ln w="9525">
              <a:noFill/>
              <a:miter lim="800000"/>
              <a:headEnd/>
              <a:tailEnd/>
            </a:ln>
          </p:spPr>
        </p:pic>
        <p:pic>
          <p:nvPicPr>
            <p:cNvPr id="5" name="Picture 11"/>
            <p:cNvPicPr>
              <a:picLocks noChangeAspect="1" noChangeArrowheads="1"/>
            </p:cNvPicPr>
            <p:nvPr/>
          </p:nvPicPr>
          <p:blipFill>
            <a:blip r:embed="rId7" cstate="print"/>
            <a:srcRect/>
            <a:stretch>
              <a:fillRect/>
            </a:stretch>
          </p:blipFill>
          <p:spPr bwMode="auto">
            <a:xfrm>
              <a:off x="72" y="2826"/>
              <a:ext cx="966" cy="744"/>
            </a:xfrm>
            <a:prstGeom prst="rect">
              <a:avLst/>
            </a:prstGeom>
            <a:ln>
              <a:noFill/>
            </a:ln>
            <a:effectLst>
              <a:softEdge rad="112500"/>
            </a:effectLst>
          </p:spPr>
        </p:pic>
      </p:grpSp>
      <p:grpSp>
        <p:nvGrpSpPr>
          <p:cNvPr id="4" name="Group 19"/>
          <p:cNvGrpSpPr>
            <a:grpSpLocks/>
          </p:cNvGrpSpPr>
          <p:nvPr/>
        </p:nvGrpSpPr>
        <p:grpSpPr bwMode="auto">
          <a:xfrm>
            <a:off x="5867400" y="2628900"/>
            <a:ext cx="3159125" cy="3571875"/>
            <a:chOff x="3696" y="1656"/>
            <a:chExt cx="1990" cy="2250"/>
          </a:xfrm>
        </p:grpSpPr>
        <p:pic>
          <p:nvPicPr>
            <p:cNvPr id="14354" name="Picture 20"/>
            <p:cNvPicPr>
              <a:picLocks noChangeAspect="1" noChangeArrowheads="1"/>
            </p:cNvPicPr>
            <p:nvPr/>
          </p:nvPicPr>
          <p:blipFill>
            <a:blip r:embed="rId8" cstate="print"/>
            <a:srcRect/>
            <a:stretch>
              <a:fillRect/>
            </a:stretch>
          </p:blipFill>
          <p:spPr bwMode="auto">
            <a:xfrm>
              <a:off x="4652" y="2898"/>
              <a:ext cx="1028" cy="1008"/>
            </a:xfrm>
            <a:prstGeom prst="rect">
              <a:avLst/>
            </a:prstGeom>
            <a:ln>
              <a:noFill/>
            </a:ln>
            <a:effectLst>
              <a:softEdge rad="112500"/>
            </a:effectLst>
          </p:spPr>
        </p:pic>
        <p:grpSp>
          <p:nvGrpSpPr>
            <p:cNvPr id="6" name="Group 21"/>
            <p:cNvGrpSpPr>
              <a:grpSpLocks/>
            </p:cNvGrpSpPr>
            <p:nvPr/>
          </p:nvGrpSpPr>
          <p:grpSpPr bwMode="auto">
            <a:xfrm>
              <a:off x="3696" y="1656"/>
              <a:ext cx="1990" cy="1320"/>
              <a:chOff x="3696" y="1656"/>
              <a:chExt cx="1990" cy="1320"/>
            </a:xfrm>
          </p:grpSpPr>
          <p:pic>
            <p:nvPicPr>
              <p:cNvPr id="14357" name="Picture 22"/>
              <p:cNvPicPr>
                <a:picLocks noChangeAspect="1" noChangeArrowheads="1"/>
              </p:cNvPicPr>
              <p:nvPr/>
            </p:nvPicPr>
            <p:blipFill>
              <a:blip r:embed="rId9" cstate="print"/>
              <a:srcRect/>
              <a:stretch>
                <a:fillRect/>
              </a:stretch>
            </p:blipFill>
            <p:spPr bwMode="auto">
              <a:xfrm>
                <a:off x="3696" y="1776"/>
                <a:ext cx="1920" cy="1200"/>
              </a:xfrm>
              <a:prstGeom prst="rect">
                <a:avLst/>
              </a:prstGeom>
              <a:noFill/>
              <a:ln w="9525">
                <a:noFill/>
                <a:miter lim="800000"/>
                <a:headEnd/>
                <a:tailEnd/>
              </a:ln>
            </p:spPr>
          </p:pic>
          <p:sp>
            <p:nvSpPr>
              <p:cNvPr id="383000" name="Text Box 92"/>
              <p:cNvSpPr txBox="1">
                <a:spLocks noChangeArrowheads="1"/>
              </p:cNvSpPr>
              <p:nvPr/>
            </p:nvSpPr>
            <p:spPr bwMode="auto">
              <a:xfrm>
                <a:off x="3744" y="2112"/>
                <a:ext cx="1248" cy="674"/>
              </a:xfrm>
              <a:prstGeom prst="rect">
                <a:avLst/>
              </a:prstGeom>
              <a:noFill/>
              <a:ln w="12700" cap="sq">
                <a:noFill/>
                <a:miter lim="800000"/>
                <a:headEnd type="none" w="sm" len="sm"/>
                <a:tailEnd type="none" w="sm" len="sm"/>
              </a:ln>
            </p:spPr>
            <p:txBody>
              <a:bodyPr>
                <a:spAutoFit/>
              </a:bodyPr>
              <a:lstStyle/>
              <a:p>
                <a:pPr indent="177800">
                  <a:buFontTx/>
                  <a:buChar char="•"/>
                  <a:defRPr/>
                </a:pPr>
                <a:r>
                  <a:rPr lang="en-US" sz="1600" dirty="0">
                    <a:solidFill>
                      <a:schemeClr val="accent6"/>
                    </a:solidFill>
                    <a:latin typeface="Calibri" pitchFamily="34" charset="0"/>
                  </a:rPr>
                  <a:t>Student Summary</a:t>
                </a:r>
              </a:p>
              <a:p>
                <a:pPr indent="177800">
                  <a:buFontTx/>
                  <a:buChar char="•"/>
                  <a:defRPr/>
                </a:pPr>
                <a:r>
                  <a:rPr lang="en-US" sz="1600" dirty="0">
                    <a:solidFill>
                      <a:schemeClr val="accent6"/>
                    </a:solidFill>
                    <a:latin typeface="Calibri" pitchFamily="34" charset="0"/>
                  </a:rPr>
                  <a:t>Sort Students</a:t>
                </a:r>
              </a:p>
              <a:p>
                <a:pPr indent="177800">
                  <a:buFontTx/>
                  <a:buChar char="•"/>
                  <a:defRPr/>
                </a:pPr>
                <a:r>
                  <a:rPr lang="en-US" sz="1600" dirty="0">
                    <a:solidFill>
                      <a:schemeClr val="accent6"/>
                    </a:solidFill>
                    <a:latin typeface="Calibri" pitchFamily="34" charset="0"/>
                  </a:rPr>
                  <a:t>Coordinate </a:t>
                </a:r>
              </a:p>
              <a:p>
                <a:pPr indent="177800">
                  <a:defRPr/>
                </a:pPr>
                <a:r>
                  <a:rPr lang="en-US" sz="1600" dirty="0">
                    <a:solidFill>
                      <a:schemeClr val="accent6"/>
                    </a:solidFill>
                    <a:latin typeface="Calibri" pitchFamily="34" charset="0"/>
                  </a:rPr>
                  <a:t>Efforts</a:t>
                </a:r>
              </a:p>
            </p:txBody>
          </p:sp>
          <p:pic>
            <p:nvPicPr>
              <p:cNvPr id="14359" name="Picture 24"/>
              <p:cNvPicPr>
                <a:picLocks noChangeAspect="1" noChangeArrowheads="1"/>
              </p:cNvPicPr>
              <p:nvPr/>
            </p:nvPicPr>
            <p:blipFill>
              <a:blip r:embed="rId10" cstate="print"/>
              <a:srcRect/>
              <a:stretch>
                <a:fillRect/>
              </a:stretch>
            </p:blipFill>
            <p:spPr bwMode="auto">
              <a:xfrm>
                <a:off x="4955" y="1656"/>
                <a:ext cx="731" cy="624"/>
              </a:xfrm>
              <a:prstGeom prst="rect">
                <a:avLst/>
              </a:prstGeom>
              <a:noFill/>
              <a:ln w="12700" cap="sq">
                <a:solidFill>
                  <a:schemeClr val="tx1"/>
                </a:solidFill>
                <a:miter lim="800000"/>
                <a:headEnd type="none" w="sm" len="sm"/>
                <a:tailEnd type="none" w="lg" len="lg"/>
              </a:ln>
            </p:spPr>
          </p:pic>
        </p:grpSp>
      </p:grpSp>
      <p:grpSp>
        <p:nvGrpSpPr>
          <p:cNvPr id="7" name="Group 25"/>
          <p:cNvGrpSpPr>
            <a:grpSpLocks/>
          </p:cNvGrpSpPr>
          <p:nvPr/>
        </p:nvGrpSpPr>
        <p:grpSpPr bwMode="auto">
          <a:xfrm>
            <a:off x="4572000" y="766763"/>
            <a:ext cx="4324350" cy="1900237"/>
            <a:chOff x="2880" y="483"/>
            <a:chExt cx="2724" cy="1197"/>
          </a:xfrm>
        </p:grpSpPr>
        <p:pic>
          <p:nvPicPr>
            <p:cNvPr id="14352" name="Picture 26"/>
            <p:cNvPicPr>
              <a:picLocks noChangeAspect="1" noChangeArrowheads="1"/>
            </p:cNvPicPr>
            <p:nvPr/>
          </p:nvPicPr>
          <p:blipFill>
            <a:blip r:embed="rId11" cstate="print"/>
            <a:srcRect/>
            <a:stretch>
              <a:fillRect/>
            </a:stretch>
          </p:blipFill>
          <p:spPr bwMode="auto">
            <a:xfrm>
              <a:off x="2880" y="624"/>
              <a:ext cx="1968" cy="1056"/>
            </a:xfrm>
            <a:prstGeom prst="rect">
              <a:avLst/>
            </a:prstGeom>
            <a:noFill/>
            <a:ln w="9525">
              <a:noFill/>
              <a:miter lim="800000"/>
              <a:headEnd/>
              <a:tailEnd/>
            </a:ln>
          </p:spPr>
        </p:pic>
        <p:sp>
          <p:nvSpPr>
            <p:cNvPr id="383004" name="Text Box 89"/>
            <p:cNvSpPr txBox="1">
              <a:spLocks noChangeArrowheads="1"/>
            </p:cNvSpPr>
            <p:nvPr/>
          </p:nvSpPr>
          <p:spPr bwMode="auto">
            <a:xfrm>
              <a:off x="3726" y="1020"/>
              <a:ext cx="1440" cy="520"/>
            </a:xfrm>
            <a:prstGeom prst="rect">
              <a:avLst/>
            </a:prstGeom>
            <a:noFill/>
            <a:ln w="12700" cap="sq">
              <a:noFill/>
              <a:miter lim="800000"/>
              <a:headEnd type="none" w="sm" len="sm"/>
              <a:tailEnd type="none" w="sm" len="sm"/>
            </a:ln>
          </p:spPr>
          <p:txBody>
            <a:bodyPr>
              <a:spAutoFit/>
            </a:bodyPr>
            <a:lstStyle/>
            <a:p>
              <a:pPr indent="228600">
                <a:buFontTx/>
                <a:buChar char="•"/>
                <a:defRPr/>
              </a:pPr>
              <a:r>
                <a:rPr lang="en-US" sz="1600" dirty="0">
                  <a:solidFill>
                    <a:schemeClr val="accent6"/>
                  </a:solidFill>
                  <a:latin typeface="Calibri" pitchFamily="34" charset="0"/>
                </a:rPr>
                <a:t>Student Profile</a:t>
              </a:r>
            </a:p>
            <a:p>
              <a:pPr indent="228600">
                <a:buFontTx/>
                <a:buChar char="•"/>
                <a:defRPr/>
              </a:pPr>
              <a:r>
                <a:rPr lang="en-US" sz="1600" dirty="0">
                  <a:solidFill>
                    <a:schemeClr val="accent6"/>
                  </a:solidFill>
                  <a:latin typeface="Calibri" pitchFamily="34" charset="0"/>
                </a:rPr>
                <a:t>Institution Profile</a:t>
              </a:r>
            </a:p>
            <a:p>
              <a:pPr indent="228600">
                <a:buFontTx/>
                <a:buChar char="•"/>
                <a:defRPr/>
              </a:pPr>
              <a:r>
                <a:rPr lang="en-US" sz="1600" dirty="0">
                  <a:solidFill>
                    <a:schemeClr val="accent6"/>
                  </a:solidFill>
                  <a:latin typeface="Calibri" pitchFamily="34" charset="0"/>
                </a:rPr>
                <a:t>Campus Resources</a:t>
              </a:r>
            </a:p>
          </p:txBody>
        </p:sp>
        <p:pic>
          <p:nvPicPr>
            <p:cNvPr id="14353" name="Picture 28"/>
            <p:cNvPicPr>
              <a:picLocks noChangeAspect="1" noChangeArrowheads="1"/>
            </p:cNvPicPr>
            <p:nvPr/>
          </p:nvPicPr>
          <p:blipFill>
            <a:blip r:embed="rId12" cstate="print"/>
            <a:srcRect/>
            <a:stretch>
              <a:fillRect/>
            </a:stretch>
          </p:blipFill>
          <p:spPr bwMode="auto">
            <a:xfrm>
              <a:off x="4938" y="483"/>
              <a:ext cx="666" cy="906"/>
            </a:xfrm>
            <a:prstGeom prst="rect">
              <a:avLst/>
            </a:prstGeom>
            <a:ln>
              <a:noFill/>
            </a:ln>
            <a:effectLst>
              <a:softEdge rad="112500"/>
            </a:effectLst>
          </p:spPr>
        </p:pic>
      </p:grpSp>
      <p:grpSp>
        <p:nvGrpSpPr>
          <p:cNvPr id="8" name="Group 31"/>
          <p:cNvGrpSpPr>
            <a:grpSpLocks/>
          </p:cNvGrpSpPr>
          <p:nvPr/>
        </p:nvGrpSpPr>
        <p:grpSpPr bwMode="auto">
          <a:xfrm>
            <a:off x="0" y="2327275"/>
            <a:ext cx="3290888" cy="2095500"/>
            <a:chOff x="0" y="2327275"/>
            <a:chExt cx="3290888" cy="2095500"/>
          </a:xfrm>
        </p:grpSpPr>
        <p:pic>
          <p:nvPicPr>
            <p:cNvPr id="14349" name="Picture 15" descr="Left Down A"/>
            <p:cNvPicPr>
              <a:picLocks noChangeAspect="1" noChangeArrowheads="1"/>
            </p:cNvPicPr>
            <p:nvPr/>
          </p:nvPicPr>
          <p:blipFill>
            <a:blip r:embed="rId13" cstate="print"/>
            <a:srcRect/>
            <a:stretch>
              <a:fillRect/>
            </a:stretch>
          </p:blipFill>
          <p:spPr bwMode="auto">
            <a:xfrm>
              <a:off x="0" y="2667000"/>
              <a:ext cx="3290888" cy="1749425"/>
            </a:xfrm>
            <a:prstGeom prst="rect">
              <a:avLst/>
            </a:prstGeom>
            <a:noFill/>
            <a:ln w="9525">
              <a:noFill/>
              <a:miter lim="800000"/>
              <a:headEnd/>
              <a:tailEnd/>
            </a:ln>
          </p:spPr>
        </p:pic>
        <p:sp>
          <p:nvSpPr>
            <p:cNvPr id="382994" name="Text Box 90"/>
            <p:cNvSpPr txBox="1">
              <a:spLocks noChangeArrowheads="1"/>
            </p:cNvSpPr>
            <p:nvPr/>
          </p:nvSpPr>
          <p:spPr bwMode="auto">
            <a:xfrm>
              <a:off x="1447800" y="3352800"/>
              <a:ext cx="1752600" cy="1069975"/>
            </a:xfrm>
            <a:prstGeom prst="rect">
              <a:avLst/>
            </a:prstGeom>
            <a:noFill/>
            <a:ln w="12700" cap="sq">
              <a:noFill/>
              <a:miter lim="800000"/>
              <a:headEnd type="none" w="sm" len="sm"/>
              <a:tailEnd type="none" w="sm" len="sm"/>
            </a:ln>
          </p:spPr>
          <p:txBody>
            <a:bodyPr>
              <a:spAutoFit/>
            </a:bodyPr>
            <a:lstStyle/>
            <a:p>
              <a:pPr indent="177800">
                <a:buFontTx/>
                <a:buChar char="•"/>
                <a:defRPr/>
              </a:pPr>
              <a:r>
                <a:rPr lang="en-US" sz="1600" dirty="0">
                  <a:solidFill>
                    <a:schemeClr val="accent6"/>
                  </a:solidFill>
                  <a:latin typeface="Calibri" pitchFamily="34" charset="0"/>
                </a:rPr>
                <a:t>Social Norming</a:t>
              </a:r>
            </a:p>
            <a:p>
              <a:pPr indent="177800">
                <a:buFontTx/>
                <a:buChar char="•"/>
                <a:defRPr/>
              </a:pPr>
              <a:r>
                <a:rPr lang="en-US" sz="1600" dirty="0">
                  <a:solidFill>
                    <a:schemeClr val="accent6"/>
                  </a:solidFill>
                  <a:latin typeface="Calibri" pitchFamily="34" charset="0"/>
                </a:rPr>
                <a:t>Expectations</a:t>
              </a:r>
            </a:p>
            <a:p>
              <a:pPr indent="177800">
                <a:buFontTx/>
                <a:buChar char="•"/>
                <a:defRPr/>
              </a:pPr>
              <a:r>
                <a:rPr lang="en-US" sz="1600" dirty="0">
                  <a:solidFill>
                    <a:schemeClr val="accent6"/>
                  </a:solidFill>
                  <a:latin typeface="Calibri" pitchFamily="34" charset="0"/>
                </a:rPr>
                <a:t>Campus</a:t>
              </a:r>
            </a:p>
            <a:p>
              <a:pPr indent="177800">
                <a:defRPr/>
              </a:pPr>
              <a:r>
                <a:rPr lang="en-US" sz="1600" dirty="0">
                  <a:solidFill>
                    <a:schemeClr val="accent6"/>
                  </a:solidFill>
                  <a:latin typeface="Calibri" pitchFamily="34" charset="0"/>
                </a:rPr>
                <a:t>Resources</a:t>
              </a:r>
            </a:p>
          </p:txBody>
        </p:sp>
        <p:pic>
          <p:nvPicPr>
            <p:cNvPr id="14351" name="Picture 18"/>
            <p:cNvPicPr>
              <a:picLocks noChangeAspect="1" noChangeArrowheads="1"/>
            </p:cNvPicPr>
            <p:nvPr/>
          </p:nvPicPr>
          <p:blipFill>
            <a:blip r:embed="rId14" cstate="print"/>
            <a:srcRect/>
            <a:stretch>
              <a:fillRect/>
            </a:stretch>
          </p:blipFill>
          <p:spPr bwMode="auto">
            <a:xfrm>
              <a:off x="209550" y="2327275"/>
              <a:ext cx="1009650" cy="1316038"/>
            </a:xfrm>
            <a:prstGeom prst="rect">
              <a:avLst/>
            </a:prstGeom>
            <a:noFill/>
            <a:ln w="12700" cap="sq">
              <a:solidFill>
                <a:schemeClr val="tx1"/>
              </a:solidFill>
              <a:miter lim="800000"/>
              <a:headEnd type="none" w="sm" len="sm"/>
              <a:tailEnd type="none" w="lg" len="lg"/>
            </a:ln>
          </p:spPr>
        </p:pic>
      </p:grpSp>
      <p:grpSp>
        <p:nvGrpSpPr>
          <p:cNvPr id="9" name="Group 30"/>
          <p:cNvGrpSpPr>
            <a:grpSpLocks/>
          </p:cNvGrpSpPr>
          <p:nvPr/>
        </p:nvGrpSpPr>
        <p:grpSpPr bwMode="auto">
          <a:xfrm>
            <a:off x="152400" y="5641975"/>
            <a:ext cx="4975225" cy="1216025"/>
            <a:chOff x="152400" y="5641975"/>
            <a:chExt cx="4975333" cy="1216025"/>
          </a:xfrm>
        </p:grpSpPr>
        <p:pic>
          <p:nvPicPr>
            <p:cNvPr id="14347" name="Picture 14"/>
            <p:cNvPicPr>
              <a:picLocks noChangeAspect="1" noChangeArrowheads="1"/>
            </p:cNvPicPr>
            <p:nvPr/>
          </p:nvPicPr>
          <p:blipFill>
            <a:blip r:embed="rId15" cstate="print"/>
            <a:srcRect/>
            <a:stretch>
              <a:fillRect/>
            </a:stretch>
          </p:blipFill>
          <p:spPr bwMode="auto">
            <a:xfrm>
              <a:off x="152400" y="5641975"/>
              <a:ext cx="3505200" cy="1216025"/>
            </a:xfrm>
            <a:prstGeom prst="rect">
              <a:avLst/>
            </a:prstGeom>
            <a:noFill/>
            <a:ln w="9525">
              <a:noFill/>
              <a:miter lim="800000"/>
              <a:headEnd/>
              <a:tailEnd/>
            </a:ln>
          </p:spPr>
        </p:pic>
        <p:pic>
          <p:nvPicPr>
            <p:cNvPr id="30" name="Picture 7" descr="SuperStock_1574R-20927"/>
            <p:cNvPicPr>
              <a:picLocks noChangeAspect="1" noChangeArrowheads="1"/>
            </p:cNvPicPr>
            <p:nvPr/>
          </p:nvPicPr>
          <p:blipFill>
            <a:blip r:embed="rId16" cstate="print"/>
            <a:srcRect/>
            <a:stretch>
              <a:fillRect/>
            </a:stretch>
          </p:blipFill>
          <p:spPr bwMode="auto">
            <a:xfrm rot="60313">
              <a:off x="3591239" y="5709492"/>
              <a:ext cx="1536494" cy="1135117"/>
            </a:xfrm>
            <a:prstGeom prst="rect">
              <a:avLst/>
            </a:prstGeom>
            <a:ln>
              <a:noFill/>
            </a:ln>
            <a:effectLst>
              <a:softEdge rad="112500"/>
            </a:effectLst>
          </p:spPr>
        </p:pic>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2"/>
          <p:cNvGrpSpPr>
            <a:grpSpLocks/>
          </p:cNvGrpSpPr>
          <p:nvPr/>
        </p:nvGrpSpPr>
        <p:grpSpPr bwMode="auto">
          <a:xfrm>
            <a:off x="0" y="1143000"/>
            <a:ext cx="3048000" cy="2286000"/>
            <a:chOff x="0" y="1143000"/>
            <a:chExt cx="3048000" cy="2286001"/>
          </a:xfrm>
        </p:grpSpPr>
        <p:grpSp>
          <p:nvGrpSpPr>
            <p:cNvPr id="3" name="Group 72"/>
            <p:cNvGrpSpPr>
              <a:grpSpLocks/>
            </p:cNvGrpSpPr>
            <p:nvPr/>
          </p:nvGrpSpPr>
          <p:grpSpPr bwMode="auto">
            <a:xfrm>
              <a:off x="0" y="1769534"/>
              <a:ext cx="3048000" cy="1659467"/>
              <a:chOff x="96" y="1008"/>
              <a:chExt cx="1920" cy="1008"/>
            </a:xfrm>
          </p:grpSpPr>
          <p:sp>
            <p:nvSpPr>
              <p:cNvPr id="15398" name="Line 65"/>
              <p:cNvSpPr>
                <a:spLocks noChangeShapeType="1"/>
              </p:cNvSpPr>
              <p:nvPr/>
            </p:nvSpPr>
            <p:spPr bwMode="auto">
              <a:xfrm>
                <a:off x="864" y="1008"/>
                <a:ext cx="1056" cy="1008"/>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399" name="Text Box 60"/>
              <p:cNvSpPr txBox="1">
                <a:spLocks noChangeArrowheads="1"/>
              </p:cNvSpPr>
              <p:nvPr/>
            </p:nvSpPr>
            <p:spPr bwMode="auto">
              <a:xfrm>
                <a:off x="96" y="1275"/>
                <a:ext cx="816" cy="203"/>
              </a:xfrm>
              <a:prstGeom prst="rect">
                <a:avLst/>
              </a:prstGeom>
              <a:noFill/>
              <a:ln w="38100" cap="sq">
                <a:noFill/>
                <a:miter lim="800000"/>
                <a:headEnd type="none" w="sm" len="sm"/>
                <a:tailEnd type="none" w="lg" len="lg"/>
              </a:ln>
            </p:spPr>
            <p:txBody>
              <a:bodyPr>
                <a:spAutoFit/>
              </a:bodyPr>
              <a:lstStyle/>
              <a:p>
                <a:pPr algn="ctr">
                  <a:spcBef>
                    <a:spcPct val="50000"/>
                  </a:spcBef>
                  <a:defRPr/>
                </a:pPr>
                <a:r>
                  <a:rPr lang="en-US" sz="1600" dirty="0">
                    <a:solidFill>
                      <a:schemeClr val="accent6"/>
                    </a:solidFill>
                    <a:latin typeface="Calibri" pitchFamily="34" charset="0"/>
                  </a:rPr>
                  <a:t>Athletics</a:t>
                </a:r>
              </a:p>
            </p:txBody>
          </p:sp>
          <p:sp>
            <p:nvSpPr>
              <p:cNvPr id="15400" name="Line 63"/>
              <p:cNvSpPr>
                <a:spLocks noChangeShapeType="1"/>
              </p:cNvSpPr>
              <p:nvPr/>
            </p:nvSpPr>
            <p:spPr bwMode="auto">
              <a:xfrm>
                <a:off x="864" y="1008"/>
                <a:ext cx="816" cy="144"/>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401" name="Line 64"/>
              <p:cNvSpPr>
                <a:spLocks noChangeShapeType="1"/>
              </p:cNvSpPr>
              <p:nvPr/>
            </p:nvSpPr>
            <p:spPr bwMode="auto">
              <a:xfrm>
                <a:off x="864" y="1008"/>
                <a:ext cx="1152" cy="624"/>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grpSp>
        <p:pic>
          <p:nvPicPr>
            <p:cNvPr id="44" name="Picture 23"/>
            <p:cNvPicPr>
              <a:picLocks noChangeAspect="1" noChangeArrowheads="1"/>
            </p:cNvPicPr>
            <p:nvPr/>
          </p:nvPicPr>
          <p:blipFill>
            <a:blip r:embed="rId3" cstate="print"/>
            <a:srcRect/>
            <a:stretch>
              <a:fillRect/>
            </a:stretch>
          </p:blipFill>
          <p:spPr bwMode="auto">
            <a:xfrm>
              <a:off x="152400" y="1143000"/>
              <a:ext cx="1052513" cy="1070764"/>
            </a:xfrm>
            <a:prstGeom prst="rect">
              <a:avLst/>
            </a:prstGeom>
            <a:ln>
              <a:noFill/>
            </a:ln>
            <a:effectLst>
              <a:softEdge rad="112500"/>
            </a:effectLst>
          </p:spPr>
        </p:pic>
      </p:grpSp>
      <p:grpSp>
        <p:nvGrpSpPr>
          <p:cNvPr id="4" name="Group 73"/>
          <p:cNvGrpSpPr>
            <a:grpSpLocks/>
          </p:cNvGrpSpPr>
          <p:nvPr/>
        </p:nvGrpSpPr>
        <p:grpSpPr bwMode="auto">
          <a:xfrm>
            <a:off x="6096000" y="1371600"/>
            <a:ext cx="2895600" cy="2220913"/>
            <a:chOff x="3936" y="720"/>
            <a:chExt cx="1824" cy="1399"/>
          </a:xfrm>
        </p:grpSpPr>
        <p:sp>
          <p:nvSpPr>
            <p:cNvPr id="15391" name="Text Box 61"/>
            <p:cNvSpPr txBox="1">
              <a:spLocks noChangeArrowheads="1"/>
            </p:cNvSpPr>
            <p:nvPr/>
          </p:nvSpPr>
          <p:spPr bwMode="auto">
            <a:xfrm>
              <a:off x="4848" y="1440"/>
              <a:ext cx="912" cy="679"/>
            </a:xfrm>
            <a:prstGeom prst="rect">
              <a:avLst/>
            </a:prstGeom>
            <a:noFill/>
            <a:ln w="38100" cap="sq">
              <a:noFill/>
              <a:miter lim="800000"/>
              <a:headEnd type="none" w="sm" len="sm"/>
              <a:tailEnd type="none" w="lg" len="lg"/>
            </a:ln>
          </p:spPr>
          <p:txBody>
            <a:bodyPr>
              <a:spAutoFit/>
            </a:bodyPr>
            <a:lstStyle/>
            <a:p>
              <a:pPr algn="ctr">
                <a:spcBef>
                  <a:spcPct val="50000"/>
                </a:spcBef>
                <a:defRPr/>
              </a:pPr>
              <a:r>
                <a:rPr lang="en-US" sz="1600" dirty="0">
                  <a:solidFill>
                    <a:schemeClr val="accent6"/>
                  </a:solidFill>
                </a:rPr>
                <a:t>International or Minority Student Office</a:t>
              </a:r>
            </a:p>
          </p:txBody>
        </p:sp>
        <p:sp>
          <p:nvSpPr>
            <p:cNvPr id="15392" name="Line 67"/>
            <p:cNvSpPr>
              <a:spLocks noChangeShapeType="1"/>
            </p:cNvSpPr>
            <p:nvPr/>
          </p:nvSpPr>
          <p:spPr bwMode="auto">
            <a:xfrm flipH="1">
              <a:off x="4272" y="1008"/>
              <a:ext cx="816" cy="288"/>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393" name="Line 68"/>
            <p:cNvSpPr>
              <a:spLocks noChangeShapeType="1"/>
            </p:cNvSpPr>
            <p:nvPr/>
          </p:nvSpPr>
          <p:spPr bwMode="auto">
            <a:xfrm flipH="1">
              <a:off x="3936" y="1008"/>
              <a:ext cx="1152" cy="768"/>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394" name="Line 69"/>
            <p:cNvSpPr>
              <a:spLocks noChangeShapeType="1"/>
            </p:cNvSpPr>
            <p:nvPr/>
          </p:nvSpPr>
          <p:spPr bwMode="auto">
            <a:xfrm flipH="1">
              <a:off x="4176" y="1008"/>
              <a:ext cx="912" cy="912"/>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pic>
          <p:nvPicPr>
            <p:cNvPr id="24629" name="Picture 53" descr="iStock_000003512017XLarge"/>
            <p:cNvPicPr>
              <a:picLocks noChangeAspect="1" noChangeArrowheads="1"/>
            </p:cNvPicPr>
            <p:nvPr/>
          </p:nvPicPr>
          <p:blipFill>
            <a:blip r:embed="rId4" cstate="print"/>
            <a:srcRect/>
            <a:stretch>
              <a:fillRect/>
            </a:stretch>
          </p:blipFill>
          <p:spPr bwMode="auto">
            <a:xfrm>
              <a:off x="5040" y="720"/>
              <a:ext cx="493" cy="739"/>
            </a:xfrm>
            <a:prstGeom prst="rect">
              <a:avLst/>
            </a:prstGeom>
            <a:ln>
              <a:solidFill>
                <a:schemeClr val="accent6"/>
              </a:solidFill>
            </a:ln>
            <a:effectLst>
              <a:softEdge rad="112500"/>
            </a:effectLst>
          </p:spPr>
        </p:pic>
      </p:grpSp>
      <p:grpSp>
        <p:nvGrpSpPr>
          <p:cNvPr id="5" name="Group 78"/>
          <p:cNvGrpSpPr>
            <a:grpSpLocks/>
          </p:cNvGrpSpPr>
          <p:nvPr/>
        </p:nvGrpSpPr>
        <p:grpSpPr bwMode="auto">
          <a:xfrm>
            <a:off x="3810000" y="2514600"/>
            <a:ext cx="4876800" cy="3400425"/>
            <a:chOff x="2496" y="1440"/>
            <a:chExt cx="3072" cy="2142"/>
          </a:xfrm>
        </p:grpSpPr>
        <p:sp>
          <p:nvSpPr>
            <p:cNvPr id="15385" name="Line 3"/>
            <p:cNvSpPr>
              <a:spLocks noChangeShapeType="1"/>
            </p:cNvSpPr>
            <p:nvPr/>
          </p:nvSpPr>
          <p:spPr bwMode="auto">
            <a:xfrm flipH="1" flipV="1">
              <a:off x="4176" y="1632"/>
              <a:ext cx="768" cy="912"/>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386" name="Line 4"/>
            <p:cNvSpPr>
              <a:spLocks noChangeShapeType="1"/>
            </p:cNvSpPr>
            <p:nvPr/>
          </p:nvSpPr>
          <p:spPr bwMode="auto">
            <a:xfrm flipH="1" flipV="1">
              <a:off x="3504" y="1584"/>
              <a:ext cx="1440" cy="912"/>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387" name="Line 5"/>
            <p:cNvSpPr>
              <a:spLocks noChangeShapeType="1"/>
            </p:cNvSpPr>
            <p:nvPr/>
          </p:nvSpPr>
          <p:spPr bwMode="auto">
            <a:xfrm flipH="1" flipV="1">
              <a:off x="2496" y="1584"/>
              <a:ext cx="2544" cy="960"/>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388" name="Text Box 7"/>
            <p:cNvSpPr txBox="1">
              <a:spLocks noChangeArrowheads="1"/>
            </p:cNvSpPr>
            <p:nvPr/>
          </p:nvSpPr>
          <p:spPr bwMode="auto">
            <a:xfrm>
              <a:off x="4464" y="3216"/>
              <a:ext cx="1104" cy="366"/>
            </a:xfrm>
            <a:prstGeom prst="rect">
              <a:avLst/>
            </a:prstGeom>
            <a:noFill/>
            <a:ln w="38100" cap="sq">
              <a:noFill/>
              <a:miter lim="800000"/>
              <a:headEnd type="none" w="sm" len="sm"/>
              <a:tailEnd type="none" w="lg" len="lg"/>
            </a:ln>
          </p:spPr>
          <p:txBody>
            <a:bodyPr>
              <a:spAutoFit/>
            </a:bodyPr>
            <a:lstStyle/>
            <a:p>
              <a:pPr algn="ctr">
                <a:spcBef>
                  <a:spcPct val="50000"/>
                </a:spcBef>
                <a:defRPr/>
              </a:pPr>
              <a:r>
                <a:rPr lang="en-US" sz="1600" dirty="0">
                  <a:solidFill>
                    <a:schemeClr val="accent6"/>
                  </a:solidFill>
                </a:rPr>
                <a:t>Residence Hall Staff</a:t>
              </a:r>
            </a:p>
          </p:txBody>
        </p:sp>
        <p:sp>
          <p:nvSpPr>
            <p:cNvPr id="15389" name="Line 8"/>
            <p:cNvSpPr>
              <a:spLocks noChangeShapeType="1"/>
            </p:cNvSpPr>
            <p:nvPr/>
          </p:nvSpPr>
          <p:spPr bwMode="auto">
            <a:xfrm flipH="1" flipV="1">
              <a:off x="4272" y="1440"/>
              <a:ext cx="672" cy="1056"/>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pic>
          <p:nvPicPr>
            <p:cNvPr id="24631" name="Picture 55" descr="DormForACUHOad"/>
            <p:cNvPicPr>
              <a:picLocks noChangeAspect="1" noChangeArrowheads="1"/>
            </p:cNvPicPr>
            <p:nvPr/>
          </p:nvPicPr>
          <p:blipFill>
            <a:blip r:embed="rId5" cstate="print"/>
            <a:srcRect/>
            <a:stretch>
              <a:fillRect/>
            </a:stretch>
          </p:blipFill>
          <p:spPr bwMode="auto">
            <a:xfrm>
              <a:off x="4464" y="2496"/>
              <a:ext cx="1080" cy="723"/>
            </a:xfrm>
            <a:prstGeom prst="rect">
              <a:avLst/>
            </a:prstGeom>
            <a:ln>
              <a:solidFill>
                <a:schemeClr val="accent6"/>
              </a:solidFill>
            </a:ln>
            <a:effectLst>
              <a:softEdge rad="112500"/>
            </a:effectLst>
          </p:spPr>
        </p:pic>
      </p:grpSp>
      <p:grpSp>
        <p:nvGrpSpPr>
          <p:cNvPr id="6" name="Group 77"/>
          <p:cNvGrpSpPr>
            <a:grpSpLocks/>
          </p:cNvGrpSpPr>
          <p:nvPr/>
        </p:nvGrpSpPr>
        <p:grpSpPr bwMode="auto">
          <a:xfrm>
            <a:off x="228600" y="2362200"/>
            <a:ext cx="2590800" cy="3797300"/>
            <a:chOff x="240" y="1344"/>
            <a:chExt cx="1632" cy="2392"/>
          </a:xfrm>
        </p:grpSpPr>
        <p:sp>
          <p:nvSpPr>
            <p:cNvPr id="15379" name="Line 19"/>
            <p:cNvSpPr>
              <a:spLocks noChangeShapeType="1"/>
            </p:cNvSpPr>
            <p:nvPr/>
          </p:nvSpPr>
          <p:spPr bwMode="auto">
            <a:xfrm flipV="1">
              <a:off x="912" y="1344"/>
              <a:ext cx="720" cy="1152"/>
            </a:xfrm>
            <a:prstGeom prst="line">
              <a:avLst/>
            </a:prstGeom>
            <a:noFill/>
            <a:ln w="38100" cap="sq">
              <a:solidFill>
                <a:schemeClr val="accent6"/>
              </a:solidFill>
              <a:round/>
              <a:headEnd type="none" w="sm" len="sm"/>
              <a:tailEnd type="none" w="lg" len="lg"/>
            </a:ln>
          </p:spPr>
          <p:txBody>
            <a:bodyPr/>
            <a:lstStyle/>
            <a:p>
              <a:pPr>
                <a:defRPr/>
              </a:pPr>
              <a:endParaRPr lang="en-US" dirty="0"/>
            </a:p>
          </p:txBody>
        </p:sp>
        <p:sp>
          <p:nvSpPr>
            <p:cNvPr id="15380" name="Text Box 21"/>
            <p:cNvSpPr txBox="1">
              <a:spLocks noChangeArrowheads="1"/>
            </p:cNvSpPr>
            <p:nvPr/>
          </p:nvSpPr>
          <p:spPr bwMode="auto">
            <a:xfrm>
              <a:off x="240" y="3216"/>
              <a:ext cx="1056" cy="520"/>
            </a:xfrm>
            <a:prstGeom prst="rect">
              <a:avLst/>
            </a:prstGeom>
            <a:noFill/>
            <a:ln w="38100" cap="sq">
              <a:noFill/>
              <a:miter lim="800000"/>
              <a:headEnd type="none" w="sm" len="sm"/>
              <a:tailEnd type="none" w="lg" len="lg"/>
            </a:ln>
          </p:spPr>
          <p:txBody>
            <a:bodyPr>
              <a:spAutoFit/>
            </a:bodyPr>
            <a:lstStyle/>
            <a:p>
              <a:pPr algn="ctr">
                <a:spcBef>
                  <a:spcPct val="50000"/>
                </a:spcBef>
                <a:defRPr/>
              </a:pPr>
              <a:r>
                <a:rPr lang="en-US" sz="1600" dirty="0">
                  <a:solidFill>
                    <a:schemeClr val="accent6"/>
                  </a:solidFill>
                </a:rPr>
                <a:t>First-Year Seminar Instructors</a:t>
              </a:r>
            </a:p>
          </p:txBody>
        </p:sp>
        <p:sp>
          <p:nvSpPr>
            <p:cNvPr id="15381" name="Line 22"/>
            <p:cNvSpPr>
              <a:spLocks noChangeShapeType="1"/>
            </p:cNvSpPr>
            <p:nvPr/>
          </p:nvSpPr>
          <p:spPr bwMode="auto">
            <a:xfrm flipV="1">
              <a:off x="864" y="1728"/>
              <a:ext cx="720" cy="864"/>
            </a:xfrm>
            <a:prstGeom prst="line">
              <a:avLst/>
            </a:prstGeom>
            <a:noFill/>
            <a:ln w="38100" cap="sq">
              <a:solidFill>
                <a:schemeClr val="accent6"/>
              </a:solidFill>
              <a:round/>
              <a:headEnd type="none" w="sm" len="sm"/>
              <a:tailEnd type="none" w="lg" len="lg"/>
            </a:ln>
          </p:spPr>
          <p:txBody>
            <a:bodyPr/>
            <a:lstStyle/>
            <a:p>
              <a:pPr>
                <a:defRPr/>
              </a:pPr>
              <a:endParaRPr lang="en-US" dirty="0"/>
            </a:p>
          </p:txBody>
        </p:sp>
        <p:sp>
          <p:nvSpPr>
            <p:cNvPr id="15382" name="Line 23"/>
            <p:cNvSpPr>
              <a:spLocks noChangeShapeType="1"/>
            </p:cNvSpPr>
            <p:nvPr/>
          </p:nvSpPr>
          <p:spPr bwMode="auto">
            <a:xfrm flipV="1">
              <a:off x="912" y="2016"/>
              <a:ext cx="960" cy="480"/>
            </a:xfrm>
            <a:prstGeom prst="line">
              <a:avLst/>
            </a:prstGeom>
            <a:noFill/>
            <a:ln w="38100" cap="sq">
              <a:solidFill>
                <a:schemeClr val="accent6"/>
              </a:solidFill>
              <a:round/>
              <a:headEnd type="none" w="sm" len="sm"/>
              <a:tailEnd type="none" w="lg" len="lg"/>
            </a:ln>
          </p:spPr>
          <p:txBody>
            <a:bodyPr/>
            <a:lstStyle/>
            <a:p>
              <a:pPr>
                <a:defRPr/>
              </a:pPr>
              <a:endParaRPr lang="en-US" dirty="0"/>
            </a:p>
          </p:txBody>
        </p:sp>
        <p:sp>
          <p:nvSpPr>
            <p:cNvPr id="15383" name="Line 24"/>
            <p:cNvSpPr>
              <a:spLocks noChangeShapeType="1"/>
            </p:cNvSpPr>
            <p:nvPr/>
          </p:nvSpPr>
          <p:spPr bwMode="auto">
            <a:xfrm flipV="1">
              <a:off x="864" y="1920"/>
              <a:ext cx="720" cy="624"/>
            </a:xfrm>
            <a:prstGeom prst="line">
              <a:avLst/>
            </a:prstGeom>
            <a:noFill/>
            <a:ln w="38100" cap="sq">
              <a:solidFill>
                <a:schemeClr val="accent6"/>
              </a:solidFill>
              <a:round/>
              <a:headEnd type="none" w="sm" len="sm"/>
              <a:tailEnd type="none" w="lg" len="lg"/>
            </a:ln>
          </p:spPr>
          <p:txBody>
            <a:bodyPr/>
            <a:lstStyle/>
            <a:p>
              <a:pPr>
                <a:defRPr/>
              </a:pPr>
              <a:endParaRPr lang="en-US" dirty="0"/>
            </a:p>
          </p:txBody>
        </p:sp>
        <p:pic>
          <p:nvPicPr>
            <p:cNvPr id="24632" name="Picture 56" descr="teacherBigScreen"/>
            <p:cNvPicPr>
              <a:picLocks noChangeAspect="1" noChangeArrowheads="1"/>
            </p:cNvPicPr>
            <p:nvPr/>
          </p:nvPicPr>
          <p:blipFill>
            <a:blip r:embed="rId6" cstate="print"/>
            <a:srcRect/>
            <a:stretch>
              <a:fillRect/>
            </a:stretch>
          </p:blipFill>
          <p:spPr bwMode="auto">
            <a:xfrm>
              <a:off x="240" y="2448"/>
              <a:ext cx="1056" cy="720"/>
            </a:xfrm>
            <a:prstGeom prst="rect">
              <a:avLst/>
            </a:prstGeom>
            <a:ln>
              <a:noFill/>
            </a:ln>
            <a:effectLst>
              <a:softEdge rad="112500"/>
            </a:effectLst>
          </p:spPr>
        </p:pic>
      </p:grpSp>
      <p:grpSp>
        <p:nvGrpSpPr>
          <p:cNvPr id="7" name="Group 76"/>
          <p:cNvGrpSpPr>
            <a:grpSpLocks/>
          </p:cNvGrpSpPr>
          <p:nvPr/>
        </p:nvGrpSpPr>
        <p:grpSpPr bwMode="auto">
          <a:xfrm>
            <a:off x="3352800" y="2362200"/>
            <a:ext cx="2286000" cy="3689350"/>
            <a:chOff x="2208" y="1344"/>
            <a:chExt cx="1440" cy="2324"/>
          </a:xfrm>
        </p:grpSpPr>
        <p:sp>
          <p:nvSpPr>
            <p:cNvPr id="15370" name="Text Box 13"/>
            <p:cNvSpPr txBox="1">
              <a:spLocks noChangeArrowheads="1"/>
            </p:cNvSpPr>
            <p:nvPr/>
          </p:nvSpPr>
          <p:spPr bwMode="auto">
            <a:xfrm>
              <a:off x="2544" y="3456"/>
              <a:ext cx="816" cy="212"/>
            </a:xfrm>
            <a:prstGeom prst="rect">
              <a:avLst/>
            </a:prstGeom>
            <a:noFill/>
            <a:ln w="38100" cap="sq">
              <a:noFill/>
              <a:miter lim="800000"/>
              <a:headEnd type="none" w="sm" len="sm"/>
              <a:tailEnd type="none" w="lg" len="lg"/>
            </a:ln>
          </p:spPr>
          <p:txBody>
            <a:bodyPr>
              <a:spAutoFit/>
            </a:bodyPr>
            <a:lstStyle/>
            <a:p>
              <a:pPr algn="ctr">
                <a:spcBef>
                  <a:spcPct val="50000"/>
                </a:spcBef>
                <a:defRPr/>
              </a:pPr>
              <a:r>
                <a:rPr lang="en-US" sz="1600" dirty="0">
                  <a:solidFill>
                    <a:schemeClr val="accent6"/>
                  </a:solidFill>
                </a:rPr>
                <a:t>Advisors</a:t>
              </a:r>
            </a:p>
          </p:txBody>
        </p:sp>
        <p:sp>
          <p:nvSpPr>
            <p:cNvPr id="15371" name="Line 9"/>
            <p:cNvSpPr>
              <a:spLocks noChangeShapeType="1"/>
            </p:cNvSpPr>
            <p:nvPr/>
          </p:nvSpPr>
          <p:spPr bwMode="auto">
            <a:xfrm flipH="1" flipV="1">
              <a:off x="2736" y="1728"/>
              <a:ext cx="0" cy="864"/>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372" name="Line 11"/>
            <p:cNvSpPr>
              <a:spLocks noChangeShapeType="1"/>
            </p:cNvSpPr>
            <p:nvPr/>
          </p:nvSpPr>
          <p:spPr bwMode="auto">
            <a:xfrm flipH="1" flipV="1">
              <a:off x="2880" y="1344"/>
              <a:ext cx="384" cy="1680"/>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373" name="Line 14"/>
            <p:cNvSpPr>
              <a:spLocks noChangeShapeType="1"/>
            </p:cNvSpPr>
            <p:nvPr/>
          </p:nvSpPr>
          <p:spPr bwMode="auto">
            <a:xfrm flipH="1" flipV="1">
              <a:off x="2208" y="1584"/>
              <a:ext cx="528" cy="1056"/>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374" name="Line 15"/>
            <p:cNvSpPr>
              <a:spLocks noChangeShapeType="1"/>
            </p:cNvSpPr>
            <p:nvPr/>
          </p:nvSpPr>
          <p:spPr bwMode="auto">
            <a:xfrm flipV="1">
              <a:off x="3312" y="1632"/>
              <a:ext cx="336" cy="1344"/>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375" name="Line 16"/>
            <p:cNvSpPr>
              <a:spLocks noChangeShapeType="1"/>
            </p:cNvSpPr>
            <p:nvPr/>
          </p:nvSpPr>
          <p:spPr bwMode="auto">
            <a:xfrm flipV="1">
              <a:off x="3264" y="2208"/>
              <a:ext cx="48" cy="816"/>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sp>
          <p:nvSpPr>
            <p:cNvPr id="15376" name="Line 17"/>
            <p:cNvSpPr>
              <a:spLocks noChangeShapeType="1"/>
            </p:cNvSpPr>
            <p:nvPr/>
          </p:nvSpPr>
          <p:spPr bwMode="auto">
            <a:xfrm flipV="1">
              <a:off x="2784" y="2064"/>
              <a:ext cx="240" cy="576"/>
            </a:xfrm>
            <a:prstGeom prst="line">
              <a:avLst/>
            </a:prstGeom>
            <a:noFill/>
            <a:ln w="38100" cap="sq">
              <a:solidFill>
                <a:schemeClr val="accent6"/>
              </a:solidFill>
              <a:round/>
              <a:headEnd type="none" w="sm" len="sm"/>
              <a:tailEnd type="none" w="lg" len="lg"/>
            </a:ln>
          </p:spPr>
          <p:txBody>
            <a:bodyPr/>
            <a:lstStyle/>
            <a:p>
              <a:pPr>
                <a:defRPr/>
              </a:pPr>
              <a:endParaRPr lang="en-US" dirty="0">
                <a:solidFill>
                  <a:schemeClr val="accent6"/>
                </a:solidFill>
              </a:endParaRPr>
            </a:p>
          </p:txBody>
        </p:sp>
        <p:pic>
          <p:nvPicPr>
            <p:cNvPr id="15377" name="Picture 50" descr="SuperStock_1574R-20860"/>
            <p:cNvPicPr>
              <a:picLocks noChangeAspect="1" noChangeArrowheads="1"/>
            </p:cNvPicPr>
            <p:nvPr/>
          </p:nvPicPr>
          <p:blipFill>
            <a:blip r:embed="rId7" cstate="print"/>
            <a:srcRect/>
            <a:stretch>
              <a:fillRect/>
            </a:stretch>
          </p:blipFill>
          <p:spPr bwMode="auto">
            <a:xfrm>
              <a:off x="2736" y="2928"/>
              <a:ext cx="768" cy="503"/>
            </a:xfrm>
            <a:prstGeom prst="rect">
              <a:avLst/>
            </a:prstGeom>
            <a:noFill/>
            <a:ln w="12700">
              <a:solidFill>
                <a:schemeClr val="accent6"/>
              </a:solidFill>
              <a:miter lim="800000"/>
              <a:headEnd/>
              <a:tailEnd/>
            </a:ln>
          </p:spPr>
        </p:pic>
        <p:pic>
          <p:nvPicPr>
            <p:cNvPr id="24625" name="Picture 49" descr="SuperStock_1574R-20893"/>
            <p:cNvPicPr>
              <a:picLocks noChangeAspect="1" noChangeArrowheads="1"/>
            </p:cNvPicPr>
            <p:nvPr/>
          </p:nvPicPr>
          <p:blipFill>
            <a:blip r:embed="rId8" cstate="print"/>
            <a:srcRect/>
            <a:stretch>
              <a:fillRect/>
            </a:stretch>
          </p:blipFill>
          <p:spPr bwMode="auto">
            <a:xfrm>
              <a:off x="2519" y="2592"/>
              <a:ext cx="457" cy="672"/>
            </a:xfrm>
            <a:prstGeom prst="rect">
              <a:avLst/>
            </a:prstGeom>
            <a:ln>
              <a:solidFill>
                <a:schemeClr val="accent6"/>
              </a:solidFill>
            </a:ln>
            <a:effectLst>
              <a:softEdge rad="112500"/>
            </a:effectLst>
          </p:spPr>
        </p:pic>
      </p:grpSp>
      <p:pic>
        <p:nvPicPr>
          <p:cNvPr id="24644" name="Picture 68" descr="iStock_000005563401XLarge"/>
          <p:cNvPicPr>
            <a:picLocks noChangeAspect="1" noChangeArrowheads="1"/>
          </p:cNvPicPr>
          <p:nvPr/>
        </p:nvPicPr>
        <p:blipFill>
          <a:blip r:embed="rId9" cstate="print"/>
          <a:srcRect/>
          <a:stretch>
            <a:fillRect/>
          </a:stretch>
        </p:blipFill>
        <p:spPr bwMode="auto">
          <a:xfrm>
            <a:off x="2209800" y="1524000"/>
            <a:ext cx="4724400" cy="2493963"/>
          </a:xfrm>
          <a:prstGeom prst="round2DiagRect">
            <a:avLst>
              <a:gd name="adj1" fmla="val 16667"/>
              <a:gd name="adj2" fmla="val 0"/>
            </a:avLst>
          </a:prstGeom>
          <a:ln w="88900" cap="sq">
            <a:solidFill>
              <a:schemeClr val="accent6"/>
            </a:solidFill>
            <a:miter lim="800000"/>
          </a:ln>
          <a:effectLst>
            <a:outerShdw blurRad="254000" algn="tl" rotWithShape="0">
              <a:srgbClr val="000000">
                <a:alpha val="43000"/>
              </a:srgbClr>
            </a:outerShdw>
          </a:effectLst>
        </p:spPr>
      </p:pic>
      <p:pic>
        <p:nvPicPr>
          <p:cNvPr id="15368" name="Picture 71"/>
          <p:cNvPicPr>
            <a:picLocks noChangeAspect="1" noChangeArrowheads="1"/>
          </p:cNvPicPr>
          <p:nvPr/>
        </p:nvPicPr>
        <p:blipFill>
          <a:blip r:embed="rId10" cstate="print"/>
          <a:srcRect/>
          <a:stretch>
            <a:fillRect/>
          </a:stretch>
        </p:blipFill>
        <p:spPr bwMode="auto">
          <a:xfrm>
            <a:off x="5638800" y="2438400"/>
            <a:ext cx="842963" cy="1397000"/>
          </a:xfrm>
          <a:prstGeom prst="rect">
            <a:avLst/>
          </a:prstGeom>
          <a:noFill/>
          <a:ln w="38100" cap="sq">
            <a:noFill/>
            <a:miter lim="800000"/>
            <a:headEnd type="none" w="sm" len="sm"/>
            <a:tailEnd type="none" w="lg" len="lg"/>
          </a:ln>
        </p:spPr>
      </p:pic>
      <p:sp>
        <p:nvSpPr>
          <p:cNvPr id="41" name="Title 40"/>
          <p:cNvSpPr>
            <a:spLocks noGrp="1"/>
          </p:cNvSpPr>
          <p:nvPr>
            <p:ph type="title"/>
          </p:nvPr>
        </p:nvSpPr>
        <p:spPr/>
        <p:txBody>
          <a:bodyPr>
            <a:normAutofit fontScale="90000"/>
          </a:bodyPr>
          <a:lstStyle/>
          <a:p>
            <a:pPr>
              <a:defRPr/>
            </a:pPr>
            <a:r>
              <a:rPr dirty="0" smtClean="0"/>
              <a:t>MAP-Works Direct-Connects</a:t>
            </a:r>
            <a:endParaRPr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Custom Design">
  <a:themeElements>
    <a:clrScheme name="Custom 4">
      <a:dk1>
        <a:srgbClr val="000000"/>
      </a:dk1>
      <a:lt1>
        <a:srgbClr val="FFFFFF"/>
      </a:lt1>
      <a:dk2>
        <a:srgbClr val="000000"/>
      </a:dk2>
      <a:lt2>
        <a:srgbClr val="808080"/>
      </a:lt2>
      <a:accent1>
        <a:srgbClr val="65994C"/>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12700" cap="sq" cmpd="sng" algn="ctr">
          <a:solidFill>
            <a:schemeClr val="tx1"/>
          </a:solidFill>
          <a:prstDash val="solid"/>
          <a:round/>
          <a:headEnd type="none" w="sm" len="sm"/>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2"/>
            </a:solidFill>
            <a:effectLst/>
            <a:latin typeface="Tahoma" pitchFamily="34" charset="0"/>
          </a:defRPr>
        </a:defPPr>
      </a:lstStyle>
    </a:spDef>
    <a:lnDef>
      <a:spPr bwMode="auto">
        <a:xfrm>
          <a:off x="0" y="0"/>
          <a:ext cx="1" cy="1"/>
        </a:xfrm>
        <a:custGeom>
          <a:avLst/>
          <a:gdLst/>
          <a:ahLst/>
          <a:cxnLst/>
          <a:rect l="0" t="0" r="0" b="0"/>
          <a:pathLst/>
        </a:custGeom>
        <a:solidFill>
          <a:srgbClr val="C0C0C0"/>
        </a:solidFill>
        <a:ln w="12700" cap="sq" cmpd="sng" algn="ctr">
          <a:solidFill>
            <a:schemeClr val="tx1"/>
          </a:solidFill>
          <a:prstDash val="solid"/>
          <a:round/>
          <a:headEnd type="none" w="sm" len="sm"/>
          <a:tailEnd type="none" w="lg" len="lg"/>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200" b="0" i="0" u="none" strike="noStrike" cap="none" normalizeH="0" baseline="0" smtClean="0">
            <a:ln>
              <a:noFill/>
            </a:ln>
            <a:solidFill>
              <a:schemeClr val="tx2"/>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65C9DF400A414D9356C3C07E97CD05" ma:contentTypeVersion="1" ma:contentTypeDescription="Create a new document." ma:contentTypeScope="" ma:versionID="cdb346b983fbe8814090ecc1c26e37a3">
  <xsd:schema xmlns:xsd="http://www.w3.org/2001/XMLSchema" xmlns:p="http://schemas.microsoft.com/office/2006/metadata/properties" xmlns:ns1="http://schemas.microsoft.com/sharepoint/v3" targetNamespace="http://schemas.microsoft.com/office/2006/metadata/properties" ma:root="true" ma:fieldsID="ddb0c952b897a810c8a4e377cff6bff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EE339632-F5CA-4C96-8FE3-5DEC78AFC2C0}"/>
</file>

<file path=customXml/itemProps2.xml><?xml version="1.0" encoding="utf-8"?>
<ds:datastoreItem xmlns:ds="http://schemas.openxmlformats.org/officeDocument/2006/customXml" ds:itemID="{66BB5AFB-F470-4210-999C-79E8788156D2}"/>
</file>

<file path=customXml/itemProps3.xml><?xml version="1.0" encoding="utf-8"?>
<ds:datastoreItem xmlns:ds="http://schemas.openxmlformats.org/officeDocument/2006/customXml" ds:itemID="{E6B0EF5A-AD5A-4A95-ABA9-C1EF70380A00}"/>
</file>

<file path=docProps/app.xml><?xml version="1.0" encoding="utf-8"?>
<Properties xmlns="http://schemas.openxmlformats.org/officeDocument/2006/extended-properties" xmlns:vt="http://schemas.openxmlformats.org/officeDocument/2006/docPropsVTypes">
  <Template/>
  <TotalTime>11725</TotalTime>
  <Words>3095</Words>
  <Application>Microsoft Office PowerPoint</Application>
  <PresentationFormat>On-screen Show (4:3)</PresentationFormat>
  <Paragraphs>344</Paragraphs>
  <Slides>63</Slides>
  <Notes>63</Notes>
  <HiddenSlides>0</HiddenSlides>
  <MMClips>0</MMClips>
  <ScaleCrop>false</ScaleCrop>
  <HeadingPairs>
    <vt:vector size="4" baseType="variant">
      <vt:variant>
        <vt:lpstr>Theme</vt:lpstr>
      </vt:variant>
      <vt:variant>
        <vt:i4>1</vt:i4>
      </vt:variant>
      <vt:variant>
        <vt:lpstr>Slide Titles</vt:lpstr>
      </vt:variant>
      <vt:variant>
        <vt:i4>63</vt:i4>
      </vt:variant>
    </vt:vector>
  </HeadingPairs>
  <TitlesOfParts>
    <vt:vector size="64" baseType="lpstr">
      <vt:lpstr>2_Custom Design</vt:lpstr>
      <vt:lpstr>   MAP-Works Training Southern Adventist University August 25, 2009  Diana McGregor Fulkerson, Director of Client Services    </vt:lpstr>
      <vt:lpstr>Educational Benchmarking Inc. (EBI)</vt:lpstr>
      <vt:lpstr>EBI’s Professional Partnerships</vt:lpstr>
      <vt:lpstr>MAP-Works </vt:lpstr>
      <vt:lpstr>MAP-Works History</vt:lpstr>
      <vt:lpstr>MAP-Works Focus</vt:lpstr>
      <vt:lpstr>Information/Data Collected</vt:lpstr>
      <vt:lpstr>MAP-Works Process</vt:lpstr>
      <vt:lpstr>MAP-Works Direct-Connects</vt:lpstr>
      <vt:lpstr>MAP-Works: Surveys and Risk Indicator</vt:lpstr>
      <vt:lpstr>MAP-Works Surveys</vt:lpstr>
      <vt:lpstr>Theoretical Foundation of MAP-Works</vt:lpstr>
      <vt:lpstr>Early Adjustment to College</vt:lpstr>
      <vt:lpstr>Astin’s Theory of Involvement</vt:lpstr>
      <vt:lpstr>Tinto’s Theory of Attrition</vt:lpstr>
      <vt:lpstr>Self-Efficacy and Institutional Commitment</vt:lpstr>
      <vt:lpstr>Engagement and Effort</vt:lpstr>
      <vt:lpstr>Student Expectations</vt:lpstr>
      <vt:lpstr>Student Development</vt:lpstr>
      <vt:lpstr>Navigating MAP-Works</vt:lpstr>
      <vt:lpstr>Topics </vt:lpstr>
      <vt:lpstr>Logging into  MAP-Works</vt:lpstr>
      <vt:lpstr>Southern Adventist “Demo” Account</vt:lpstr>
      <vt:lpstr>Logging into "Real" MAP-Works Account</vt:lpstr>
      <vt:lpstr>Logging in to MAP-Works</vt:lpstr>
      <vt:lpstr>Home Page</vt:lpstr>
      <vt:lpstr>Home Page</vt:lpstr>
      <vt:lpstr>Home Page</vt:lpstr>
      <vt:lpstr>Home Page</vt:lpstr>
      <vt:lpstr>Student Tracking Page</vt:lpstr>
      <vt:lpstr>Student Tracking Page</vt:lpstr>
      <vt:lpstr>Student Tracking Page</vt:lpstr>
      <vt:lpstr>Student Tracking Page - Responders</vt:lpstr>
      <vt:lpstr>Student Tracking Page – Non-Responders</vt:lpstr>
      <vt:lpstr>Lists</vt:lpstr>
      <vt:lpstr>Real-Time Lists</vt:lpstr>
      <vt:lpstr>Static Lists</vt:lpstr>
      <vt:lpstr>Individual  Student Report</vt:lpstr>
      <vt:lpstr>Accessing the Individual Student Dashboard</vt:lpstr>
      <vt:lpstr>Reading the Individual Student Dashboard</vt:lpstr>
      <vt:lpstr>Reading the Individual Student Dashboard</vt:lpstr>
      <vt:lpstr>Drilling Down from the Dashboard</vt:lpstr>
      <vt:lpstr>Accessing More Student Information</vt:lpstr>
      <vt:lpstr>Accessing More Student Information</vt:lpstr>
      <vt:lpstr>Accessing More Student Information</vt:lpstr>
      <vt:lpstr>Accessing More Student Information</vt:lpstr>
      <vt:lpstr>Accessing More Student Information</vt:lpstr>
      <vt:lpstr>Logging  Information</vt:lpstr>
      <vt:lpstr>Accessing Contacts/Notes/Alerts</vt:lpstr>
      <vt:lpstr>Accessing Contacts/Notes/Alerts</vt:lpstr>
      <vt:lpstr>Accessing Contacts/Notes/Alerts</vt:lpstr>
      <vt:lpstr>Accessing Contacts/Notes/Alerts</vt:lpstr>
      <vt:lpstr>All Students Reporting</vt:lpstr>
      <vt:lpstr>Accessing All Student Reporting</vt:lpstr>
      <vt:lpstr>MAP-Works Student Report </vt:lpstr>
      <vt:lpstr>MAP-Works Student Portal</vt:lpstr>
      <vt:lpstr>Student Examples</vt:lpstr>
      <vt:lpstr>Student Example #1</vt:lpstr>
      <vt:lpstr>Student Example #2</vt:lpstr>
      <vt:lpstr>Student Example #3</vt:lpstr>
      <vt:lpstr>Student Example #4</vt:lpstr>
      <vt:lpstr>Review </vt:lpstr>
      <vt:lpstr>Questions/Discussion</vt:lpstr>
    </vt:vector>
  </TitlesOfParts>
  <Company>EBI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Ensuring a  Successful Implementation </dc:title>
  <dc:creator>Diana Fulkerson</dc:creator>
  <cp:lastModifiedBy>Bob Young</cp:lastModifiedBy>
  <cp:revision>820</cp:revision>
  <dcterms:created xsi:type="dcterms:W3CDTF">2008-08-05T13:39:03Z</dcterms:created>
  <dcterms:modified xsi:type="dcterms:W3CDTF">2009-09-07T18:54:05Z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0x0101005D65C9DF400A414D9356C3C07E97CD05</vt:lpwstr>
  </property>
</Properties>
</file>