
<file path=[Content_Types].xml><?xml version="1.0" encoding="utf-8"?>
<Types xmlns="http://schemas.openxmlformats.org/package/2006/content-types">
  <Override PartName="/ppt/slides/slide29.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customXml/itemProps1.xml" ContentType="application/vnd.openxmlformats-officedocument.customXmlProperties+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bin" ContentType="application/vnd.ms-office.legacyDiagramText"/>
  <Override PartName="/customXml/itemProps2.xml" ContentType="application/vnd.openxmlformats-officedocument.customXmlProperties+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legacyDocTextInfo.bin" ContentType="application/vnd.ms-office.legacyDocTextInfo"/>
  <Override PartName="/ppt/slides/slide8.xml" ContentType="application/vnd.openxmlformats-officedocument.presentationml.slide+xml"/>
  <Override PartName="/ppt/handoutMasters/handoutMaster1.xml" ContentType="application/vnd.openxmlformats-officedocument.presentationml.handoutMaster+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notesMasterIdLst>
    <p:notesMasterId r:id="rId37"/>
  </p:notesMasterIdLst>
  <p:handoutMasterIdLst>
    <p:handoutMasterId r:id="rId38"/>
  </p:handoutMasterIdLst>
  <p:sldIdLst>
    <p:sldId id="256" r:id="rId2"/>
    <p:sldId id="294" r:id="rId3"/>
    <p:sldId id="261" r:id="rId4"/>
    <p:sldId id="296" r:id="rId5"/>
    <p:sldId id="257" r:id="rId6"/>
    <p:sldId id="272" r:id="rId7"/>
    <p:sldId id="274" r:id="rId8"/>
    <p:sldId id="273" r:id="rId9"/>
    <p:sldId id="297" r:id="rId10"/>
    <p:sldId id="298" r:id="rId11"/>
    <p:sldId id="270" r:id="rId12"/>
    <p:sldId id="311" r:id="rId13"/>
    <p:sldId id="299" r:id="rId14"/>
    <p:sldId id="300" r:id="rId15"/>
    <p:sldId id="271" r:id="rId16"/>
    <p:sldId id="259" r:id="rId17"/>
    <p:sldId id="258" r:id="rId18"/>
    <p:sldId id="262" r:id="rId19"/>
    <p:sldId id="275" r:id="rId20"/>
    <p:sldId id="263" r:id="rId21"/>
    <p:sldId id="264" r:id="rId22"/>
    <p:sldId id="279" r:id="rId23"/>
    <p:sldId id="276" r:id="rId24"/>
    <p:sldId id="295" r:id="rId25"/>
    <p:sldId id="302" r:id="rId26"/>
    <p:sldId id="260" r:id="rId27"/>
    <p:sldId id="306" r:id="rId28"/>
    <p:sldId id="277" r:id="rId29"/>
    <p:sldId id="308" r:id="rId30"/>
    <p:sldId id="309" r:id="rId31"/>
    <p:sldId id="290" r:id="rId32"/>
    <p:sldId id="314" r:id="rId33"/>
    <p:sldId id="304" r:id="rId34"/>
    <p:sldId id="292" r:id="rId35"/>
    <p:sldId id="303" r:id="rId36"/>
  </p:sldIdLst>
  <p:sldSz cx="9144000" cy="6858000" type="screen4x3"/>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5" d="100"/>
          <a:sy n="65" d="100"/>
        </p:scale>
        <p:origin x="-648" y="-11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870"/>
    </p:cViewPr>
  </p:sorter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viewProps" Target="viewProps.xml"/><Relationship Id="rId45" Type="http://schemas.openxmlformats.org/officeDocument/2006/relationships/customXml" Target="../customXml/item2.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customXml" Target="../customXml/item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microsoft.com/office/2006/relationships/legacyDocTextInfo" Target="legacyDocTextInfo.bin"/><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 Id="rId46" Type="http://schemas.openxmlformats.org/officeDocument/2006/relationships/customXml" Target="../customXml/item3.xml"/><Relationship Id="rId20" Type="http://schemas.openxmlformats.org/officeDocument/2006/relationships/slide" Target="slides/slide19.xml"/><Relationship Id="rId41"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3" Type="http://schemas.microsoft.com/office/2006/relationships/legacyDiagramText" Target="legacyDiagramText3.bin"/><Relationship Id="rId2" Type="http://schemas.microsoft.com/office/2006/relationships/legacyDiagramText" Target="legacyDiagramText2.bin"/><Relationship Id="rId1" Type="http://schemas.microsoft.com/office/2006/relationships/legacyDiagramText" Target="legacyDiagramText1.bin"/></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71800" cy="46482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1"/>
            <a:ext cx="2971800" cy="464820"/>
          </a:xfrm>
          <a:prstGeom prst="rect">
            <a:avLst/>
          </a:prstGeom>
        </p:spPr>
        <p:txBody>
          <a:bodyPr vert="horz" lIns="91440" tIns="45720" rIns="91440" bIns="45720" rtlCol="0"/>
          <a:lstStyle>
            <a:lvl1pPr algn="r">
              <a:defRPr sz="1200"/>
            </a:lvl1pPr>
          </a:lstStyle>
          <a:p>
            <a:fld id="{1EAFE6F8-6568-46DC-A955-3761F3757874}" type="datetimeFigureOut">
              <a:rPr lang="en-US" smtClean="0"/>
              <a:pPr/>
              <a:t>8/25/2009</a:t>
            </a:fld>
            <a:endParaRPr lang="en-US"/>
          </a:p>
        </p:txBody>
      </p:sp>
      <p:sp>
        <p:nvSpPr>
          <p:cNvPr id="4" name="Footer Placeholder 3"/>
          <p:cNvSpPr>
            <a:spLocks noGrp="1"/>
          </p:cNvSpPr>
          <p:nvPr>
            <p:ph type="ftr" sz="quarter" idx="2"/>
          </p:nvPr>
        </p:nvSpPr>
        <p:spPr>
          <a:xfrm>
            <a:off x="0" y="8829967"/>
            <a:ext cx="2971800" cy="46482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829967"/>
            <a:ext cx="2971800" cy="464820"/>
          </a:xfrm>
          <a:prstGeom prst="rect">
            <a:avLst/>
          </a:prstGeom>
        </p:spPr>
        <p:txBody>
          <a:bodyPr vert="horz" lIns="91440" tIns="45720" rIns="91440" bIns="45720" rtlCol="0" anchor="b"/>
          <a:lstStyle>
            <a:lvl1pPr algn="r">
              <a:defRPr sz="1200"/>
            </a:lvl1pPr>
          </a:lstStyle>
          <a:p>
            <a:fld id="{D1384F8C-94AD-4BE1-A0BA-8CBC6A6EB7F3}"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71800" cy="46482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1"/>
            <a:ext cx="2971800" cy="464820"/>
          </a:xfrm>
          <a:prstGeom prst="rect">
            <a:avLst/>
          </a:prstGeom>
        </p:spPr>
        <p:txBody>
          <a:bodyPr vert="horz" lIns="91440" tIns="45720" rIns="91440" bIns="45720" rtlCol="0"/>
          <a:lstStyle>
            <a:lvl1pPr algn="r">
              <a:defRPr sz="1200"/>
            </a:lvl1pPr>
          </a:lstStyle>
          <a:p>
            <a:fld id="{C3653B90-7B07-4670-97DB-D20EF41AD63C}" type="datetimeFigureOut">
              <a:rPr lang="en-US" smtClean="0"/>
              <a:pPr/>
              <a:t>8/25/2009</a:t>
            </a:fld>
            <a:endParaRPr lang="en-US"/>
          </a:p>
        </p:txBody>
      </p:sp>
      <p:sp>
        <p:nvSpPr>
          <p:cNvPr id="4" name="Slide Image Placeholder 3"/>
          <p:cNvSpPr>
            <a:spLocks noGrp="1" noRot="1" noChangeAspect="1"/>
          </p:cNvSpPr>
          <p:nvPr>
            <p:ph type="sldImg" idx="2"/>
          </p:nvPr>
        </p:nvSpPr>
        <p:spPr>
          <a:xfrm>
            <a:off x="1104900" y="696913"/>
            <a:ext cx="4648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15791"/>
            <a:ext cx="5486400" cy="418338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2971800" cy="46482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29967"/>
            <a:ext cx="2971800" cy="464820"/>
          </a:xfrm>
          <a:prstGeom prst="rect">
            <a:avLst/>
          </a:prstGeom>
        </p:spPr>
        <p:txBody>
          <a:bodyPr vert="horz" lIns="91440" tIns="45720" rIns="91440" bIns="45720" rtlCol="0" anchor="b"/>
          <a:lstStyle>
            <a:lvl1pPr algn="r">
              <a:defRPr sz="1200"/>
            </a:lvl1pPr>
          </a:lstStyle>
          <a:p>
            <a:fld id="{96274125-3AA6-4268-AE5B-D7FBB6327EF2}"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p:cNvSpPr>
            <a:spLocks noGrp="1" noChangeArrowheads="1"/>
          </p:cNvSpPr>
          <p:nvPr>
            <p:ph type="sldNum" sz="quarter" idx="5"/>
          </p:nvPr>
        </p:nvSpPr>
        <p:spPr>
          <a:ln/>
        </p:spPr>
        <p:txBody>
          <a:bodyPr/>
          <a:lstStyle/>
          <a:p>
            <a:fld id="{D8566F3F-14ED-46F4-BE20-D414AA855F1D}" type="slidenum">
              <a:rPr lang="en-US"/>
              <a:pPr/>
              <a:t>3</a:t>
            </a:fld>
            <a:endParaRPr lang="en-US"/>
          </a:p>
        </p:txBody>
      </p:sp>
      <p:sp>
        <p:nvSpPr>
          <p:cNvPr id="6146" name="Rectangle 2"/>
          <p:cNvSpPr>
            <a:spLocks noGrp="1" noRot="1" noChangeAspect="1" noChangeArrowheads="1" noTextEdit="1"/>
          </p:cNvSpPr>
          <p:nvPr>
            <p:ph type="sldImg"/>
          </p:nvPr>
        </p:nvSpPr>
        <p:spPr>
          <a:ln/>
        </p:spPr>
      </p:sp>
      <p:sp>
        <p:nvSpPr>
          <p:cNvPr id="6147"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247817FE-EEF3-413F-AFDE-CA78B27C0ED8}" type="datetimeFigureOut">
              <a:rPr lang="en-US" smtClean="0"/>
              <a:pPr/>
              <a:t>8/25/2009</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48D228B9-E0FC-47BA-853D-9211A502B0AD}"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247817FE-EEF3-413F-AFDE-CA78B27C0ED8}" type="datetimeFigureOut">
              <a:rPr lang="en-US" smtClean="0"/>
              <a:pPr/>
              <a:t>8/25/2009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48D228B9-E0FC-47BA-853D-9211A502B0A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247817FE-EEF3-413F-AFDE-CA78B27C0ED8}" type="datetimeFigureOut">
              <a:rPr lang="en-US" smtClean="0"/>
              <a:pPr/>
              <a:t>8/25/2009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48D228B9-E0FC-47BA-853D-9211A502B0AD}"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dgm">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455613" y="273050"/>
            <a:ext cx="8226425" cy="1143000"/>
          </a:xfrm>
        </p:spPr>
        <p:txBody>
          <a:bodyPr/>
          <a:lstStyle/>
          <a:p>
            <a:r>
              <a:rPr lang="en-US" smtClean="0"/>
              <a:t>Click to edit Master title style</a:t>
            </a:r>
            <a:endParaRPr lang="en-US"/>
          </a:p>
        </p:txBody>
      </p:sp>
      <p:sp>
        <p:nvSpPr>
          <p:cNvPr id="3" name="SmartArt Placeholder 2"/>
          <p:cNvSpPr>
            <a:spLocks noGrp="1"/>
          </p:cNvSpPr>
          <p:nvPr>
            <p:ph type="dgm" idx="1"/>
          </p:nvPr>
        </p:nvSpPr>
        <p:spPr>
          <a:xfrm>
            <a:off x="455613" y="1598613"/>
            <a:ext cx="8226425" cy="4497387"/>
          </a:xfrm>
        </p:spPr>
        <p:txBody>
          <a:bodyPr/>
          <a:lstStyle/>
          <a:p>
            <a:endParaRPr lang="en-US"/>
          </a:p>
        </p:txBody>
      </p:sp>
      <p:sp>
        <p:nvSpPr>
          <p:cNvPr id="4" name="Date Placeholder 3"/>
          <p:cNvSpPr>
            <a:spLocks noGrp="1"/>
          </p:cNvSpPr>
          <p:nvPr>
            <p:ph type="dt" sz="half" idx="10"/>
          </p:nvPr>
        </p:nvSpPr>
        <p:spPr>
          <a:xfrm>
            <a:off x="455613" y="6242050"/>
            <a:ext cx="2130425" cy="474663"/>
          </a:xfrm>
        </p:spPr>
        <p:txBody>
          <a:bodyPr/>
          <a:lstStyle>
            <a:lvl1pPr>
              <a:defRPr/>
            </a:lvl1pPr>
          </a:lstStyle>
          <a:p>
            <a:endParaRPr lang="en-US"/>
          </a:p>
        </p:txBody>
      </p:sp>
      <p:sp>
        <p:nvSpPr>
          <p:cNvPr id="5" name="Footer Placeholder 4"/>
          <p:cNvSpPr>
            <a:spLocks noGrp="1"/>
          </p:cNvSpPr>
          <p:nvPr>
            <p:ph type="ftr" sz="quarter" idx="11"/>
          </p:nvPr>
        </p:nvSpPr>
        <p:spPr>
          <a:xfrm>
            <a:off x="3124200" y="6242050"/>
            <a:ext cx="2895600" cy="474663"/>
          </a:xfrm>
        </p:spPr>
        <p:txBody>
          <a:bodyPr/>
          <a:lstStyle>
            <a:lvl1pPr>
              <a:defRPr/>
            </a:lvl1pPr>
          </a:lstStyle>
          <a:p>
            <a:endParaRPr lang="en-US"/>
          </a:p>
        </p:txBody>
      </p:sp>
      <p:sp>
        <p:nvSpPr>
          <p:cNvPr id="6" name="Slide Number Placeholder 5"/>
          <p:cNvSpPr>
            <a:spLocks noGrp="1"/>
          </p:cNvSpPr>
          <p:nvPr>
            <p:ph type="sldNum" sz="quarter" idx="12"/>
          </p:nvPr>
        </p:nvSpPr>
        <p:spPr>
          <a:xfrm>
            <a:off x="6553200" y="6242050"/>
            <a:ext cx="2130425" cy="474663"/>
          </a:xfrm>
        </p:spPr>
        <p:txBody>
          <a:bodyPr/>
          <a:lstStyle>
            <a:lvl1pPr>
              <a:defRPr/>
            </a:lvl1pPr>
          </a:lstStyle>
          <a:p>
            <a:fld id="{4D194DBD-4903-4922-B0A2-84CF3EE38610}"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247817FE-EEF3-413F-AFDE-CA78B27C0ED8}" type="datetimeFigureOut">
              <a:rPr lang="en-US" smtClean="0"/>
              <a:pPr/>
              <a:t>8/25/2009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48D228B9-E0FC-47BA-853D-9211A502B0AD}"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247817FE-EEF3-413F-AFDE-CA78B27C0ED8}" type="datetimeFigureOut">
              <a:rPr lang="en-US" smtClean="0"/>
              <a:pPr/>
              <a:t>8/25/2009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48D228B9-E0FC-47BA-853D-9211A502B0AD}"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247817FE-EEF3-413F-AFDE-CA78B27C0ED8}" type="datetimeFigureOut">
              <a:rPr lang="en-US" smtClean="0"/>
              <a:pPr/>
              <a:t>8/25/2009</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48D228B9-E0FC-47BA-853D-9211A502B0AD}"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247817FE-EEF3-413F-AFDE-CA78B27C0ED8}" type="datetimeFigureOut">
              <a:rPr lang="en-US" smtClean="0"/>
              <a:pPr/>
              <a:t>8/25/2009</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48D228B9-E0FC-47BA-853D-9211A502B0AD}"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247817FE-EEF3-413F-AFDE-CA78B27C0ED8}" type="datetimeFigureOut">
              <a:rPr lang="en-US" smtClean="0"/>
              <a:pPr/>
              <a:t>8/25/2009</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48D228B9-E0FC-47BA-853D-9211A502B0AD}"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247817FE-EEF3-413F-AFDE-CA78B27C0ED8}" type="datetimeFigureOut">
              <a:rPr lang="en-US" smtClean="0"/>
              <a:pPr/>
              <a:t>8/25/2009</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48D228B9-E0FC-47BA-853D-9211A502B0A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247817FE-EEF3-413F-AFDE-CA78B27C0ED8}" type="datetimeFigureOut">
              <a:rPr lang="en-US" smtClean="0"/>
              <a:pPr/>
              <a:t>8/25/2009</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48D228B9-E0FC-47BA-853D-9211A502B0AD}"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247817FE-EEF3-413F-AFDE-CA78B27C0ED8}" type="datetimeFigureOut">
              <a:rPr lang="en-US" smtClean="0"/>
              <a:pPr/>
              <a:t>8/25/2009</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48D228B9-E0FC-47BA-853D-9211A502B0AD}"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4">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247817FE-EEF3-413F-AFDE-CA78B27C0ED8}" type="datetimeFigureOut">
              <a:rPr lang="en-US" smtClean="0"/>
              <a:pPr/>
              <a:t>8/25/2009</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48D228B9-E0FC-47BA-853D-9211A502B0AD}"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 id="2147483804" r:id="rId12"/>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vmlDrawing" Target="../drawings/vmlDrawing1.v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1752601"/>
            <a:ext cx="8153400" cy="1829761"/>
          </a:xfrm>
        </p:spPr>
        <p:txBody>
          <a:bodyPr>
            <a:normAutofit fontScale="90000"/>
          </a:bodyPr>
          <a:lstStyle/>
          <a:p>
            <a:r>
              <a:rPr lang="en-US" sz="4000" dirty="0" smtClean="0"/>
              <a:t>Helping Students Find Their Way - </a:t>
            </a:r>
            <a:br>
              <a:rPr lang="en-US" sz="4000" dirty="0" smtClean="0"/>
            </a:br>
            <a:r>
              <a:rPr lang="en-US" sz="3600" i="1" dirty="0" smtClean="0"/>
              <a:t>the mentoring role of the faculty  </a:t>
            </a:r>
            <a:br>
              <a:rPr lang="en-US" sz="3600" i="1" dirty="0" smtClean="0"/>
            </a:br>
            <a:endParaRPr lang="en-US" sz="3600" i="1" dirty="0"/>
          </a:p>
        </p:txBody>
      </p:sp>
      <p:sp>
        <p:nvSpPr>
          <p:cNvPr id="3" name="Subtitle 2"/>
          <p:cNvSpPr>
            <a:spLocks noGrp="1"/>
          </p:cNvSpPr>
          <p:nvPr>
            <p:ph type="subTitle" idx="1"/>
          </p:nvPr>
        </p:nvSpPr>
        <p:spPr/>
        <p:txBody>
          <a:bodyPr>
            <a:normAutofit fontScale="92500" lnSpcReduction="20000"/>
          </a:bodyPr>
          <a:lstStyle/>
          <a:p>
            <a:r>
              <a:rPr lang="en-US" dirty="0" smtClean="0"/>
              <a:t>Lee University</a:t>
            </a:r>
          </a:p>
          <a:p>
            <a:r>
              <a:rPr lang="en-US" dirty="0" smtClean="0"/>
              <a:t>Center for Calling &amp; Career</a:t>
            </a:r>
          </a:p>
          <a:p>
            <a:r>
              <a:rPr lang="en-US" dirty="0" smtClean="0"/>
              <a:t>Debby White, Director</a:t>
            </a:r>
          </a:p>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Deals with curriculum and requirements</a:t>
            </a:r>
          </a:p>
          <a:p>
            <a:r>
              <a:rPr lang="en-US" dirty="0" smtClean="0"/>
              <a:t>Helps with course selection</a:t>
            </a:r>
          </a:p>
          <a:p>
            <a:r>
              <a:rPr lang="en-US" dirty="0" smtClean="0"/>
              <a:t>Addresses problems and tries to solve them</a:t>
            </a:r>
          </a:p>
          <a:p>
            <a:r>
              <a:rPr lang="en-US" dirty="0" smtClean="0"/>
              <a:t>Answers questions</a:t>
            </a:r>
          </a:p>
          <a:p>
            <a:r>
              <a:rPr lang="en-US" dirty="0" smtClean="0"/>
              <a:t>Provides information</a:t>
            </a:r>
          </a:p>
          <a:p>
            <a:r>
              <a:rPr lang="en-US" dirty="0" smtClean="0"/>
              <a:t>Signs off on schedules for registration</a:t>
            </a:r>
          </a:p>
          <a:p>
            <a:r>
              <a:rPr lang="en-US" dirty="0" smtClean="0"/>
              <a:t>Recruits and encourages students to consider a particular major</a:t>
            </a:r>
            <a:endParaRPr lang="en-US" dirty="0"/>
          </a:p>
        </p:txBody>
      </p:sp>
      <p:sp>
        <p:nvSpPr>
          <p:cNvPr id="3" name="Title 2"/>
          <p:cNvSpPr>
            <a:spLocks noGrp="1"/>
          </p:cNvSpPr>
          <p:nvPr>
            <p:ph type="title"/>
          </p:nvPr>
        </p:nvSpPr>
        <p:spPr/>
        <p:txBody>
          <a:bodyPr/>
          <a:lstStyle/>
          <a:p>
            <a:r>
              <a:rPr lang="en-US" dirty="0" smtClean="0"/>
              <a:t>The Academic Advisor</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strips(downRight)">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strips(downRight)">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6"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strips(downRight)">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6" fill="hold"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strips(downRight)">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8" presetClass="entr" presetSubtype="6" fill="hold"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strips(downRight)">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8" presetClass="entr" presetSubtype="6" fill="hold"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strips(downRight)">
                                      <p:cBhvr>
                                        <p:cTn id="32" dur="5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8" presetClass="entr" presetSubtype="6"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Effect transition="in" filter="strips(downRight)">
                                      <p:cBhvr>
                                        <p:cTn id="37" dur="5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A character who provided guidance and wisdom in Homer’s </a:t>
            </a:r>
            <a:r>
              <a:rPr lang="en-US" i="1" dirty="0" smtClean="0"/>
              <a:t>Odyssey.</a:t>
            </a:r>
          </a:p>
          <a:p>
            <a:r>
              <a:rPr lang="en-US" dirty="0" smtClean="0"/>
              <a:t>A loyal advisor.</a:t>
            </a:r>
          </a:p>
          <a:p>
            <a:r>
              <a:rPr lang="en-US" dirty="0" smtClean="0"/>
              <a:t>A wise and trusted counselor.</a:t>
            </a:r>
          </a:p>
          <a:p>
            <a:r>
              <a:rPr lang="en-US" dirty="0" smtClean="0"/>
              <a:t>A person who helps anchor the promise of the future.</a:t>
            </a:r>
          </a:p>
          <a:p>
            <a:r>
              <a:rPr lang="en-US" dirty="0" smtClean="0"/>
              <a:t>A person who accompanies another on the journey.</a:t>
            </a:r>
          </a:p>
          <a:p>
            <a:pPr>
              <a:buNone/>
            </a:pPr>
            <a:endParaRPr lang="en-US" dirty="0" smtClean="0"/>
          </a:p>
          <a:p>
            <a:pPr>
              <a:buNone/>
            </a:pPr>
            <a:r>
              <a:rPr lang="en-US" dirty="0" smtClean="0"/>
              <a:t>	</a:t>
            </a:r>
            <a:r>
              <a:rPr lang="en-US" i="1" dirty="0" smtClean="0"/>
              <a:t>And when do advisors have time to do this?</a:t>
            </a:r>
          </a:p>
          <a:p>
            <a:endParaRPr lang="en-US" dirty="0"/>
          </a:p>
        </p:txBody>
      </p:sp>
      <p:sp>
        <p:nvSpPr>
          <p:cNvPr id="3" name="Title 2"/>
          <p:cNvSpPr>
            <a:spLocks noGrp="1"/>
          </p:cNvSpPr>
          <p:nvPr>
            <p:ph type="title"/>
          </p:nvPr>
        </p:nvSpPr>
        <p:spPr/>
        <p:txBody>
          <a:bodyPr/>
          <a:lstStyle/>
          <a:p>
            <a:r>
              <a:rPr lang="en-US" dirty="0" smtClean="0"/>
              <a:t>The Mentor</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6" end="6"/>
                                            </p:txEl>
                                          </p:spTgt>
                                        </p:tgtEl>
                                        <p:attrNameLst>
                                          <p:attrName>style.visibility</p:attrName>
                                        </p:attrNameLst>
                                      </p:cBhvr>
                                      <p:to>
                                        <p:strVal val="visible"/>
                                      </p:to>
                                    </p:set>
                                    <p:anim calcmode="lin" valueType="num">
                                      <p:cBhvr additive="base">
                                        <p:cTn id="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133600"/>
            <a:ext cx="8229600" cy="3873691"/>
          </a:xfrm>
        </p:spPr>
        <p:txBody>
          <a:bodyPr>
            <a:normAutofit/>
          </a:bodyPr>
          <a:lstStyle/>
          <a:p>
            <a:r>
              <a:rPr lang="en-US" sz="3200" dirty="0" smtClean="0"/>
              <a:t>May be formal or informal </a:t>
            </a:r>
          </a:p>
          <a:p>
            <a:pPr>
              <a:buNone/>
            </a:pPr>
            <a:endParaRPr lang="en-US" sz="3200" dirty="0" smtClean="0"/>
          </a:p>
          <a:p>
            <a:r>
              <a:rPr lang="en-US" sz="3200" dirty="0" smtClean="0"/>
              <a:t>May be authentic or artificial</a:t>
            </a:r>
            <a:endParaRPr lang="en-US" sz="3200" dirty="0"/>
          </a:p>
        </p:txBody>
      </p:sp>
      <p:sp>
        <p:nvSpPr>
          <p:cNvPr id="3" name="Title 2"/>
          <p:cNvSpPr>
            <a:spLocks noGrp="1"/>
          </p:cNvSpPr>
          <p:nvPr>
            <p:ph type="title"/>
          </p:nvPr>
        </p:nvSpPr>
        <p:spPr/>
        <p:txBody>
          <a:bodyPr/>
          <a:lstStyle/>
          <a:p>
            <a:r>
              <a:rPr lang="en-US" dirty="0" smtClean="0"/>
              <a:t>Mentoring</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4000" dirty="0" smtClean="0"/>
              <a:t>“</a:t>
            </a:r>
            <a:r>
              <a:rPr lang="en-US" sz="4000" i="1" dirty="0" smtClean="0"/>
              <a:t>Good</a:t>
            </a:r>
            <a:r>
              <a:rPr lang="en-US" sz="4000" dirty="0" smtClean="0"/>
              <a:t> advising may be the single most underestimated characteristic of a successful college experience.”</a:t>
            </a:r>
          </a:p>
          <a:p>
            <a:endParaRPr lang="en-US" sz="4000" dirty="0" smtClean="0"/>
          </a:p>
          <a:p>
            <a:pPr>
              <a:buNone/>
            </a:pPr>
            <a:r>
              <a:rPr lang="en-US" sz="2800" dirty="0" smtClean="0"/>
              <a:t>Richard Light. (2001). </a:t>
            </a:r>
            <a:r>
              <a:rPr lang="en-US" sz="2800" i="1" dirty="0" smtClean="0"/>
              <a:t>Making the Most of College: Students Speak their Mind.</a:t>
            </a:r>
            <a:endParaRPr lang="en-US" sz="2800" dirty="0"/>
          </a:p>
        </p:txBody>
      </p:sp>
      <p:sp>
        <p:nvSpPr>
          <p:cNvPr id="3" name="Title 2"/>
          <p:cNvSpPr>
            <a:spLocks noGrp="1"/>
          </p:cNvSpPr>
          <p:nvPr>
            <p:ph type="title"/>
          </p:nvPr>
        </p:nvSpPr>
        <p:spPr/>
        <p:txBody>
          <a:bodyPr/>
          <a:lstStyle/>
          <a:p>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1"/>
          </p:nvPr>
        </p:nvSpPr>
        <p:spPr>
          <a:ln w="28575">
            <a:solidFill>
              <a:schemeClr val="tx1"/>
            </a:solidFill>
          </a:ln>
        </p:spPr>
        <p:txBody>
          <a:bodyPr/>
          <a:lstStyle/>
          <a:p>
            <a:r>
              <a:rPr lang="en-US" sz="3600" dirty="0" smtClean="0"/>
              <a:t>From</a:t>
            </a:r>
          </a:p>
          <a:p>
            <a:pPr lvl="1"/>
            <a:r>
              <a:rPr lang="en-US" sz="2800" dirty="0" smtClean="0"/>
              <a:t>Problems</a:t>
            </a:r>
          </a:p>
          <a:p>
            <a:pPr lvl="1"/>
            <a:r>
              <a:rPr lang="en-US" sz="2800" dirty="0" smtClean="0"/>
              <a:t>Telling</a:t>
            </a:r>
          </a:p>
          <a:p>
            <a:pPr lvl="1"/>
            <a:r>
              <a:rPr lang="en-US" sz="2800" dirty="0" smtClean="0"/>
              <a:t>Prescribing</a:t>
            </a:r>
          </a:p>
          <a:p>
            <a:pPr lvl="1"/>
            <a:r>
              <a:rPr lang="en-US" sz="2800" dirty="0" smtClean="0"/>
              <a:t>Curriculum focus</a:t>
            </a:r>
          </a:p>
          <a:p>
            <a:pPr lvl="1"/>
            <a:r>
              <a:rPr lang="en-US" sz="2800" dirty="0" smtClean="0"/>
              <a:t>Showing up</a:t>
            </a:r>
          </a:p>
          <a:p>
            <a:pPr>
              <a:buNone/>
            </a:pPr>
            <a:r>
              <a:rPr lang="en-US" dirty="0" smtClean="0"/>
              <a:t>		</a:t>
            </a:r>
            <a:endParaRPr lang="en-US" dirty="0"/>
          </a:p>
        </p:txBody>
      </p:sp>
      <p:sp>
        <p:nvSpPr>
          <p:cNvPr id="5" name="Content Placeholder 4"/>
          <p:cNvSpPr>
            <a:spLocks noGrp="1"/>
          </p:cNvSpPr>
          <p:nvPr>
            <p:ph sz="half" idx="2"/>
          </p:nvPr>
        </p:nvSpPr>
        <p:spPr>
          <a:ln w="28575">
            <a:solidFill>
              <a:schemeClr val="tx1"/>
            </a:solidFill>
          </a:ln>
        </p:spPr>
        <p:txBody>
          <a:bodyPr/>
          <a:lstStyle/>
          <a:p>
            <a:r>
              <a:rPr lang="en-US" sz="3600" dirty="0" smtClean="0"/>
              <a:t>To</a:t>
            </a:r>
          </a:p>
          <a:p>
            <a:pPr lvl="1"/>
            <a:r>
              <a:rPr lang="en-US" sz="2800" dirty="0" smtClean="0"/>
              <a:t>Possibilities</a:t>
            </a:r>
          </a:p>
          <a:p>
            <a:pPr lvl="1"/>
            <a:r>
              <a:rPr lang="en-US" sz="2800" dirty="0" smtClean="0"/>
              <a:t>Asking</a:t>
            </a:r>
          </a:p>
          <a:p>
            <a:pPr lvl="1"/>
            <a:r>
              <a:rPr lang="en-US" sz="2800" dirty="0" smtClean="0"/>
              <a:t>Listening</a:t>
            </a:r>
          </a:p>
          <a:p>
            <a:pPr lvl="1"/>
            <a:r>
              <a:rPr lang="en-US" sz="2800" dirty="0" smtClean="0"/>
              <a:t>Student focus</a:t>
            </a:r>
          </a:p>
          <a:p>
            <a:pPr lvl="1"/>
            <a:r>
              <a:rPr lang="en-US" sz="2800" dirty="0" smtClean="0"/>
              <a:t>Being engaged</a:t>
            </a:r>
            <a:endParaRPr lang="en-US" sz="2800" dirty="0"/>
          </a:p>
        </p:txBody>
      </p:sp>
      <p:sp>
        <p:nvSpPr>
          <p:cNvPr id="3" name="Title 2"/>
          <p:cNvSpPr>
            <a:spLocks noGrp="1"/>
          </p:cNvSpPr>
          <p:nvPr>
            <p:ph type="title"/>
          </p:nvPr>
        </p:nvSpPr>
        <p:spPr/>
        <p:txBody>
          <a:bodyPr>
            <a:normAutofit fontScale="90000"/>
          </a:bodyPr>
          <a:lstStyle/>
          <a:p>
            <a:r>
              <a:rPr lang="en-US" dirty="0" smtClean="0"/>
              <a:t>A Mentoring/Advising Approach</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1000" fill="hold"/>
                                        <p:tgtEl>
                                          <p:spTgt spid="4">
                                            <p:txEl>
                                              <p:pRg st="0" end="0"/>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4">
                                            <p:txEl>
                                              <p:pRg st="0" end="0"/>
                                            </p:txEl>
                                          </p:spTgt>
                                        </p:tgtEl>
                                        <p:attrNameLst>
                                          <p:attrName>ppt_y</p:attrName>
                                        </p:attrNameLst>
                                      </p:cBhvr>
                                      <p:tavLst>
                                        <p:tav tm="0">
                                          <p:val>
                                            <p:strVal val="#ppt_y"/>
                                          </p:val>
                                        </p:tav>
                                        <p:tav tm="100000">
                                          <p:val>
                                            <p:strVal val="#ppt_y"/>
                                          </p:val>
                                        </p:tav>
                                      </p:tavLst>
                                    </p:anim>
                                  </p:childTnLst>
                                </p:cTn>
                              </p:par>
                              <p:par>
                                <p:cTn id="9" presetID="2" presetClass="entr" presetSubtype="8" fill="hold" nodeType="with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anim calcmode="lin" valueType="num">
                                      <p:cBhvr additive="base">
                                        <p:cTn id="11" dur="1000" fill="hold"/>
                                        <p:tgtEl>
                                          <p:spTgt spid="4">
                                            <p:txEl>
                                              <p:pRg st="1" end="1"/>
                                            </p:txEl>
                                          </p:spTgt>
                                        </p:tgtEl>
                                        <p:attrNameLst>
                                          <p:attrName>ppt_x</p:attrName>
                                        </p:attrNameLst>
                                      </p:cBhvr>
                                      <p:tavLst>
                                        <p:tav tm="0">
                                          <p:val>
                                            <p:strVal val="0-#ppt_w/2"/>
                                          </p:val>
                                        </p:tav>
                                        <p:tav tm="100000">
                                          <p:val>
                                            <p:strVal val="#ppt_x"/>
                                          </p:val>
                                        </p:tav>
                                      </p:tavLst>
                                    </p:anim>
                                    <p:anim calcmode="lin" valueType="num">
                                      <p:cBhvr additive="base">
                                        <p:cTn id="12" dur="1000" fill="hold"/>
                                        <p:tgtEl>
                                          <p:spTgt spid="4">
                                            <p:txEl>
                                              <p:pRg st="1" end="1"/>
                                            </p:txEl>
                                          </p:spTgt>
                                        </p:tgtEl>
                                        <p:attrNameLst>
                                          <p:attrName>ppt_y</p:attrName>
                                        </p:attrNameLst>
                                      </p:cBhvr>
                                      <p:tavLst>
                                        <p:tav tm="0">
                                          <p:val>
                                            <p:strVal val="#ppt_y"/>
                                          </p:val>
                                        </p:tav>
                                        <p:tav tm="100000">
                                          <p:val>
                                            <p:strVal val="#ppt_y"/>
                                          </p:val>
                                        </p:tav>
                                      </p:tavLst>
                                    </p:anim>
                                  </p:childTnLst>
                                </p:cTn>
                              </p:par>
                              <p:par>
                                <p:cTn id="13" presetID="2" presetClass="entr" presetSubtype="8" fill="hold" nodeType="with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anim calcmode="lin" valueType="num">
                                      <p:cBhvr additive="base">
                                        <p:cTn id="15" dur="1000" fill="hold"/>
                                        <p:tgtEl>
                                          <p:spTgt spid="4">
                                            <p:txEl>
                                              <p:pRg st="2" end="2"/>
                                            </p:txEl>
                                          </p:spTgt>
                                        </p:tgtEl>
                                        <p:attrNameLst>
                                          <p:attrName>ppt_x</p:attrName>
                                        </p:attrNameLst>
                                      </p:cBhvr>
                                      <p:tavLst>
                                        <p:tav tm="0">
                                          <p:val>
                                            <p:strVal val="0-#ppt_w/2"/>
                                          </p:val>
                                        </p:tav>
                                        <p:tav tm="100000">
                                          <p:val>
                                            <p:strVal val="#ppt_x"/>
                                          </p:val>
                                        </p:tav>
                                      </p:tavLst>
                                    </p:anim>
                                    <p:anim calcmode="lin" valueType="num">
                                      <p:cBhvr additive="base">
                                        <p:cTn id="16" dur="1000" fill="hold"/>
                                        <p:tgtEl>
                                          <p:spTgt spid="4">
                                            <p:txEl>
                                              <p:pRg st="2" end="2"/>
                                            </p:txEl>
                                          </p:spTgt>
                                        </p:tgtEl>
                                        <p:attrNameLst>
                                          <p:attrName>ppt_y</p:attrName>
                                        </p:attrNameLst>
                                      </p:cBhvr>
                                      <p:tavLst>
                                        <p:tav tm="0">
                                          <p:val>
                                            <p:strVal val="#ppt_y"/>
                                          </p:val>
                                        </p:tav>
                                        <p:tav tm="100000">
                                          <p:val>
                                            <p:strVal val="#ppt_y"/>
                                          </p:val>
                                        </p:tav>
                                      </p:tavLst>
                                    </p:anim>
                                  </p:childTnLst>
                                </p:cTn>
                              </p:par>
                              <p:par>
                                <p:cTn id="17" presetID="2" presetClass="entr" presetSubtype="8" fill="hold" nodeType="with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anim calcmode="lin" valueType="num">
                                      <p:cBhvr additive="base">
                                        <p:cTn id="19" dur="1000" fill="hold"/>
                                        <p:tgtEl>
                                          <p:spTgt spid="4">
                                            <p:txEl>
                                              <p:pRg st="3" end="3"/>
                                            </p:txEl>
                                          </p:spTgt>
                                        </p:tgtEl>
                                        <p:attrNameLst>
                                          <p:attrName>ppt_x</p:attrName>
                                        </p:attrNameLst>
                                      </p:cBhvr>
                                      <p:tavLst>
                                        <p:tav tm="0">
                                          <p:val>
                                            <p:strVal val="0-#ppt_w/2"/>
                                          </p:val>
                                        </p:tav>
                                        <p:tav tm="100000">
                                          <p:val>
                                            <p:strVal val="#ppt_x"/>
                                          </p:val>
                                        </p:tav>
                                      </p:tavLst>
                                    </p:anim>
                                    <p:anim calcmode="lin" valueType="num">
                                      <p:cBhvr additive="base">
                                        <p:cTn id="20" dur="1000" fill="hold"/>
                                        <p:tgtEl>
                                          <p:spTgt spid="4">
                                            <p:txEl>
                                              <p:pRg st="3" end="3"/>
                                            </p:txEl>
                                          </p:spTgt>
                                        </p:tgtEl>
                                        <p:attrNameLst>
                                          <p:attrName>ppt_y</p:attrName>
                                        </p:attrNameLst>
                                      </p:cBhvr>
                                      <p:tavLst>
                                        <p:tav tm="0">
                                          <p:val>
                                            <p:strVal val="#ppt_y"/>
                                          </p:val>
                                        </p:tav>
                                        <p:tav tm="100000">
                                          <p:val>
                                            <p:strVal val="#ppt_y"/>
                                          </p:val>
                                        </p:tav>
                                      </p:tavLst>
                                    </p:anim>
                                  </p:childTnLst>
                                </p:cTn>
                              </p:par>
                              <p:par>
                                <p:cTn id="21" presetID="2" presetClass="entr" presetSubtype="8" fill="hold" nodeType="with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anim calcmode="lin" valueType="num">
                                      <p:cBhvr additive="base">
                                        <p:cTn id="23" dur="1000" fill="hold"/>
                                        <p:tgtEl>
                                          <p:spTgt spid="4">
                                            <p:txEl>
                                              <p:pRg st="4" end="4"/>
                                            </p:txEl>
                                          </p:spTgt>
                                        </p:tgtEl>
                                        <p:attrNameLst>
                                          <p:attrName>ppt_x</p:attrName>
                                        </p:attrNameLst>
                                      </p:cBhvr>
                                      <p:tavLst>
                                        <p:tav tm="0">
                                          <p:val>
                                            <p:strVal val="0-#ppt_w/2"/>
                                          </p:val>
                                        </p:tav>
                                        <p:tav tm="100000">
                                          <p:val>
                                            <p:strVal val="#ppt_x"/>
                                          </p:val>
                                        </p:tav>
                                      </p:tavLst>
                                    </p:anim>
                                    <p:anim calcmode="lin" valueType="num">
                                      <p:cBhvr additive="base">
                                        <p:cTn id="24" dur="1000" fill="hold"/>
                                        <p:tgtEl>
                                          <p:spTgt spid="4">
                                            <p:txEl>
                                              <p:pRg st="4" end="4"/>
                                            </p:txEl>
                                          </p:spTgt>
                                        </p:tgtEl>
                                        <p:attrNameLst>
                                          <p:attrName>ppt_y</p:attrName>
                                        </p:attrNameLst>
                                      </p:cBhvr>
                                      <p:tavLst>
                                        <p:tav tm="0">
                                          <p:val>
                                            <p:strVal val="#ppt_y"/>
                                          </p:val>
                                        </p:tav>
                                        <p:tav tm="100000">
                                          <p:val>
                                            <p:strVal val="#ppt_y"/>
                                          </p:val>
                                        </p:tav>
                                      </p:tavLst>
                                    </p:anim>
                                  </p:childTnLst>
                                </p:cTn>
                              </p:par>
                              <p:par>
                                <p:cTn id="25" presetID="2" presetClass="entr" presetSubtype="8" fill="hold" nodeType="with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anim calcmode="lin" valueType="num">
                                      <p:cBhvr additive="base">
                                        <p:cTn id="27" dur="1000" fill="hold"/>
                                        <p:tgtEl>
                                          <p:spTgt spid="4">
                                            <p:txEl>
                                              <p:pRg st="5" end="5"/>
                                            </p:txEl>
                                          </p:spTgt>
                                        </p:tgtEl>
                                        <p:attrNameLst>
                                          <p:attrName>ppt_x</p:attrName>
                                        </p:attrNameLst>
                                      </p:cBhvr>
                                      <p:tavLst>
                                        <p:tav tm="0">
                                          <p:val>
                                            <p:strVal val="0-#ppt_w/2"/>
                                          </p:val>
                                        </p:tav>
                                        <p:tav tm="100000">
                                          <p:val>
                                            <p:strVal val="#ppt_x"/>
                                          </p:val>
                                        </p:tav>
                                      </p:tavLst>
                                    </p:anim>
                                    <p:anim calcmode="lin" valueType="num">
                                      <p:cBhvr additive="base">
                                        <p:cTn id="28" dur="1000" fill="hold"/>
                                        <p:tgtEl>
                                          <p:spTgt spid="4">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2" fill="hold" nodeType="clickEffect">
                                  <p:stCondLst>
                                    <p:cond delay="0"/>
                                  </p:stCondLst>
                                  <p:childTnLst>
                                    <p:set>
                                      <p:cBhvr>
                                        <p:cTn id="32" dur="1" fill="hold">
                                          <p:stCondLst>
                                            <p:cond delay="0"/>
                                          </p:stCondLst>
                                        </p:cTn>
                                        <p:tgtEl>
                                          <p:spTgt spid="5">
                                            <p:txEl>
                                              <p:pRg st="0" end="0"/>
                                            </p:txEl>
                                          </p:spTgt>
                                        </p:tgtEl>
                                        <p:attrNameLst>
                                          <p:attrName>style.visibility</p:attrName>
                                        </p:attrNameLst>
                                      </p:cBhvr>
                                      <p:to>
                                        <p:strVal val="visible"/>
                                      </p:to>
                                    </p:set>
                                    <p:anim calcmode="lin" valueType="num">
                                      <p:cBhvr additive="base">
                                        <p:cTn id="33" dur="1000" fill="hold"/>
                                        <p:tgtEl>
                                          <p:spTgt spid="5">
                                            <p:txEl>
                                              <p:pRg st="0" end="0"/>
                                            </p:txEl>
                                          </p:spTgt>
                                        </p:tgtEl>
                                        <p:attrNameLst>
                                          <p:attrName>ppt_x</p:attrName>
                                        </p:attrNameLst>
                                      </p:cBhvr>
                                      <p:tavLst>
                                        <p:tav tm="0">
                                          <p:val>
                                            <p:strVal val="1+#ppt_w/2"/>
                                          </p:val>
                                        </p:tav>
                                        <p:tav tm="100000">
                                          <p:val>
                                            <p:strVal val="#ppt_x"/>
                                          </p:val>
                                        </p:tav>
                                      </p:tavLst>
                                    </p:anim>
                                    <p:anim calcmode="lin" valueType="num">
                                      <p:cBhvr additive="base">
                                        <p:cTn id="34" dur="1000" fill="hold"/>
                                        <p:tgtEl>
                                          <p:spTgt spid="5">
                                            <p:txEl>
                                              <p:pRg st="0" end="0"/>
                                            </p:txEl>
                                          </p:spTgt>
                                        </p:tgtEl>
                                        <p:attrNameLst>
                                          <p:attrName>ppt_y</p:attrName>
                                        </p:attrNameLst>
                                      </p:cBhvr>
                                      <p:tavLst>
                                        <p:tav tm="0">
                                          <p:val>
                                            <p:strVal val="#ppt_y"/>
                                          </p:val>
                                        </p:tav>
                                        <p:tav tm="100000">
                                          <p:val>
                                            <p:strVal val="#ppt_y"/>
                                          </p:val>
                                        </p:tav>
                                      </p:tavLst>
                                    </p:anim>
                                  </p:childTnLst>
                                </p:cTn>
                              </p:par>
                              <p:par>
                                <p:cTn id="35" presetID="2" presetClass="entr" presetSubtype="2" fill="hold" nodeType="withEffect">
                                  <p:stCondLst>
                                    <p:cond delay="0"/>
                                  </p:stCondLst>
                                  <p:childTnLst>
                                    <p:set>
                                      <p:cBhvr>
                                        <p:cTn id="36" dur="1" fill="hold">
                                          <p:stCondLst>
                                            <p:cond delay="0"/>
                                          </p:stCondLst>
                                        </p:cTn>
                                        <p:tgtEl>
                                          <p:spTgt spid="5">
                                            <p:txEl>
                                              <p:pRg st="1" end="1"/>
                                            </p:txEl>
                                          </p:spTgt>
                                        </p:tgtEl>
                                        <p:attrNameLst>
                                          <p:attrName>style.visibility</p:attrName>
                                        </p:attrNameLst>
                                      </p:cBhvr>
                                      <p:to>
                                        <p:strVal val="visible"/>
                                      </p:to>
                                    </p:set>
                                    <p:anim calcmode="lin" valueType="num">
                                      <p:cBhvr additive="base">
                                        <p:cTn id="37" dur="1000" fill="hold"/>
                                        <p:tgtEl>
                                          <p:spTgt spid="5">
                                            <p:txEl>
                                              <p:pRg st="1" end="1"/>
                                            </p:txEl>
                                          </p:spTgt>
                                        </p:tgtEl>
                                        <p:attrNameLst>
                                          <p:attrName>ppt_x</p:attrName>
                                        </p:attrNameLst>
                                      </p:cBhvr>
                                      <p:tavLst>
                                        <p:tav tm="0">
                                          <p:val>
                                            <p:strVal val="1+#ppt_w/2"/>
                                          </p:val>
                                        </p:tav>
                                        <p:tav tm="100000">
                                          <p:val>
                                            <p:strVal val="#ppt_x"/>
                                          </p:val>
                                        </p:tav>
                                      </p:tavLst>
                                    </p:anim>
                                    <p:anim calcmode="lin" valueType="num">
                                      <p:cBhvr additive="base">
                                        <p:cTn id="38" dur="1000" fill="hold"/>
                                        <p:tgtEl>
                                          <p:spTgt spid="5">
                                            <p:txEl>
                                              <p:pRg st="1" end="1"/>
                                            </p:txEl>
                                          </p:spTgt>
                                        </p:tgtEl>
                                        <p:attrNameLst>
                                          <p:attrName>ppt_y</p:attrName>
                                        </p:attrNameLst>
                                      </p:cBhvr>
                                      <p:tavLst>
                                        <p:tav tm="0">
                                          <p:val>
                                            <p:strVal val="#ppt_y"/>
                                          </p:val>
                                        </p:tav>
                                        <p:tav tm="100000">
                                          <p:val>
                                            <p:strVal val="#ppt_y"/>
                                          </p:val>
                                        </p:tav>
                                      </p:tavLst>
                                    </p:anim>
                                  </p:childTnLst>
                                </p:cTn>
                              </p:par>
                              <p:par>
                                <p:cTn id="39" presetID="2" presetClass="entr" presetSubtype="2" fill="hold" nodeType="withEffect">
                                  <p:stCondLst>
                                    <p:cond delay="0"/>
                                  </p:stCondLst>
                                  <p:childTnLst>
                                    <p:set>
                                      <p:cBhvr>
                                        <p:cTn id="40" dur="1" fill="hold">
                                          <p:stCondLst>
                                            <p:cond delay="0"/>
                                          </p:stCondLst>
                                        </p:cTn>
                                        <p:tgtEl>
                                          <p:spTgt spid="5">
                                            <p:txEl>
                                              <p:pRg st="2" end="2"/>
                                            </p:txEl>
                                          </p:spTgt>
                                        </p:tgtEl>
                                        <p:attrNameLst>
                                          <p:attrName>style.visibility</p:attrName>
                                        </p:attrNameLst>
                                      </p:cBhvr>
                                      <p:to>
                                        <p:strVal val="visible"/>
                                      </p:to>
                                    </p:set>
                                    <p:anim calcmode="lin" valueType="num">
                                      <p:cBhvr additive="base">
                                        <p:cTn id="41" dur="1000" fill="hold"/>
                                        <p:tgtEl>
                                          <p:spTgt spid="5">
                                            <p:txEl>
                                              <p:pRg st="2" end="2"/>
                                            </p:txEl>
                                          </p:spTgt>
                                        </p:tgtEl>
                                        <p:attrNameLst>
                                          <p:attrName>ppt_x</p:attrName>
                                        </p:attrNameLst>
                                      </p:cBhvr>
                                      <p:tavLst>
                                        <p:tav tm="0">
                                          <p:val>
                                            <p:strVal val="1+#ppt_w/2"/>
                                          </p:val>
                                        </p:tav>
                                        <p:tav tm="100000">
                                          <p:val>
                                            <p:strVal val="#ppt_x"/>
                                          </p:val>
                                        </p:tav>
                                      </p:tavLst>
                                    </p:anim>
                                    <p:anim calcmode="lin" valueType="num">
                                      <p:cBhvr additive="base">
                                        <p:cTn id="42" dur="1000" fill="hold"/>
                                        <p:tgtEl>
                                          <p:spTgt spid="5">
                                            <p:txEl>
                                              <p:pRg st="2" end="2"/>
                                            </p:txEl>
                                          </p:spTgt>
                                        </p:tgtEl>
                                        <p:attrNameLst>
                                          <p:attrName>ppt_y</p:attrName>
                                        </p:attrNameLst>
                                      </p:cBhvr>
                                      <p:tavLst>
                                        <p:tav tm="0">
                                          <p:val>
                                            <p:strVal val="#ppt_y"/>
                                          </p:val>
                                        </p:tav>
                                        <p:tav tm="100000">
                                          <p:val>
                                            <p:strVal val="#ppt_y"/>
                                          </p:val>
                                        </p:tav>
                                      </p:tavLst>
                                    </p:anim>
                                  </p:childTnLst>
                                </p:cTn>
                              </p:par>
                              <p:par>
                                <p:cTn id="43" presetID="2" presetClass="entr" presetSubtype="2" fill="hold" nodeType="withEffect">
                                  <p:stCondLst>
                                    <p:cond delay="0"/>
                                  </p:stCondLst>
                                  <p:childTnLst>
                                    <p:set>
                                      <p:cBhvr>
                                        <p:cTn id="44" dur="1" fill="hold">
                                          <p:stCondLst>
                                            <p:cond delay="0"/>
                                          </p:stCondLst>
                                        </p:cTn>
                                        <p:tgtEl>
                                          <p:spTgt spid="5">
                                            <p:txEl>
                                              <p:pRg st="3" end="3"/>
                                            </p:txEl>
                                          </p:spTgt>
                                        </p:tgtEl>
                                        <p:attrNameLst>
                                          <p:attrName>style.visibility</p:attrName>
                                        </p:attrNameLst>
                                      </p:cBhvr>
                                      <p:to>
                                        <p:strVal val="visible"/>
                                      </p:to>
                                    </p:set>
                                    <p:anim calcmode="lin" valueType="num">
                                      <p:cBhvr additive="base">
                                        <p:cTn id="45" dur="1000" fill="hold"/>
                                        <p:tgtEl>
                                          <p:spTgt spid="5">
                                            <p:txEl>
                                              <p:pRg st="3" end="3"/>
                                            </p:txEl>
                                          </p:spTgt>
                                        </p:tgtEl>
                                        <p:attrNameLst>
                                          <p:attrName>ppt_x</p:attrName>
                                        </p:attrNameLst>
                                      </p:cBhvr>
                                      <p:tavLst>
                                        <p:tav tm="0">
                                          <p:val>
                                            <p:strVal val="1+#ppt_w/2"/>
                                          </p:val>
                                        </p:tav>
                                        <p:tav tm="100000">
                                          <p:val>
                                            <p:strVal val="#ppt_x"/>
                                          </p:val>
                                        </p:tav>
                                      </p:tavLst>
                                    </p:anim>
                                    <p:anim calcmode="lin" valueType="num">
                                      <p:cBhvr additive="base">
                                        <p:cTn id="46" dur="1000" fill="hold"/>
                                        <p:tgtEl>
                                          <p:spTgt spid="5">
                                            <p:txEl>
                                              <p:pRg st="3" end="3"/>
                                            </p:txEl>
                                          </p:spTgt>
                                        </p:tgtEl>
                                        <p:attrNameLst>
                                          <p:attrName>ppt_y</p:attrName>
                                        </p:attrNameLst>
                                      </p:cBhvr>
                                      <p:tavLst>
                                        <p:tav tm="0">
                                          <p:val>
                                            <p:strVal val="#ppt_y"/>
                                          </p:val>
                                        </p:tav>
                                        <p:tav tm="100000">
                                          <p:val>
                                            <p:strVal val="#ppt_y"/>
                                          </p:val>
                                        </p:tav>
                                      </p:tavLst>
                                    </p:anim>
                                  </p:childTnLst>
                                </p:cTn>
                              </p:par>
                              <p:par>
                                <p:cTn id="47" presetID="2" presetClass="entr" presetSubtype="2" fill="hold" nodeType="withEffect">
                                  <p:stCondLst>
                                    <p:cond delay="0"/>
                                  </p:stCondLst>
                                  <p:childTnLst>
                                    <p:set>
                                      <p:cBhvr>
                                        <p:cTn id="48" dur="1" fill="hold">
                                          <p:stCondLst>
                                            <p:cond delay="0"/>
                                          </p:stCondLst>
                                        </p:cTn>
                                        <p:tgtEl>
                                          <p:spTgt spid="5">
                                            <p:txEl>
                                              <p:pRg st="4" end="4"/>
                                            </p:txEl>
                                          </p:spTgt>
                                        </p:tgtEl>
                                        <p:attrNameLst>
                                          <p:attrName>style.visibility</p:attrName>
                                        </p:attrNameLst>
                                      </p:cBhvr>
                                      <p:to>
                                        <p:strVal val="visible"/>
                                      </p:to>
                                    </p:set>
                                    <p:anim calcmode="lin" valueType="num">
                                      <p:cBhvr additive="base">
                                        <p:cTn id="49" dur="1000" fill="hold"/>
                                        <p:tgtEl>
                                          <p:spTgt spid="5">
                                            <p:txEl>
                                              <p:pRg st="4" end="4"/>
                                            </p:txEl>
                                          </p:spTgt>
                                        </p:tgtEl>
                                        <p:attrNameLst>
                                          <p:attrName>ppt_x</p:attrName>
                                        </p:attrNameLst>
                                      </p:cBhvr>
                                      <p:tavLst>
                                        <p:tav tm="0">
                                          <p:val>
                                            <p:strVal val="1+#ppt_w/2"/>
                                          </p:val>
                                        </p:tav>
                                        <p:tav tm="100000">
                                          <p:val>
                                            <p:strVal val="#ppt_x"/>
                                          </p:val>
                                        </p:tav>
                                      </p:tavLst>
                                    </p:anim>
                                    <p:anim calcmode="lin" valueType="num">
                                      <p:cBhvr additive="base">
                                        <p:cTn id="50" dur="1000" fill="hold"/>
                                        <p:tgtEl>
                                          <p:spTgt spid="5">
                                            <p:txEl>
                                              <p:pRg st="4" end="4"/>
                                            </p:txEl>
                                          </p:spTgt>
                                        </p:tgtEl>
                                        <p:attrNameLst>
                                          <p:attrName>ppt_y</p:attrName>
                                        </p:attrNameLst>
                                      </p:cBhvr>
                                      <p:tavLst>
                                        <p:tav tm="0">
                                          <p:val>
                                            <p:strVal val="#ppt_y"/>
                                          </p:val>
                                        </p:tav>
                                        <p:tav tm="100000">
                                          <p:val>
                                            <p:strVal val="#ppt_y"/>
                                          </p:val>
                                        </p:tav>
                                      </p:tavLst>
                                    </p:anim>
                                  </p:childTnLst>
                                </p:cTn>
                              </p:par>
                              <p:par>
                                <p:cTn id="51" presetID="2" presetClass="entr" presetSubtype="2" fill="hold" nodeType="withEffect">
                                  <p:stCondLst>
                                    <p:cond delay="0"/>
                                  </p:stCondLst>
                                  <p:childTnLst>
                                    <p:set>
                                      <p:cBhvr>
                                        <p:cTn id="52" dur="1" fill="hold">
                                          <p:stCondLst>
                                            <p:cond delay="0"/>
                                          </p:stCondLst>
                                        </p:cTn>
                                        <p:tgtEl>
                                          <p:spTgt spid="5">
                                            <p:txEl>
                                              <p:pRg st="5" end="5"/>
                                            </p:txEl>
                                          </p:spTgt>
                                        </p:tgtEl>
                                        <p:attrNameLst>
                                          <p:attrName>style.visibility</p:attrName>
                                        </p:attrNameLst>
                                      </p:cBhvr>
                                      <p:to>
                                        <p:strVal val="visible"/>
                                      </p:to>
                                    </p:set>
                                    <p:anim calcmode="lin" valueType="num">
                                      <p:cBhvr additive="base">
                                        <p:cTn id="53" dur="1000" fill="hold"/>
                                        <p:tgtEl>
                                          <p:spTgt spid="5">
                                            <p:txEl>
                                              <p:pRg st="5" end="5"/>
                                            </p:txEl>
                                          </p:spTgt>
                                        </p:tgtEl>
                                        <p:attrNameLst>
                                          <p:attrName>ppt_x</p:attrName>
                                        </p:attrNameLst>
                                      </p:cBhvr>
                                      <p:tavLst>
                                        <p:tav tm="0">
                                          <p:val>
                                            <p:strVal val="1+#ppt_w/2"/>
                                          </p:val>
                                        </p:tav>
                                        <p:tav tm="100000">
                                          <p:val>
                                            <p:strVal val="#ppt_x"/>
                                          </p:val>
                                        </p:tav>
                                      </p:tavLst>
                                    </p:anim>
                                    <p:anim calcmode="lin" valueType="num">
                                      <p:cBhvr additive="base">
                                        <p:cTn id="54" dur="1000" fill="hold"/>
                                        <p:tgtEl>
                                          <p:spTgt spid="5">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dirty="0" smtClean="0"/>
              <a:t>Recognition – one who “sees.”</a:t>
            </a:r>
          </a:p>
          <a:p>
            <a:pPr>
              <a:buNone/>
            </a:pPr>
            <a:endParaRPr lang="en-US" sz="800" dirty="0" smtClean="0"/>
          </a:p>
          <a:p>
            <a:r>
              <a:rPr lang="en-US" dirty="0" smtClean="0"/>
              <a:t>Support – an advocate, a guide.</a:t>
            </a:r>
          </a:p>
          <a:p>
            <a:endParaRPr lang="en-US" sz="800" dirty="0" smtClean="0"/>
          </a:p>
          <a:p>
            <a:r>
              <a:rPr lang="en-US" dirty="0" smtClean="0"/>
              <a:t>Challenge – one who provides opportunity and a well-timed push in the right direction.</a:t>
            </a:r>
          </a:p>
          <a:p>
            <a:endParaRPr lang="en-US" sz="800" dirty="0" smtClean="0"/>
          </a:p>
          <a:p>
            <a:r>
              <a:rPr lang="en-US" dirty="0" smtClean="0"/>
              <a:t>Inspiration – one who encourages and beckons</a:t>
            </a:r>
            <a:r>
              <a:rPr lang="en-US" dirty="0" smtClean="0"/>
              <a:t>.</a:t>
            </a:r>
          </a:p>
          <a:p>
            <a:pPr>
              <a:buNone/>
            </a:pPr>
            <a:r>
              <a:rPr lang="en-US" dirty="0" smtClean="0"/>
              <a:t>	</a:t>
            </a:r>
            <a:r>
              <a:rPr lang="en-US" dirty="0" smtClean="0"/>
              <a:t>		Parks. </a:t>
            </a:r>
            <a:r>
              <a:rPr lang="en-US" i="1" dirty="0" smtClean="0"/>
              <a:t>Big Questions, Worthy Dreams</a:t>
            </a:r>
            <a:endParaRPr lang="en-US" dirty="0" smtClean="0"/>
          </a:p>
          <a:p>
            <a:pPr>
              <a:buNone/>
            </a:pPr>
            <a:endParaRPr lang="en-US" dirty="0" smtClean="0"/>
          </a:p>
          <a:p>
            <a:pPr>
              <a:buNone/>
            </a:pPr>
            <a:r>
              <a:rPr lang="en-US" dirty="0" smtClean="0"/>
              <a:t>			Who did this for you?</a:t>
            </a:r>
          </a:p>
          <a:p>
            <a:pPr>
              <a:buNone/>
            </a:pPr>
            <a:endParaRPr lang="en-US" dirty="0" smtClean="0"/>
          </a:p>
          <a:p>
            <a:pPr>
              <a:buNone/>
            </a:pPr>
            <a:r>
              <a:rPr lang="en-US" dirty="0" smtClean="0"/>
              <a:t>			Whom have you mentored?</a:t>
            </a:r>
            <a:endParaRPr lang="en-US" dirty="0"/>
          </a:p>
        </p:txBody>
      </p:sp>
      <p:sp>
        <p:nvSpPr>
          <p:cNvPr id="3" name="Title 2"/>
          <p:cNvSpPr>
            <a:spLocks noGrp="1"/>
          </p:cNvSpPr>
          <p:nvPr>
            <p:ph type="title"/>
          </p:nvPr>
        </p:nvSpPr>
        <p:spPr/>
        <p:txBody>
          <a:bodyPr>
            <a:normAutofit fontScale="90000"/>
          </a:bodyPr>
          <a:lstStyle/>
          <a:p>
            <a:r>
              <a:rPr lang="en-US" u="sng" dirty="0" smtClean="0"/>
              <a:t>Gifts of a Mentoring Environment</a:t>
            </a:r>
            <a:endParaRPr lang="en-US" u="sng"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Effect transition="in" filter="strips(downRight)">
                                      <p:cBhvr>
                                        <p:cTn id="7" dur="1000"/>
                                        <p:tgtEl>
                                          <p:spTgt spid="2">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nodeType="clickEffect">
                                  <p:stCondLst>
                                    <p:cond delay="0"/>
                                  </p:stCondLst>
                                  <p:childTnLst>
                                    <p:set>
                                      <p:cBhvr>
                                        <p:cTn id="11" dur="1" fill="hold">
                                          <p:stCondLst>
                                            <p:cond delay="0"/>
                                          </p:stCondLst>
                                        </p:cTn>
                                        <p:tgtEl>
                                          <p:spTgt spid="2">
                                            <p:txEl>
                                              <p:pRg st="4" end="4"/>
                                            </p:txEl>
                                          </p:spTgt>
                                        </p:tgtEl>
                                        <p:attrNameLst>
                                          <p:attrName>style.visibility</p:attrName>
                                        </p:attrNameLst>
                                      </p:cBhvr>
                                      <p:to>
                                        <p:strVal val="visible"/>
                                      </p:to>
                                    </p:set>
                                    <p:animEffect transition="in" filter="strips(downRight)">
                                      <p:cBhvr>
                                        <p:cTn id="12" dur="1000"/>
                                        <p:tgtEl>
                                          <p:spTgt spid="2">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6" fill="hold" nodeType="clickEffect">
                                  <p:stCondLst>
                                    <p:cond delay="0"/>
                                  </p:stCondLst>
                                  <p:childTnLst>
                                    <p:set>
                                      <p:cBhvr>
                                        <p:cTn id="16" dur="1" fill="hold">
                                          <p:stCondLst>
                                            <p:cond delay="0"/>
                                          </p:stCondLst>
                                        </p:cTn>
                                        <p:tgtEl>
                                          <p:spTgt spid="2">
                                            <p:txEl>
                                              <p:pRg st="6" end="6"/>
                                            </p:txEl>
                                          </p:spTgt>
                                        </p:tgtEl>
                                        <p:attrNameLst>
                                          <p:attrName>style.visibility</p:attrName>
                                        </p:attrNameLst>
                                      </p:cBhvr>
                                      <p:to>
                                        <p:strVal val="visible"/>
                                      </p:to>
                                    </p:set>
                                    <p:animEffect transition="in" filter="strips(downRight)">
                                      <p:cBhvr>
                                        <p:cTn id="17" dur="1000"/>
                                        <p:tgtEl>
                                          <p:spTgt spid="2">
                                            <p:txEl>
                                              <p:pRg st="6" end="6"/>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6" fill="hold" nodeType="clickEffect">
                                  <p:stCondLst>
                                    <p:cond delay="0"/>
                                  </p:stCondLst>
                                  <p:childTnLst>
                                    <p:set>
                                      <p:cBhvr>
                                        <p:cTn id="21" dur="1" fill="hold">
                                          <p:stCondLst>
                                            <p:cond delay="0"/>
                                          </p:stCondLst>
                                        </p:cTn>
                                        <p:tgtEl>
                                          <p:spTgt spid="2">
                                            <p:txEl>
                                              <p:pRg st="7" end="7"/>
                                            </p:txEl>
                                          </p:spTgt>
                                        </p:tgtEl>
                                        <p:attrNameLst>
                                          <p:attrName>style.visibility</p:attrName>
                                        </p:attrNameLst>
                                      </p:cBhvr>
                                      <p:to>
                                        <p:strVal val="visible"/>
                                      </p:to>
                                    </p:set>
                                    <p:animEffect transition="in" filter="strips(downRight)">
                                      <p:cBhvr>
                                        <p:cTn id="22" dur="1000"/>
                                        <p:tgtEl>
                                          <p:spTgt spid="2">
                                            <p:txEl>
                                              <p:pRg st="7" end="7"/>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8" presetClass="entr" presetSubtype="6" fill="hold" nodeType="clickEffect">
                                  <p:stCondLst>
                                    <p:cond delay="0"/>
                                  </p:stCondLst>
                                  <p:childTnLst>
                                    <p:set>
                                      <p:cBhvr>
                                        <p:cTn id="26" dur="1" fill="hold">
                                          <p:stCondLst>
                                            <p:cond delay="0"/>
                                          </p:stCondLst>
                                        </p:cTn>
                                        <p:tgtEl>
                                          <p:spTgt spid="2">
                                            <p:txEl>
                                              <p:pRg st="9" end="9"/>
                                            </p:txEl>
                                          </p:spTgt>
                                        </p:tgtEl>
                                        <p:attrNameLst>
                                          <p:attrName>style.visibility</p:attrName>
                                        </p:attrNameLst>
                                      </p:cBhvr>
                                      <p:to>
                                        <p:strVal val="visible"/>
                                      </p:to>
                                    </p:set>
                                    <p:animEffect transition="in" filter="strips(downRight)">
                                      <p:cBhvr>
                                        <p:cTn id="27" dur="2000"/>
                                        <p:tgtEl>
                                          <p:spTgt spid="2">
                                            <p:txEl>
                                              <p:pRg st="9" end="9"/>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8" presetClass="entr" presetSubtype="6" fill="hold" nodeType="clickEffect">
                                  <p:stCondLst>
                                    <p:cond delay="0"/>
                                  </p:stCondLst>
                                  <p:childTnLst>
                                    <p:set>
                                      <p:cBhvr>
                                        <p:cTn id="31" dur="1" fill="hold">
                                          <p:stCondLst>
                                            <p:cond delay="0"/>
                                          </p:stCondLst>
                                        </p:cTn>
                                        <p:tgtEl>
                                          <p:spTgt spid="2">
                                            <p:txEl>
                                              <p:pRg st="11" end="11"/>
                                            </p:txEl>
                                          </p:spTgt>
                                        </p:tgtEl>
                                        <p:attrNameLst>
                                          <p:attrName>style.visibility</p:attrName>
                                        </p:attrNameLst>
                                      </p:cBhvr>
                                      <p:to>
                                        <p:strVal val="visible"/>
                                      </p:to>
                                    </p:set>
                                    <p:animEffect transition="in" filter="strips(downRight)">
                                      <p:cBhvr>
                                        <p:cTn id="32" dur="2000"/>
                                        <p:tgtEl>
                                          <p:spTgt spid="2">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371600"/>
            <a:ext cx="8229600" cy="5029200"/>
          </a:xfrm>
        </p:spPr>
        <p:txBody>
          <a:bodyPr>
            <a:normAutofit fontScale="92500" lnSpcReduction="10000"/>
          </a:bodyPr>
          <a:lstStyle/>
          <a:p>
            <a:pPr>
              <a:buNone/>
            </a:pPr>
            <a:endParaRPr lang="en-US" dirty="0" smtClean="0"/>
          </a:p>
          <a:p>
            <a:r>
              <a:rPr lang="en-US" dirty="0" smtClean="0"/>
              <a:t>Academic Advising takes precedence over Mentoring or Vocational Advising</a:t>
            </a:r>
          </a:p>
          <a:p>
            <a:pPr>
              <a:buNone/>
            </a:pPr>
            <a:endParaRPr lang="en-US" sz="1600" dirty="0" smtClean="0"/>
          </a:p>
          <a:p>
            <a:r>
              <a:rPr lang="en-US" dirty="0" smtClean="0"/>
              <a:t>Majors/Careers chosen for variety of reasons:</a:t>
            </a:r>
          </a:p>
          <a:p>
            <a:pPr lvl="1">
              <a:buFont typeface="Wingdings" pitchFamily="2" charset="2"/>
              <a:buChar char="§"/>
            </a:pPr>
            <a:r>
              <a:rPr lang="en-US" dirty="0" smtClean="0"/>
              <a:t>Parents, Pastors</a:t>
            </a:r>
          </a:p>
          <a:p>
            <a:pPr lvl="1">
              <a:buFont typeface="Wingdings" pitchFamily="2" charset="2"/>
              <a:buChar char="§"/>
            </a:pPr>
            <a:r>
              <a:rPr lang="en-US" dirty="0" smtClean="0"/>
              <a:t>Teachers, Friends</a:t>
            </a:r>
          </a:p>
          <a:p>
            <a:pPr lvl="1">
              <a:buFont typeface="Wingdings" pitchFamily="2" charset="2"/>
              <a:buChar char="§"/>
            </a:pPr>
            <a:r>
              <a:rPr lang="en-US" dirty="0" smtClean="0"/>
              <a:t>Hot new field</a:t>
            </a:r>
          </a:p>
          <a:p>
            <a:pPr lvl="1">
              <a:buFont typeface="Wingdings" pitchFamily="2" charset="2"/>
              <a:buChar char="§"/>
            </a:pPr>
            <a:r>
              <a:rPr lang="en-US" dirty="0" smtClean="0"/>
              <a:t>Promise of job, good income</a:t>
            </a:r>
          </a:p>
          <a:p>
            <a:pPr lvl="1">
              <a:buFont typeface="Wingdings" pitchFamily="2" charset="2"/>
              <a:buChar char="§"/>
            </a:pPr>
            <a:r>
              <a:rPr lang="en-US" dirty="0" smtClean="0"/>
              <a:t>Curriculum is fast, easy to complete</a:t>
            </a:r>
          </a:p>
          <a:p>
            <a:pPr lvl="1">
              <a:buFont typeface="Wingdings" pitchFamily="2" charset="2"/>
              <a:buChar char="§"/>
            </a:pPr>
            <a:r>
              <a:rPr lang="en-US" dirty="0" smtClean="0"/>
              <a:t>Etc…</a:t>
            </a:r>
          </a:p>
          <a:p>
            <a:pPr lvl="1">
              <a:buNone/>
            </a:pPr>
            <a:endParaRPr lang="en-US" dirty="0" smtClean="0"/>
          </a:p>
          <a:p>
            <a:r>
              <a:rPr lang="en-US" dirty="0" smtClean="0"/>
              <a:t>We think someone else is doing it.</a:t>
            </a:r>
          </a:p>
          <a:p>
            <a:pPr lvl="1">
              <a:buNone/>
            </a:pPr>
            <a:r>
              <a:rPr lang="en-US" dirty="0" smtClean="0"/>
              <a:t>	</a:t>
            </a:r>
          </a:p>
          <a:p>
            <a:pPr lvl="1">
              <a:buNone/>
            </a:pPr>
            <a:endParaRPr lang="en-US" dirty="0" smtClean="0"/>
          </a:p>
          <a:p>
            <a:pPr lvl="1">
              <a:buNone/>
            </a:pPr>
            <a:endParaRPr lang="en-US" dirty="0" smtClean="0"/>
          </a:p>
        </p:txBody>
      </p:sp>
      <p:sp>
        <p:nvSpPr>
          <p:cNvPr id="3" name="Title 2"/>
          <p:cNvSpPr>
            <a:spLocks noGrp="1"/>
          </p:cNvSpPr>
          <p:nvPr>
            <p:ph type="title"/>
          </p:nvPr>
        </p:nvSpPr>
        <p:spPr/>
        <p:txBody>
          <a:bodyPr>
            <a:normAutofit fontScale="90000"/>
          </a:bodyPr>
          <a:lstStyle/>
          <a:p>
            <a:r>
              <a:rPr lang="en-US" u="sng" dirty="0" smtClean="0"/>
              <a:t/>
            </a:r>
            <a:br>
              <a:rPr lang="en-US" u="sng" dirty="0" smtClean="0"/>
            </a:br>
            <a:r>
              <a:rPr lang="en-US" u="sng" dirty="0" smtClean="0"/>
              <a:t>The Reality of our </a:t>
            </a:r>
            <a:br>
              <a:rPr lang="en-US" u="sng" dirty="0" smtClean="0"/>
            </a:br>
            <a:r>
              <a:rPr lang="en-US" u="sng" dirty="0" smtClean="0"/>
              <a:t>		     exploration of vocation</a:t>
            </a:r>
            <a:br>
              <a:rPr lang="en-US" u="sng" dirty="0" smtClean="0"/>
            </a:br>
            <a:r>
              <a:rPr lang="en-US" dirty="0" smtClean="0"/>
              <a:t>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2">
                                            <p:txEl>
                                              <p:pRg st="4" end="4"/>
                                            </p:txEl>
                                          </p:spTgt>
                                        </p:tgtEl>
                                        <p:attrNameLst>
                                          <p:attrName>style.visibility</p:attrName>
                                        </p:attrNameLst>
                                      </p:cBhvr>
                                      <p:to>
                                        <p:strVal val="visible"/>
                                      </p:to>
                                    </p:set>
                                    <p:anim calcmode="lin" valueType="num">
                                      <p:cBhvr additive="base">
                                        <p:cTn id="17"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4" end="4"/>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2">
                                            <p:txEl>
                                              <p:pRg st="5" end="5"/>
                                            </p:txEl>
                                          </p:spTgt>
                                        </p:tgtEl>
                                        <p:attrNameLst>
                                          <p:attrName>style.visibility</p:attrName>
                                        </p:attrNameLst>
                                      </p:cBhvr>
                                      <p:to>
                                        <p:strVal val="visible"/>
                                      </p:to>
                                    </p:set>
                                    <p:anim calcmode="lin" valueType="num">
                                      <p:cBhvr additive="base">
                                        <p:cTn id="2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5" end="5"/>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2">
                                            <p:txEl>
                                              <p:pRg st="6" end="6"/>
                                            </p:txEl>
                                          </p:spTgt>
                                        </p:tgtEl>
                                        <p:attrNameLst>
                                          <p:attrName>style.visibility</p:attrName>
                                        </p:attrNameLst>
                                      </p:cBhvr>
                                      <p:to>
                                        <p:strVal val="visible"/>
                                      </p:to>
                                    </p:set>
                                    <p:anim calcmode="lin" valueType="num">
                                      <p:cBhvr additive="base">
                                        <p:cTn id="2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6" end="6"/>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2">
                                            <p:txEl>
                                              <p:pRg st="7" end="7"/>
                                            </p:txEl>
                                          </p:spTgt>
                                        </p:tgtEl>
                                        <p:attrNameLst>
                                          <p:attrName>style.visibility</p:attrName>
                                        </p:attrNameLst>
                                      </p:cBhvr>
                                      <p:to>
                                        <p:strVal val="visible"/>
                                      </p:to>
                                    </p:set>
                                    <p:anim calcmode="lin" valueType="num">
                                      <p:cBhvr additive="base">
                                        <p:cTn id="2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7" end="7"/>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2">
                                            <p:txEl>
                                              <p:pRg st="8" end="8"/>
                                            </p:txEl>
                                          </p:spTgt>
                                        </p:tgtEl>
                                        <p:attrNameLst>
                                          <p:attrName>style.visibility</p:attrName>
                                        </p:attrNameLst>
                                      </p:cBhvr>
                                      <p:to>
                                        <p:strVal val="visible"/>
                                      </p:to>
                                    </p:set>
                                    <p:anim calcmode="lin" valueType="num">
                                      <p:cBhvr additive="base">
                                        <p:cTn id="3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8" end="8"/>
                                            </p:txEl>
                                          </p:spTgt>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2">
                                            <p:txEl>
                                              <p:pRg st="9" end="9"/>
                                            </p:txEl>
                                          </p:spTgt>
                                        </p:tgtEl>
                                        <p:attrNameLst>
                                          <p:attrName>style.visibility</p:attrName>
                                        </p:attrNameLst>
                                      </p:cBhvr>
                                      <p:to>
                                        <p:strVal val="visible"/>
                                      </p:to>
                                    </p:set>
                                    <p:anim calcmode="lin" valueType="num">
                                      <p:cBhvr additive="base">
                                        <p:cTn id="37"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11" end="11"/>
                                            </p:txEl>
                                          </p:spTgt>
                                        </p:tgtEl>
                                        <p:attrNameLst>
                                          <p:attrName>style.visibility</p:attrName>
                                        </p:attrNameLst>
                                      </p:cBhvr>
                                      <p:to>
                                        <p:strVal val="visible"/>
                                      </p:to>
                                    </p:set>
                                    <p:anim calcmode="lin" valueType="num">
                                      <p:cBhvr additive="base">
                                        <p:cTn id="43" dur="500" fill="hold"/>
                                        <p:tgtEl>
                                          <p:spTgt spid="2">
                                            <p:txEl>
                                              <p:pRg st="11" end="11"/>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11" end="11"/>
                                            </p:txEl>
                                          </p:spTgt>
                                        </p:tgtEl>
                                        <p:attrNameLst>
                                          <p:attrName>ppt_y</p:attrName>
                                        </p:attrNameLst>
                                      </p:cBhvr>
                                      <p:tavLst>
                                        <p:tav tm="0">
                                          <p:val>
                                            <p:strVal val="1+#ppt_h/2"/>
                                          </p:val>
                                        </p:tav>
                                        <p:tav tm="100000">
                                          <p:val>
                                            <p:strVal val="#ppt_y"/>
                                          </p:val>
                                        </p:tav>
                                      </p:tavLst>
                                    </p:anim>
                                  </p:childTnLst>
                                </p:cTn>
                              </p:par>
                              <p:par>
                                <p:cTn id="45" presetID="2" presetClass="entr" presetSubtype="4" fill="hold" nodeType="withEffect">
                                  <p:stCondLst>
                                    <p:cond delay="0"/>
                                  </p:stCondLst>
                                  <p:childTnLst>
                                    <p:set>
                                      <p:cBhvr>
                                        <p:cTn id="46" dur="1" fill="hold">
                                          <p:stCondLst>
                                            <p:cond delay="0"/>
                                          </p:stCondLst>
                                        </p:cTn>
                                        <p:tgtEl>
                                          <p:spTgt spid="2">
                                            <p:txEl>
                                              <p:pRg st="12" end="12"/>
                                            </p:txEl>
                                          </p:spTgt>
                                        </p:tgtEl>
                                        <p:attrNameLst>
                                          <p:attrName>style.visibility</p:attrName>
                                        </p:attrNameLst>
                                      </p:cBhvr>
                                      <p:to>
                                        <p:strVal val="visible"/>
                                      </p:to>
                                    </p:set>
                                    <p:anim calcmode="lin" valueType="num">
                                      <p:cBhvr additive="base">
                                        <p:cTn id="47" dur="500" fill="hold"/>
                                        <p:tgtEl>
                                          <p:spTgt spid="2">
                                            <p:txEl>
                                              <p:pRg st="12" end="12"/>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2">
                                            <p:txEl>
                                              <p:pRg st="12" end="1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47800"/>
            <a:ext cx="8229600" cy="4559491"/>
          </a:xfrm>
        </p:spPr>
        <p:txBody>
          <a:bodyPr>
            <a:normAutofit fontScale="85000" lnSpcReduction="20000"/>
          </a:bodyPr>
          <a:lstStyle/>
          <a:p>
            <a:pPr>
              <a:buNone/>
            </a:pPr>
            <a:r>
              <a:rPr lang="en-US" sz="2800" dirty="0" smtClean="0"/>
              <a:t>Handout #1</a:t>
            </a:r>
          </a:p>
          <a:p>
            <a:pPr>
              <a:buNone/>
            </a:pPr>
            <a:endParaRPr lang="en-US" sz="2800" dirty="0" smtClean="0"/>
          </a:p>
          <a:p>
            <a:r>
              <a:rPr lang="en-US" sz="2800" dirty="0" smtClean="0"/>
              <a:t>View of the individual (Gen 1, Ps 139)</a:t>
            </a:r>
          </a:p>
          <a:p>
            <a:pPr>
              <a:buNone/>
            </a:pPr>
            <a:endParaRPr lang="en-US" sz="2800" dirty="0" smtClean="0"/>
          </a:p>
          <a:p>
            <a:r>
              <a:rPr lang="en-US" sz="2800" dirty="0" smtClean="0"/>
              <a:t>Perspective on advising (Phil 2:4)</a:t>
            </a:r>
          </a:p>
          <a:p>
            <a:pPr>
              <a:buNone/>
            </a:pPr>
            <a:endParaRPr lang="en-US" sz="2800" dirty="0" smtClean="0"/>
          </a:p>
          <a:p>
            <a:r>
              <a:rPr lang="en-US" sz="2800" dirty="0" smtClean="0"/>
              <a:t>Perspective on strengths, gifts, talents </a:t>
            </a:r>
          </a:p>
          <a:p>
            <a:pPr>
              <a:buNone/>
            </a:pPr>
            <a:r>
              <a:rPr lang="en-US" sz="2800" dirty="0" smtClean="0"/>
              <a:t>						   (Eph 2:10, Rom 12)</a:t>
            </a:r>
          </a:p>
          <a:p>
            <a:pPr>
              <a:buNone/>
            </a:pPr>
            <a:endParaRPr lang="en-US" sz="1100" dirty="0" smtClean="0"/>
          </a:p>
          <a:p>
            <a:r>
              <a:rPr lang="en-US" sz="2800" dirty="0" smtClean="0"/>
              <a:t>Perspective on service (1 Pt 4:10)</a:t>
            </a:r>
          </a:p>
          <a:p>
            <a:endParaRPr lang="en-US" sz="2800" dirty="0" smtClean="0"/>
          </a:p>
          <a:p>
            <a:pPr>
              <a:buNone/>
            </a:pPr>
            <a:r>
              <a:rPr lang="en-US" sz="2800" dirty="0" smtClean="0"/>
              <a:t>		All of this is important to us, </a:t>
            </a:r>
          </a:p>
          <a:p>
            <a:pPr>
              <a:buNone/>
            </a:pPr>
            <a:r>
              <a:rPr lang="en-US" sz="2800" dirty="0" smtClean="0"/>
              <a:t>			but what are we doing about it?</a:t>
            </a:r>
          </a:p>
          <a:p>
            <a:pPr>
              <a:buNone/>
            </a:pPr>
            <a:endParaRPr lang="en-US" sz="2800" dirty="0" smtClean="0"/>
          </a:p>
        </p:txBody>
      </p:sp>
      <p:sp>
        <p:nvSpPr>
          <p:cNvPr id="3" name="Title 2"/>
          <p:cNvSpPr>
            <a:spLocks noGrp="1"/>
          </p:cNvSpPr>
          <p:nvPr>
            <p:ph type="title"/>
          </p:nvPr>
        </p:nvSpPr>
        <p:spPr/>
        <p:txBody>
          <a:bodyPr/>
          <a:lstStyle/>
          <a:p>
            <a:r>
              <a:rPr lang="en-US" u="sng" dirty="0" smtClean="0"/>
              <a:t>The Theological Connection</a:t>
            </a:r>
            <a:r>
              <a:rPr lang="en-US" dirty="0" smtClean="0"/>
              <a:t>	</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F1F189F3-C652-4702-BF7E-22BFF3DB2DD4}" type="slidenum">
              <a:rPr lang="en-US"/>
              <a:pPr/>
              <a:t>18</a:t>
            </a:fld>
            <a:endParaRPr lang="en-US"/>
          </a:p>
        </p:txBody>
      </p:sp>
      <p:sp>
        <p:nvSpPr>
          <p:cNvPr id="97282" name="Rectangle 2"/>
          <p:cNvSpPr>
            <a:spLocks noGrp="1" noChangeArrowheads="1"/>
          </p:cNvSpPr>
          <p:nvPr>
            <p:ph type="title"/>
          </p:nvPr>
        </p:nvSpPr>
        <p:spPr>
          <a:xfrm>
            <a:off x="457200" y="274638"/>
            <a:ext cx="8534400" cy="1143000"/>
          </a:xfrm>
        </p:spPr>
        <p:txBody>
          <a:bodyPr>
            <a:normAutofit/>
          </a:bodyPr>
          <a:lstStyle/>
          <a:p>
            <a:r>
              <a:rPr lang="en-US" sz="3200" u="sng" dirty="0" smtClean="0"/>
              <a:t>From Lee’s Dean </a:t>
            </a:r>
            <a:r>
              <a:rPr lang="en-US" sz="3200" u="sng" dirty="0"/>
              <a:t>of the School of Religion</a:t>
            </a:r>
          </a:p>
        </p:txBody>
      </p:sp>
      <p:sp>
        <p:nvSpPr>
          <p:cNvPr id="97283" name="Rectangle 3"/>
          <p:cNvSpPr>
            <a:spLocks noGrp="1" noChangeArrowheads="1"/>
          </p:cNvSpPr>
          <p:nvPr>
            <p:ph type="body" idx="1"/>
          </p:nvPr>
        </p:nvSpPr>
        <p:spPr/>
        <p:txBody>
          <a:bodyPr/>
          <a:lstStyle/>
          <a:p>
            <a:r>
              <a:rPr lang="en-US" dirty="0"/>
              <a:t>“Instead of focusing on career preparation, colleges and universities need to offer students a discovery of personhood and calling….</a:t>
            </a:r>
            <a:r>
              <a:rPr lang="en-US" i="1" dirty="0">
                <a:effectLst>
                  <a:outerShdw blurRad="38100" dist="38100" dir="2700000" algn="tl">
                    <a:srgbClr val="000000">
                      <a:alpha val="43137"/>
                    </a:srgbClr>
                  </a:outerShdw>
                </a:effectLst>
              </a:rPr>
              <a:t>If we help students discover who they are,</a:t>
            </a:r>
            <a:r>
              <a:rPr lang="en-US" dirty="0"/>
              <a:t> then they will be better prepared to know what they should do.”</a:t>
            </a:r>
          </a:p>
          <a:p>
            <a:pPr>
              <a:buFont typeface="Wingdings" pitchFamily="2" charset="2"/>
              <a:buNone/>
            </a:pPr>
            <a:endParaRPr lang="en-US" dirty="0"/>
          </a:p>
          <a:p>
            <a:pPr lvl="1">
              <a:buFont typeface="Wingdings" pitchFamily="2" charset="2"/>
              <a:buNone/>
            </a:pPr>
            <a:r>
              <a:rPr lang="en-US" sz="2000" dirty="0"/>
              <a:t>Cross, T. (2002). </a:t>
            </a:r>
            <a:r>
              <a:rPr lang="en-US" sz="2000" i="1" dirty="0"/>
              <a:t>Answering the Call in the Spirit, </a:t>
            </a:r>
            <a:r>
              <a:rPr lang="en-US" sz="2000" dirty="0"/>
              <a:t>pp. </a:t>
            </a:r>
            <a:r>
              <a:rPr lang="en-US" sz="2000" dirty="0" smtClean="0"/>
              <a:t>13.</a:t>
            </a:r>
          </a:p>
          <a:p>
            <a:pPr lvl="1">
              <a:buFont typeface="Wingdings" pitchFamily="2" charset="2"/>
              <a:buNone/>
            </a:pPr>
            <a:endParaRPr lang="en-US" sz="2000" dirty="0" smtClean="0"/>
          </a:p>
          <a:p>
            <a:pPr lvl="1">
              <a:buFont typeface="Wingdings" pitchFamily="2" charset="2"/>
              <a:buNone/>
            </a:pPr>
            <a:r>
              <a:rPr lang="en-US" sz="2400" dirty="0" smtClean="0"/>
              <a:t>So we established a Center for Calling &amp; Career.</a:t>
            </a:r>
            <a:endParaRPr lang="en-US" sz="2400" dirty="0"/>
          </a:p>
          <a:p>
            <a:pPr lvl="1">
              <a:buFont typeface="Wingdings" pitchFamily="2" charset="2"/>
              <a:buNone/>
            </a:pPr>
            <a:r>
              <a:rPr lang="en-US" sz="2000" i="1" dirty="0"/>
              <a:t>	</a:t>
            </a:r>
            <a:endParaRPr lang="en-US" sz="20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lstStyle/>
          <a:p>
            <a:r>
              <a:rPr lang="en-US" dirty="0" smtClean="0"/>
              <a:t>Vocabulary Research</a:t>
            </a:r>
            <a:endParaRPr lang="en-US" dirty="0"/>
          </a:p>
        </p:txBody>
      </p:sp>
      <p:sp>
        <p:nvSpPr>
          <p:cNvPr id="52227" name="Rectangle 3"/>
          <p:cNvSpPr>
            <a:spLocks noGrp="1" noChangeArrowheads="1"/>
          </p:cNvSpPr>
          <p:nvPr>
            <p:ph type="body" idx="1"/>
          </p:nvPr>
        </p:nvSpPr>
        <p:spPr/>
        <p:txBody>
          <a:bodyPr/>
          <a:lstStyle/>
          <a:p>
            <a:r>
              <a:rPr lang="en-US" sz="2800" dirty="0"/>
              <a:t>Job – financial rewards of work</a:t>
            </a:r>
            <a:r>
              <a:rPr lang="en-US" sz="2800" dirty="0" smtClean="0"/>
              <a:t>.</a:t>
            </a:r>
          </a:p>
          <a:p>
            <a:pPr>
              <a:buNone/>
            </a:pPr>
            <a:endParaRPr lang="en-US" sz="800" dirty="0"/>
          </a:p>
          <a:p>
            <a:r>
              <a:rPr lang="en-US" sz="2800" dirty="0"/>
              <a:t>Career – advancing within an occupational </a:t>
            </a:r>
            <a:r>
              <a:rPr lang="en-US" sz="2800" dirty="0" smtClean="0"/>
              <a:t>		structure.</a:t>
            </a:r>
          </a:p>
          <a:p>
            <a:pPr>
              <a:buNone/>
            </a:pPr>
            <a:endParaRPr lang="en-US" sz="800" dirty="0"/>
          </a:p>
          <a:p>
            <a:r>
              <a:rPr lang="en-US" sz="2800" dirty="0"/>
              <a:t>Calling – </a:t>
            </a:r>
            <a:r>
              <a:rPr lang="en-US" sz="2800" dirty="0" smtClean="0"/>
              <a:t>serving a greater purpose, 			 experiencing fulfillment.</a:t>
            </a:r>
            <a:endParaRPr lang="en-US" sz="2800" dirty="0"/>
          </a:p>
          <a:p>
            <a:pPr>
              <a:buFont typeface="Wingdings" pitchFamily="2" charset="2"/>
              <a:buNone/>
            </a:pPr>
            <a:endParaRPr lang="en-US" dirty="0" smtClean="0"/>
          </a:p>
          <a:p>
            <a:pPr>
              <a:buFont typeface="Wingdings" pitchFamily="2" charset="2"/>
              <a:buNone/>
            </a:pPr>
            <a:r>
              <a:rPr lang="en-US" dirty="0"/>
              <a:t>	</a:t>
            </a:r>
          </a:p>
          <a:p>
            <a:pPr>
              <a:buFont typeface="Wingdings" pitchFamily="2" charset="2"/>
              <a:buNone/>
            </a:pPr>
            <a:r>
              <a:rPr lang="en-US" dirty="0"/>
              <a:t>	</a:t>
            </a:r>
            <a:r>
              <a:rPr lang="en-US" sz="2600" dirty="0"/>
              <a:t>Based on</a:t>
            </a:r>
            <a:r>
              <a:rPr lang="en-US" dirty="0"/>
              <a:t> </a:t>
            </a:r>
            <a:r>
              <a:rPr lang="en-US" sz="2600" dirty="0"/>
              <a:t>r</a:t>
            </a:r>
            <a:r>
              <a:rPr lang="en-US" sz="2600" dirty="0" smtClean="0"/>
              <a:t>esearch </a:t>
            </a:r>
            <a:r>
              <a:rPr lang="en-US" sz="2600" dirty="0"/>
              <a:t>by Amy </a:t>
            </a:r>
            <a:r>
              <a:rPr lang="en-US" sz="2600" dirty="0" err="1"/>
              <a:t>Wrzesniewski</a:t>
            </a:r>
            <a:endParaRPr lang="en-US" sz="2600" dirty="0"/>
          </a:p>
          <a:p>
            <a:pPr>
              <a:buFont typeface="Wingdings" pitchFamily="2" charset="2"/>
              <a:buNone/>
            </a:pPr>
            <a:r>
              <a:rPr lang="en-US" sz="2600" dirty="0" smtClean="0"/>
              <a:t>	</a:t>
            </a:r>
            <a:r>
              <a:rPr lang="en-US" sz="2400" dirty="0" smtClean="0"/>
              <a:t>The </a:t>
            </a:r>
            <a:r>
              <a:rPr lang="en-US" sz="2400" dirty="0"/>
              <a:t>Center for Positive Organizational Scholarship</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nodeType="clickEffect">
                                  <p:stCondLst>
                                    <p:cond delay="0"/>
                                  </p:stCondLst>
                                  <p:childTnLst>
                                    <p:set>
                                      <p:cBhvr>
                                        <p:cTn id="6" dur="1" fill="hold">
                                          <p:stCondLst>
                                            <p:cond delay="0"/>
                                          </p:stCondLst>
                                        </p:cTn>
                                        <p:tgtEl>
                                          <p:spTgt spid="52227">
                                            <p:txEl>
                                              <p:pRg st="0" end="0"/>
                                            </p:txEl>
                                          </p:spTgt>
                                        </p:tgtEl>
                                        <p:attrNameLst>
                                          <p:attrName>style.visibility</p:attrName>
                                        </p:attrNameLst>
                                      </p:cBhvr>
                                      <p:to>
                                        <p:strVal val="visible"/>
                                      </p:to>
                                    </p:set>
                                    <p:animEffect transition="in" filter="strips(downRight)">
                                      <p:cBhvr>
                                        <p:cTn id="7" dur="500"/>
                                        <p:tgtEl>
                                          <p:spTgt spid="5222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nodeType="clickEffect">
                                  <p:stCondLst>
                                    <p:cond delay="0"/>
                                  </p:stCondLst>
                                  <p:childTnLst>
                                    <p:set>
                                      <p:cBhvr>
                                        <p:cTn id="11" dur="1" fill="hold">
                                          <p:stCondLst>
                                            <p:cond delay="0"/>
                                          </p:stCondLst>
                                        </p:cTn>
                                        <p:tgtEl>
                                          <p:spTgt spid="52227">
                                            <p:txEl>
                                              <p:pRg st="2" end="2"/>
                                            </p:txEl>
                                          </p:spTgt>
                                        </p:tgtEl>
                                        <p:attrNameLst>
                                          <p:attrName>style.visibility</p:attrName>
                                        </p:attrNameLst>
                                      </p:cBhvr>
                                      <p:to>
                                        <p:strVal val="visible"/>
                                      </p:to>
                                    </p:set>
                                    <p:animEffect transition="in" filter="strips(downRight)">
                                      <p:cBhvr>
                                        <p:cTn id="12" dur="500"/>
                                        <p:tgtEl>
                                          <p:spTgt spid="52227">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6" fill="hold" nodeType="clickEffect">
                                  <p:stCondLst>
                                    <p:cond delay="0"/>
                                  </p:stCondLst>
                                  <p:childTnLst>
                                    <p:set>
                                      <p:cBhvr>
                                        <p:cTn id="16" dur="1" fill="hold">
                                          <p:stCondLst>
                                            <p:cond delay="0"/>
                                          </p:stCondLst>
                                        </p:cTn>
                                        <p:tgtEl>
                                          <p:spTgt spid="52227">
                                            <p:txEl>
                                              <p:pRg st="4" end="4"/>
                                            </p:txEl>
                                          </p:spTgt>
                                        </p:tgtEl>
                                        <p:attrNameLst>
                                          <p:attrName>style.visibility</p:attrName>
                                        </p:attrNameLst>
                                      </p:cBhvr>
                                      <p:to>
                                        <p:strVal val="visible"/>
                                      </p:to>
                                    </p:set>
                                    <p:animEffect transition="in" filter="strips(downRight)">
                                      <p:cBhvr>
                                        <p:cTn id="17" dur="500"/>
                                        <p:tgtEl>
                                          <p:spTgt spid="5222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19200"/>
            <a:ext cx="8229600" cy="4788091"/>
          </a:xfrm>
        </p:spPr>
        <p:txBody>
          <a:bodyPr>
            <a:normAutofit/>
          </a:bodyPr>
          <a:lstStyle/>
          <a:p>
            <a:r>
              <a:rPr lang="en-US" dirty="0" smtClean="0"/>
              <a:t>A daughter</a:t>
            </a:r>
          </a:p>
          <a:p>
            <a:r>
              <a:rPr lang="en-US" dirty="0" smtClean="0"/>
              <a:t>A sister</a:t>
            </a:r>
          </a:p>
          <a:p>
            <a:r>
              <a:rPr lang="en-US" dirty="0" smtClean="0"/>
              <a:t>A wife</a:t>
            </a:r>
          </a:p>
          <a:p>
            <a:r>
              <a:rPr lang="en-US" dirty="0" smtClean="0"/>
              <a:t>A mother</a:t>
            </a:r>
          </a:p>
          <a:p>
            <a:r>
              <a:rPr lang="en-US" dirty="0" smtClean="0"/>
              <a:t>A mother-in-law! (new role)</a:t>
            </a:r>
          </a:p>
          <a:p>
            <a:r>
              <a:rPr lang="en-US" dirty="0" smtClean="0"/>
              <a:t>A Christian educator </a:t>
            </a:r>
          </a:p>
          <a:p>
            <a:pPr lvl="1"/>
            <a:r>
              <a:rPr lang="en-US" dirty="0" smtClean="0"/>
              <a:t>I teach</a:t>
            </a:r>
          </a:p>
          <a:p>
            <a:pPr lvl="1"/>
            <a:r>
              <a:rPr lang="en-US" dirty="0" smtClean="0"/>
              <a:t>I encourage</a:t>
            </a:r>
          </a:p>
          <a:p>
            <a:pPr lvl="1"/>
            <a:r>
              <a:rPr lang="en-US" dirty="0" smtClean="0"/>
              <a:t>I mentor…		</a:t>
            </a:r>
          </a:p>
          <a:p>
            <a:pPr lvl="1">
              <a:buNone/>
            </a:pPr>
            <a:r>
              <a:rPr lang="en-US" dirty="0" smtClean="0"/>
              <a:t>						</a:t>
            </a:r>
            <a:r>
              <a:rPr lang="en-US" sz="3200" b="1" dirty="0" smtClean="0"/>
              <a:t>Many roles</a:t>
            </a:r>
          </a:p>
          <a:p>
            <a:endParaRPr lang="en-US" dirty="0"/>
          </a:p>
        </p:txBody>
      </p:sp>
      <p:sp>
        <p:nvSpPr>
          <p:cNvPr id="3" name="Title 2"/>
          <p:cNvSpPr>
            <a:spLocks noGrp="1"/>
          </p:cNvSpPr>
          <p:nvPr>
            <p:ph type="title"/>
          </p:nvPr>
        </p:nvSpPr>
        <p:spPr/>
        <p:txBody>
          <a:bodyPr/>
          <a:lstStyle/>
          <a:p>
            <a:r>
              <a:rPr lang="en-US" dirty="0" smtClean="0"/>
              <a:t>Who am I?</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F4523827-22BA-4AC8-A3B5-63F80843506C}" type="slidenum">
              <a:rPr lang="en-US"/>
              <a:pPr/>
              <a:t>20</a:t>
            </a:fld>
            <a:endParaRPr lang="en-US"/>
          </a:p>
        </p:txBody>
      </p:sp>
      <p:sp>
        <p:nvSpPr>
          <p:cNvPr id="12290" name="Rectangle 2"/>
          <p:cNvSpPr>
            <a:spLocks noGrp="1" noChangeArrowheads="1"/>
          </p:cNvSpPr>
          <p:nvPr>
            <p:ph type="title"/>
          </p:nvPr>
        </p:nvSpPr>
        <p:spPr/>
        <p:txBody>
          <a:bodyPr>
            <a:normAutofit fontScale="90000"/>
          </a:bodyPr>
          <a:lstStyle/>
          <a:p>
            <a:r>
              <a:rPr lang="en-US" sz="4000" b="1" u="sng"/>
              <a:t>A Definition of “Calling”</a:t>
            </a:r>
            <a:br>
              <a:rPr lang="en-US" sz="4000" b="1" u="sng"/>
            </a:br>
            <a:r>
              <a:rPr lang="en-US" sz="2800"/>
              <a:t>Cross, T. (2002). </a:t>
            </a:r>
            <a:r>
              <a:rPr lang="en-US" sz="2800" i="1"/>
              <a:t>Answering the Call in the Spirit.</a:t>
            </a:r>
            <a:endParaRPr lang="en-US" sz="2800"/>
          </a:p>
        </p:txBody>
      </p:sp>
      <p:sp>
        <p:nvSpPr>
          <p:cNvPr id="12291" name="Rectangle 3"/>
          <p:cNvSpPr>
            <a:spLocks noGrp="1" noChangeArrowheads="1"/>
          </p:cNvSpPr>
          <p:nvPr>
            <p:ph type="body" idx="1"/>
          </p:nvPr>
        </p:nvSpPr>
        <p:spPr/>
        <p:txBody>
          <a:bodyPr/>
          <a:lstStyle/>
          <a:p>
            <a:endParaRPr lang="en-US"/>
          </a:p>
          <a:p>
            <a:r>
              <a:rPr lang="en-US"/>
              <a:t>The general call to everyone: relationship with God.  God is more concerned about </a:t>
            </a:r>
            <a:r>
              <a:rPr lang="en-US" i="1"/>
              <a:t>who we are</a:t>
            </a:r>
            <a:r>
              <a:rPr lang="en-US"/>
              <a:t> than </a:t>
            </a:r>
            <a:r>
              <a:rPr lang="en-US" i="1"/>
              <a:t>what we do</a:t>
            </a:r>
            <a:r>
              <a:rPr lang="en-US"/>
              <a:t>.</a:t>
            </a:r>
          </a:p>
          <a:p>
            <a:endParaRPr lang="en-US"/>
          </a:p>
          <a:p>
            <a:r>
              <a:rPr lang="en-US"/>
              <a:t>The specific call to the individual: whatever we do with our lives, we do in response to God’s grace and gifts for God’s glory.</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371600"/>
            <a:ext cx="8229600" cy="4953000"/>
          </a:xfrm>
        </p:spPr>
        <p:txBody>
          <a:bodyPr>
            <a:normAutofit fontScale="92500"/>
          </a:bodyPr>
          <a:lstStyle/>
          <a:p>
            <a:pPr>
              <a:buNone/>
            </a:pPr>
            <a:r>
              <a:rPr lang="en-US" b="1" dirty="0" smtClean="0"/>
              <a:t>Handout #2</a:t>
            </a:r>
          </a:p>
          <a:p>
            <a:pPr>
              <a:buNone/>
            </a:pPr>
            <a:endParaRPr lang="en-US" sz="1100" b="1" dirty="0" smtClean="0"/>
          </a:p>
          <a:p>
            <a:r>
              <a:rPr lang="en-US" b="1" dirty="0" smtClean="0"/>
              <a:t>Palmer</a:t>
            </a:r>
            <a:r>
              <a:rPr lang="en-US" dirty="0" smtClean="0"/>
              <a:t> – Not a goal to be achieved, but a gift to be received.</a:t>
            </a:r>
          </a:p>
          <a:p>
            <a:pPr>
              <a:buNone/>
            </a:pPr>
            <a:endParaRPr lang="en-US" sz="800" dirty="0" smtClean="0"/>
          </a:p>
          <a:p>
            <a:r>
              <a:rPr lang="en-US" b="1" dirty="0" smtClean="0"/>
              <a:t>Fowler</a:t>
            </a:r>
            <a:r>
              <a:rPr lang="en-US" dirty="0" smtClean="0"/>
              <a:t> – The response of the total self to the address of God and to the calling to partnership. “We find ourselves by giving ourselves.”</a:t>
            </a:r>
          </a:p>
          <a:p>
            <a:pPr>
              <a:buNone/>
            </a:pPr>
            <a:endParaRPr lang="en-US" sz="800" dirty="0" smtClean="0"/>
          </a:p>
          <a:p>
            <a:r>
              <a:rPr lang="en-US" b="1" dirty="0" err="1" smtClean="0"/>
              <a:t>Buechner</a:t>
            </a:r>
            <a:r>
              <a:rPr lang="en-US" dirty="0" smtClean="0"/>
              <a:t> – The place where your deep gladness and the world’s deep hunger meet.</a:t>
            </a:r>
          </a:p>
          <a:p>
            <a:pPr>
              <a:buNone/>
            </a:pPr>
            <a:endParaRPr lang="en-US" sz="800" dirty="0" smtClean="0"/>
          </a:p>
          <a:p>
            <a:r>
              <a:rPr lang="en-US" b="1" dirty="0" err="1" smtClean="0"/>
              <a:t>Sittser</a:t>
            </a:r>
            <a:r>
              <a:rPr lang="en-US" dirty="0" smtClean="0"/>
              <a:t> – To use one’s time, energy, and abilities to serve God in the world.</a:t>
            </a:r>
          </a:p>
          <a:p>
            <a:endParaRPr lang="en-US" dirty="0"/>
          </a:p>
        </p:txBody>
      </p:sp>
      <p:sp>
        <p:nvSpPr>
          <p:cNvPr id="3" name="Title 2"/>
          <p:cNvSpPr>
            <a:spLocks noGrp="1"/>
          </p:cNvSpPr>
          <p:nvPr>
            <p:ph type="title"/>
          </p:nvPr>
        </p:nvSpPr>
        <p:spPr/>
        <p:txBody>
          <a:bodyPr/>
          <a:lstStyle/>
          <a:p>
            <a:r>
              <a:rPr lang="en-US" u="sng" dirty="0" smtClean="0"/>
              <a:t>Other Reflections on Calling</a:t>
            </a:r>
            <a:endParaRPr lang="en-US" u="sng"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r>
              <a:rPr lang="en-US" u="sng" dirty="0"/>
              <a:t>Myth-takes about calling</a:t>
            </a:r>
          </a:p>
        </p:txBody>
      </p:sp>
      <p:sp>
        <p:nvSpPr>
          <p:cNvPr id="3075" name="Rectangle 3"/>
          <p:cNvSpPr>
            <a:spLocks noGrp="1" noChangeArrowheads="1"/>
          </p:cNvSpPr>
          <p:nvPr>
            <p:ph type="body" idx="1"/>
          </p:nvPr>
        </p:nvSpPr>
        <p:spPr>
          <a:xfrm>
            <a:off x="228600" y="1481328"/>
            <a:ext cx="8458200" cy="4525963"/>
          </a:xfrm>
        </p:spPr>
        <p:txBody>
          <a:bodyPr>
            <a:normAutofit/>
          </a:bodyPr>
          <a:lstStyle/>
          <a:p>
            <a:pPr>
              <a:lnSpc>
                <a:spcPct val="80000"/>
              </a:lnSpc>
              <a:buNone/>
            </a:pPr>
            <a:r>
              <a:rPr lang="en-US" sz="2800" dirty="0"/>
              <a:t>1. Only </a:t>
            </a:r>
            <a:r>
              <a:rPr lang="en-US" sz="2800" dirty="0" smtClean="0"/>
              <a:t>preachers and missionaries </a:t>
            </a:r>
            <a:r>
              <a:rPr lang="en-US" sz="2800" dirty="0"/>
              <a:t>are called.</a:t>
            </a:r>
          </a:p>
          <a:p>
            <a:pPr>
              <a:lnSpc>
                <a:spcPct val="80000"/>
              </a:lnSpc>
              <a:buNone/>
            </a:pPr>
            <a:r>
              <a:rPr lang="en-US" sz="2800" dirty="0"/>
              <a:t>2. There’s a hierarchy of callings.</a:t>
            </a:r>
          </a:p>
          <a:p>
            <a:pPr>
              <a:lnSpc>
                <a:spcPct val="80000"/>
              </a:lnSpc>
              <a:buNone/>
            </a:pPr>
            <a:r>
              <a:rPr lang="en-US" sz="2800" dirty="0"/>
              <a:t>3. You only get one.</a:t>
            </a:r>
          </a:p>
          <a:p>
            <a:pPr>
              <a:lnSpc>
                <a:spcPct val="80000"/>
              </a:lnSpc>
              <a:buNone/>
            </a:pPr>
            <a:r>
              <a:rPr lang="en-US" sz="2800" dirty="0"/>
              <a:t>4. You are usually called to something that   	you DON’T want to do.</a:t>
            </a:r>
          </a:p>
          <a:p>
            <a:pPr>
              <a:lnSpc>
                <a:spcPct val="80000"/>
              </a:lnSpc>
              <a:buNone/>
            </a:pPr>
            <a:r>
              <a:rPr lang="en-US" sz="2800" dirty="0"/>
              <a:t>5. You must have a direct, “burning bush” 	experience.</a:t>
            </a:r>
          </a:p>
          <a:p>
            <a:pPr>
              <a:lnSpc>
                <a:spcPct val="80000"/>
              </a:lnSpc>
              <a:buNone/>
            </a:pPr>
            <a:r>
              <a:rPr lang="en-US" sz="2800" dirty="0"/>
              <a:t>6. There’s a family call.</a:t>
            </a:r>
          </a:p>
          <a:p>
            <a:pPr>
              <a:lnSpc>
                <a:spcPct val="80000"/>
              </a:lnSpc>
              <a:buNone/>
            </a:pPr>
            <a:r>
              <a:rPr lang="en-US" sz="2800" dirty="0"/>
              <a:t>7. Once you are called, you are equipped.</a:t>
            </a:r>
          </a:p>
          <a:p>
            <a:pPr>
              <a:lnSpc>
                <a:spcPct val="80000"/>
              </a:lnSpc>
              <a:buNone/>
            </a:pPr>
            <a:r>
              <a:rPr lang="en-US" sz="2800" dirty="0"/>
              <a:t>8. Calling will eliminate your questions and	problems.</a:t>
            </a:r>
          </a:p>
        </p:txBody>
      </p:sp>
    </p:spTree>
  </p:cSld>
  <p:clrMapOvr>
    <a:masterClrMapping/>
  </p:clrMapOvr>
  <p:transition spd="med">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nodeType="clickEffect">
                                  <p:stCondLst>
                                    <p:cond delay="0"/>
                                  </p:stCondLst>
                                  <p:childTnLst>
                                    <p:set>
                                      <p:cBhvr>
                                        <p:cTn id="6" dur="1" fill="hold">
                                          <p:stCondLst>
                                            <p:cond delay="0"/>
                                          </p:stCondLst>
                                        </p:cTn>
                                        <p:tgtEl>
                                          <p:spTgt spid="3075">
                                            <p:txEl>
                                              <p:pRg st="0" end="0"/>
                                            </p:txEl>
                                          </p:spTgt>
                                        </p:tgtEl>
                                        <p:attrNameLst>
                                          <p:attrName>style.visibility</p:attrName>
                                        </p:attrNameLst>
                                      </p:cBhvr>
                                      <p:to>
                                        <p:strVal val="visible"/>
                                      </p:to>
                                    </p:set>
                                    <p:animEffect transition="in" filter="strips(downRight)">
                                      <p:cBhvr>
                                        <p:cTn id="7" dur="1000"/>
                                        <p:tgtEl>
                                          <p:spTgt spid="307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nodeType="clickEffect">
                                  <p:stCondLst>
                                    <p:cond delay="0"/>
                                  </p:stCondLst>
                                  <p:childTnLst>
                                    <p:set>
                                      <p:cBhvr>
                                        <p:cTn id="11" dur="1" fill="hold">
                                          <p:stCondLst>
                                            <p:cond delay="0"/>
                                          </p:stCondLst>
                                        </p:cTn>
                                        <p:tgtEl>
                                          <p:spTgt spid="3075">
                                            <p:txEl>
                                              <p:pRg st="1" end="1"/>
                                            </p:txEl>
                                          </p:spTgt>
                                        </p:tgtEl>
                                        <p:attrNameLst>
                                          <p:attrName>style.visibility</p:attrName>
                                        </p:attrNameLst>
                                      </p:cBhvr>
                                      <p:to>
                                        <p:strVal val="visible"/>
                                      </p:to>
                                    </p:set>
                                    <p:animEffect transition="in" filter="strips(downRight)">
                                      <p:cBhvr>
                                        <p:cTn id="12" dur="1000"/>
                                        <p:tgtEl>
                                          <p:spTgt spid="307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6" fill="hold" nodeType="clickEffect">
                                  <p:stCondLst>
                                    <p:cond delay="0"/>
                                  </p:stCondLst>
                                  <p:childTnLst>
                                    <p:set>
                                      <p:cBhvr>
                                        <p:cTn id="16" dur="1" fill="hold">
                                          <p:stCondLst>
                                            <p:cond delay="0"/>
                                          </p:stCondLst>
                                        </p:cTn>
                                        <p:tgtEl>
                                          <p:spTgt spid="3075">
                                            <p:txEl>
                                              <p:pRg st="2" end="2"/>
                                            </p:txEl>
                                          </p:spTgt>
                                        </p:tgtEl>
                                        <p:attrNameLst>
                                          <p:attrName>style.visibility</p:attrName>
                                        </p:attrNameLst>
                                      </p:cBhvr>
                                      <p:to>
                                        <p:strVal val="visible"/>
                                      </p:to>
                                    </p:set>
                                    <p:animEffect transition="in" filter="strips(downRight)">
                                      <p:cBhvr>
                                        <p:cTn id="17" dur="1000"/>
                                        <p:tgtEl>
                                          <p:spTgt spid="307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6" fill="hold" nodeType="clickEffect">
                                  <p:stCondLst>
                                    <p:cond delay="0"/>
                                  </p:stCondLst>
                                  <p:childTnLst>
                                    <p:set>
                                      <p:cBhvr>
                                        <p:cTn id="21" dur="1" fill="hold">
                                          <p:stCondLst>
                                            <p:cond delay="0"/>
                                          </p:stCondLst>
                                        </p:cTn>
                                        <p:tgtEl>
                                          <p:spTgt spid="3075">
                                            <p:txEl>
                                              <p:pRg st="3" end="3"/>
                                            </p:txEl>
                                          </p:spTgt>
                                        </p:tgtEl>
                                        <p:attrNameLst>
                                          <p:attrName>style.visibility</p:attrName>
                                        </p:attrNameLst>
                                      </p:cBhvr>
                                      <p:to>
                                        <p:strVal val="visible"/>
                                      </p:to>
                                    </p:set>
                                    <p:animEffect transition="in" filter="strips(downRight)">
                                      <p:cBhvr>
                                        <p:cTn id="22" dur="1000"/>
                                        <p:tgtEl>
                                          <p:spTgt spid="307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8" presetClass="entr" presetSubtype="6" fill="hold" nodeType="clickEffect">
                                  <p:stCondLst>
                                    <p:cond delay="0"/>
                                  </p:stCondLst>
                                  <p:childTnLst>
                                    <p:set>
                                      <p:cBhvr>
                                        <p:cTn id="26" dur="1" fill="hold">
                                          <p:stCondLst>
                                            <p:cond delay="0"/>
                                          </p:stCondLst>
                                        </p:cTn>
                                        <p:tgtEl>
                                          <p:spTgt spid="3075">
                                            <p:txEl>
                                              <p:pRg st="4" end="4"/>
                                            </p:txEl>
                                          </p:spTgt>
                                        </p:tgtEl>
                                        <p:attrNameLst>
                                          <p:attrName>style.visibility</p:attrName>
                                        </p:attrNameLst>
                                      </p:cBhvr>
                                      <p:to>
                                        <p:strVal val="visible"/>
                                      </p:to>
                                    </p:set>
                                    <p:animEffect transition="in" filter="strips(downRight)">
                                      <p:cBhvr>
                                        <p:cTn id="27" dur="1000"/>
                                        <p:tgtEl>
                                          <p:spTgt spid="307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8" presetClass="entr" presetSubtype="6" fill="hold" nodeType="clickEffect">
                                  <p:stCondLst>
                                    <p:cond delay="0"/>
                                  </p:stCondLst>
                                  <p:childTnLst>
                                    <p:set>
                                      <p:cBhvr>
                                        <p:cTn id="31" dur="1" fill="hold">
                                          <p:stCondLst>
                                            <p:cond delay="0"/>
                                          </p:stCondLst>
                                        </p:cTn>
                                        <p:tgtEl>
                                          <p:spTgt spid="3075">
                                            <p:txEl>
                                              <p:pRg st="5" end="5"/>
                                            </p:txEl>
                                          </p:spTgt>
                                        </p:tgtEl>
                                        <p:attrNameLst>
                                          <p:attrName>style.visibility</p:attrName>
                                        </p:attrNameLst>
                                      </p:cBhvr>
                                      <p:to>
                                        <p:strVal val="visible"/>
                                      </p:to>
                                    </p:set>
                                    <p:animEffect transition="in" filter="strips(downRight)">
                                      <p:cBhvr>
                                        <p:cTn id="32" dur="1000"/>
                                        <p:tgtEl>
                                          <p:spTgt spid="3075">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8" presetClass="entr" presetSubtype="6" fill="hold" nodeType="clickEffect">
                                  <p:stCondLst>
                                    <p:cond delay="0"/>
                                  </p:stCondLst>
                                  <p:childTnLst>
                                    <p:set>
                                      <p:cBhvr>
                                        <p:cTn id="36" dur="1" fill="hold">
                                          <p:stCondLst>
                                            <p:cond delay="0"/>
                                          </p:stCondLst>
                                        </p:cTn>
                                        <p:tgtEl>
                                          <p:spTgt spid="3075">
                                            <p:txEl>
                                              <p:pRg st="6" end="6"/>
                                            </p:txEl>
                                          </p:spTgt>
                                        </p:tgtEl>
                                        <p:attrNameLst>
                                          <p:attrName>style.visibility</p:attrName>
                                        </p:attrNameLst>
                                      </p:cBhvr>
                                      <p:to>
                                        <p:strVal val="visible"/>
                                      </p:to>
                                    </p:set>
                                    <p:animEffect transition="in" filter="strips(downRight)">
                                      <p:cBhvr>
                                        <p:cTn id="37" dur="1000"/>
                                        <p:tgtEl>
                                          <p:spTgt spid="3075">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8" presetClass="entr" presetSubtype="6" fill="hold" nodeType="clickEffect">
                                  <p:stCondLst>
                                    <p:cond delay="0"/>
                                  </p:stCondLst>
                                  <p:childTnLst>
                                    <p:set>
                                      <p:cBhvr>
                                        <p:cTn id="41" dur="1" fill="hold">
                                          <p:stCondLst>
                                            <p:cond delay="0"/>
                                          </p:stCondLst>
                                        </p:cTn>
                                        <p:tgtEl>
                                          <p:spTgt spid="3075">
                                            <p:txEl>
                                              <p:pRg st="7" end="7"/>
                                            </p:txEl>
                                          </p:spTgt>
                                        </p:tgtEl>
                                        <p:attrNameLst>
                                          <p:attrName>style.visibility</p:attrName>
                                        </p:attrNameLst>
                                      </p:cBhvr>
                                      <p:to>
                                        <p:strVal val="visible"/>
                                      </p:to>
                                    </p:set>
                                    <p:animEffect transition="in" filter="strips(downRight)">
                                      <p:cBhvr>
                                        <p:cTn id="42" dur="1000"/>
                                        <p:tgtEl>
                                          <p:spTgt spid="307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r>
              <a:rPr lang="en-US" u="sng"/>
              <a:t>The Joy of My Calling &amp; Career</a:t>
            </a:r>
          </a:p>
        </p:txBody>
      </p:sp>
      <p:graphicFrame>
        <p:nvGraphicFramePr>
          <p:cNvPr id="56323" name="Diagram 3"/>
          <p:cNvGraphicFramePr>
            <a:graphicFrameLocks/>
          </p:cNvGraphicFramePr>
          <p:nvPr>
            <p:ph idx="1"/>
          </p:nvPr>
        </p:nvGraphicFramePr>
        <p:xfrm>
          <a:off x="455613" y="1598613"/>
          <a:ext cx="8226425" cy="4497387"/>
        </p:xfrm>
        <a:graphic>
          <a:graphicData uri="http://schemas.openxmlformats.org/drawingml/2006/compatibility">
            <com:legacyDrawing xmlns:com="http://schemas.openxmlformats.org/drawingml/2006/compatibility" spid="_x0000_s1026"/>
          </a:graphicData>
        </a:graphic>
      </p:graphicFrame>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normAutofit fontScale="90000"/>
          </a:bodyPr>
          <a:lstStyle/>
          <a:p>
            <a:r>
              <a:rPr lang="en-US" u="sng" dirty="0"/>
              <a:t>Discover your Calling</a:t>
            </a:r>
            <a:br>
              <a:rPr lang="en-US" u="sng" dirty="0"/>
            </a:br>
            <a:r>
              <a:rPr lang="en-US" sz="2800" dirty="0" err="1"/>
              <a:t>Sittser</a:t>
            </a:r>
            <a:r>
              <a:rPr lang="en-US" sz="2800" dirty="0"/>
              <a:t>, </a:t>
            </a:r>
            <a:r>
              <a:rPr lang="en-US" sz="2800" dirty="0" smtClean="0"/>
              <a:t>J. </a:t>
            </a:r>
            <a:r>
              <a:rPr lang="en-US" sz="2800" dirty="0"/>
              <a:t>(2004). </a:t>
            </a:r>
            <a:r>
              <a:rPr lang="en-US" sz="2800" i="1" dirty="0"/>
              <a:t>The will of God as a way of life.</a:t>
            </a:r>
            <a:endParaRPr lang="en-US" sz="2800" dirty="0"/>
          </a:p>
        </p:txBody>
      </p:sp>
      <p:sp>
        <p:nvSpPr>
          <p:cNvPr id="10243" name="Rectangle 3"/>
          <p:cNvSpPr>
            <a:spLocks noGrp="1" noChangeArrowheads="1"/>
          </p:cNvSpPr>
          <p:nvPr>
            <p:ph type="body" idx="1"/>
          </p:nvPr>
        </p:nvSpPr>
        <p:spPr/>
        <p:txBody>
          <a:bodyPr/>
          <a:lstStyle/>
          <a:p>
            <a:pPr>
              <a:buFont typeface="Wingdings" pitchFamily="2" charset="2"/>
              <a:buNone/>
            </a:pPr>
            <a:endParaRPr lang="en-US" sz="2400" dirty="0"/>
          </a:p>
          <a:p>
            <a:r>
              <a:rPr lang="en-US" sz="3200" dirty="0"/>
              <a:t>Six signs to look for in the process:</a:t>
            </a:r>
          </a:p>
          <a:p>
            <a:pPr lvl="1"/>
            <a:r>
              <a:rPr lang="en-US" sz="2800" dirty="0"/>
              <a:t>1. Motivation</a:t>
            </a:r>
          </a:p>
          <a:p>
            <a:pPr lvl="1"/>
            <a:r>
              <a:rPr lang="en-US" sz="2800" dirty="0"/>
              <a:t>2. Talent </a:t>
            </a:r>
          </a:p>
          <a:p>
            <a:pPr lvl="1"/>
            <a:r>
              <a:rPr lang="en-US" sz="2800" dirty="0"/>
              <a:t>3. Life Experiences</a:t>
            </a:r>
          </a:p>
          <a:p>
            <a:pPr lvl="1"/>
            <a:r>
              <a:rPr lang="en-US" sz="2800" dirty="0"/>
              <a:t>4. Open and Closed Doors</a:t>
            </a:r>
          </a:p>
          <a:p>
            <a:pPr lvl="1"/>
            <a:r>
              <a:rPr lang="en-US" sz="2800" dirty="0"/>
              <a:t>5. The </a:t>
            </a:r>
            <a:r>
              <a:rPr lang="en-US" sz="2800" dirty="0" smtClean="0"/>
              <a:t>Voice </a:t>
            </a:r>
            <a:r>
              <a:rPr lang="en-US" sz="2800" dirty="0"/>
              <a:t>of People</a:t>
            </a:r>
          </a:p>
          <a:p>
            <a:pPr lvl="1"/>
            <a:r>
              <a:rPr lang="en-US" sz="2800" dirty="0"/>
              <a:t>6. Joyful </a:t>
            </a:r>
            <a:r>
              <a:rPr lang="en-US" sz="2800" dirty="0" smtClean="0"/>
              <a:t>Service</a:t>
            </a:r>
          </a:p>
          <a:p>
            <a:pPr lvl="1">
              <a:buNone/>
            </a:pPr>
            <a:r>
              <a:rPr lang="en-US" sz="2800" dirty="0" smtClean="0"/>
              <a:t>						Handout #3</a:t>
            </a:r>
            <a:endParaRPr lang="en-US" sz="2800" dirty="0"/>
          </a:p>
          <a:p>
            <a:pPr lvl="2">
              <a:buFont typeface="Wingdings" pitchFamily="2" charset="2"/>
              <a:buNone/>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10243">
                                            <p:txEl>
                                              <p:pRg st="1" end="1"/>
                                            </p:txEl>
                                          </p:spTgt>
                                        </p:tgtEl>
                                        <p:attrNameLst>
                                          <p:attrName>style.visibility</p:attrName>
                                        </p:attrNameLst>
                                      </p:cBhvr>
                                      <p:to>
                                        <p:strVal val="visible"/>
                                      </p:to>
                                    </p:set>
                                    <p:animEffect transition="in" filter="wipe(left)">
                                      <p:cBhvr>
                                        <p:cTn id="7" dur="1000"/>
                                        <p:tgtEl>
                                          <p:spTgt spid="1024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10243">
                                            <p:txEl>
                                              <p:pRg st="2" end="2"/>
                                            </p:txEl>
                                          </p:spTgt>
                                        </p:tgtEl>
                                        <p:attrNameLst>
                                          <p:attrName>style.visibility</p:attrName>
                                        </p:attrNameLst>
                                      </p:cBhvr>
                                      <p:to>
                                        <p:strVal val="visible"/>
                                      </p:to>
                                    </p:set>
                                    <p:animEffect transition="in" filter="wipe(left)">
                                      <p:cBhvr>
                                        <p:cTn id="12" dur="1000"/>
                                        <p:tgtEl>
                                          <p:spTgt spid="1024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10243">
                                            <p:txEl>
                                              <p:pRg st="3" end="3"/>
                                            </p:txEl>
                                          </p:spTgt>
                                        </p:tgtEl>
                                        <p:attrNameLst>
                                          <p:attrName>style.visibility</p:attrName>
                                        </p:attrNameLst>
                                      </p:cBhvr>
                                      <p:to>
                                        <p:strVal val="visible"/>
                                      </p:to>
                                    </p:set>
                                    <p:animEffect transition="in" filter="wipe(left)">
                                      <p:cBhvr>
                                        <p:cTn id="17" dur="1000"/>
                                        <p:tgtEl>
                                          <p:spTgt spid="1024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10243">
                                            <p:txEl>
                                              <p:pRg st="4" end="4"/>
                                            </p:txEl>
                                          </p:spTgt>
                                        </p:tgtEl>
                                        <p:attrNameLst>
                                          <p:attrName>style.visibility</p:attrName>
                                        </p:attrNameLst>
                                      </p:cBhvr>
                                      <p:to>
                                        <p:strVal val="visible"/>
                                      </p:to>
                                    </p:set>
                                    <p:animEffect transition="in" filter="wipe(left)">
                                      <p:cBhvr>
                                        <p:cTn id="22" dur="1000"/>
                                        <p:tgtEl>
                                          <p:spTgt spid="1024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10243">
                                            <p:txEl>
                                              <p:pRg st="5" end="5"/>
                                            </p:txEl>
                                          </p:spTgt>
                                        </p:tgtEl>
                                        <p:attrNameLst>
                                          <p:attrName>style.visibility</p:attrName>
                                        </p:attrNameLst>
                                      </p:cBhvr>
                                      <p:to>
                                        <p:strVal val="visible"/>
                                      </p:to>
                                    </p:set>
                                    <p:animEffect transition="in" filter="wipe(left)">
                                      <p:cBhvr>
                                        <p:cTn id="27" dur="1000"/>
                                        <p:tgtEl>
                                          <p:spTgt spid="1024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nodeType="clickEffect">
                                  <p:stCondLst>
                                    <p:cond delay="0"/>
                                  </p:stCondLst>
                                  <p:childTnLst>
                                    <p:set>
                                      <p:cBhvr>
                                        <p:cTn id="31" dur="1" fill="hold">
                                          <p:stCondLst>
                                            <p:cond delay="0"/>
                                          </p:stCondLst>
                                        </p:cTn>
                                        <p:tgtEl>
                                          <p:spTgt spid="10243">
                                            <p:txEl>
                                              <p:pRg st="6" end="6"/>
                                            </p:txEl>
                                          </p:spTgt>
                                        </p:tgtEl>
                                        <p:attrNameLst>
                                          <p:attrName>style.visibility</p:attrName>
                                        </p:attrNameLst>
                                      </p:cBhvr>
                                      <p:to>
                                        <p:strVal val="visible"/>
                                      </p:to>
                                    </p:set>
                                    <p:animEffect transition="in" filter="wipe(left)">
                                      <p:cBhvr>
                                        <p:cTn id="32" dur="1000"/>
                                        <p:tgtEl>
                                          <p:spTgt spid="1024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nodeType="clickEffect">
                                  <p:stCondLst>
                                    <p:cond delay="0"/>
                                  </p:stCondLst>
                                  <p:childTnLst>
                                    <p:set>
                                      <p:cBhvr>
                                        <p:cTn id="36" dur="1" fill="hold">
                                          <p:stCondLst>
                                            <p:cond delay="0"/>
                                          </p:stCondLst>
                                        </p:cTn>
                                        <p:tgtEl>
                                          <p:spTgt spid="10243">
                                            <p:txEl>
                                              <p:pRg st="7" end="7"/>
                                            </p:txEl>
                                          </p:spTgt>
                                        </p:tgtEl>
                                        <p:attrNameLst>
                                          <p:attrName>style.visibility</p:attrName>
                                        </p:attrNameLst>
                                      </p:cBhvr>
                                      <p:to>
                                        <p:strVal val="visible"/>
                                      </p:to>
                                    </p:set>
                                    <p:animEffect transition="in" filter="wipe(left)">
                                      <p:cBhvr>
                                        <p:cTn id="37" dur="1000"/>
                                        <p:tgtEl>
                                          <p:spTgt spid="1024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828800"/>
            <a:ext cx="8229600" cy="4178491"/>
          </a:xfrm>
        </p:spPr>
        <p:txBody>
          <a:bodyPr/>
          <a:lstStyle/>
          <a:p>
            <a:r>
              <a:rPr lang="en-US" dirty="0" smtClean="0"/>
              <a:t>“Students create a college education by the decisions they make.”</a:t>
            </a:r>
          </a:p>
          <a:p>
            <a:pPr>
              <a:buNone/>
            </a:pPr>
            <a:r>
              <a:rPr lang="en-US" dirty="0" smtClean="0"/>
              <a:t>			Chip Anderson, UCLA professor</a:t>
            </a:r>
          </a:p>
          <a:p>
            <a:pPr>
              <a:buNone/>
            </a:pPr>
            <a:r>
              <a:rPr lang="en-US" dirty="0" smtClean="0"/>
              <a:t>				</a:t>
            </a:r>
            <a:endParaRPr lang="en-US" dirty="0"/>
          </a:p>
        </p:txBody>
      </p:sp>
      <p:sp>
        <p:nvSpPr>
          <p:cNvPr id="3" name="Title 2"/>
          <p:cNvSpPr>
            <a:spLocks noGrp="1"/>
          </p:cNvSpPr>
          <p:nvPr>
            <p:ph type="title"/>
          </p:nvPr>
        </p:nvSpPr>
        <p:spPr/>
        <p:txBody>
          <a:bodyPr/>
          <a:lstStyle/>
          <a:p>
            <a:r>
              <a:rPr lang="en-US" dirty="0" smtClean="0"/>
              <a:t>The Decisions of Discovery</a:t>
            </a:r>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Where do students go to reflect on questions about choice of major, careers, calling?</a:t>
            </a:r>
          </a:p>
          <a:p>
            <a:pPr>
              <a:buNone/>
            </a:pPr>
            <a:endParaRPr lang="en-US" sz="1200" dirty="0" smtClean="0"/>
          </a:p>
          <a:p>
            <a:r>
              <a:rPr lang="en-US" dirty="0" smtClean="0"/>
              <a:t>Who is encouraging the students to study themselves?</a:t>
            </a:r>
          </a:p>
          <a:p>
            <a:pPr>
              <a:buNone/>
            </a:pPr>
            <a:endParaRPr lang="en-US" sz="1200" dirty="0" smtClean="0"/>
          </a:p>
          <a:p>
            <a:r>
              <a:rPr lang="en-US" dirty="0" smtClean="0"/>
              <a:t>Does your Faith and Learning integration connect to an exploration of vocation?</a:t>
            </a:r>
          </a:p>
          <a:p>
            <a:pPr>
              <a:buNone/>
            </a:pPr>
            <a:endParaRPr lang="en-US" sz="1200" dirty="0" smtClean="0"/>
          </a:p>
          <a:p>
            <a:r>
              <a:rPr lang="en-US" dirty="0" smtClean="0"/>
              <a:t>What structures and strategies do you need? </a:t>
            </a:r>
            <a:endParaRPr lang="en-US" dirty="0"/>
          </a:p>
        </p:txBody>
      </p:sp>
      <p:sp>
        <p:nvSpPr>
          <p:cNvPr id="3" name="Title 2"/>
          <p:cNvSpPr>
            <a:spLocks noGrp="1"/>
          </p:cNvSpPr>
          <p:nvPr>
            <p:ph type="title"/>
          </p:nvPr>
        </p:nvSpPr>
        <p:spPr/>
        <p:txBody>
          <a:bodyPr/>
          <a:lstStyle/>
          <a:p>
            <a:r>
              <a:rPr lang="en-US" u="sng" dirty="0" smtClean="0"/>
              <a:t>Helping Students Decide</a:t>
            </a:r>
            <a:endParaRPr lang="en-US" u="sng"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2">
                                            <p:txEl>
                                              <p:pRg st="6" end="6"/>
                                            </p:txEl>
                                          </p:spTgt>
                                        </p:tgtEl>
                                        <p:attrNameLst>
                                          <p:attrName>style.visibility</p:attrName>
                                        </p:attrNameLst>
                                      </p:cBhvr>
                                      <p:to>
                                        <p:strVal val="visible"/>
                                      </p:to>
                                    </p:set>
                                    <p:anim calcmode="lin" valueType="num">
                                      <p:cBhvr additive="base">
                                        <p:cTn id="25" dur="500" fill="hold"/>
                                        <p:tgtEl>
                                          <p:spTgt spid="2">
                                            <p:txEl>
                                              <p:pRg st="6" end="6"/>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Address through personal exploration for faculty &amp; staff  (small reflective retreats)</a:t>
            </a:r>
          </a:p>
          <a:p>
            <a:r>
              <a:rPr lang="en-US" dirty="0" smtClean="0"/>
              <a:t>Connect to advising and career counseling</a:t>
            </a:r>
          </a:p>
          <a:p>
            <a:r>
              <a:rPr lang="en-US" dirty="0" smtClean="0"/>
              <a:t>Make it part of residential life discussions </a:t>
            </a:r>
          </a:p>
          <a:p>
            <a:r>
              <a:rPr lang="en-US" dirty="0" smtClean="0"/>
              <a:t>Build into curriculum </a:t>
            </a:r>
          </a:p>
          <a:p>
            <a:pPr lvl="1"/>
            <a:r>
              <a:rPr lang="en-US" dirty="0" smtClean="0"/>
              <a:t>Freshmen orientation</a:t>
            </a:r>
          </a:p>
          <a:p>
            <a:pPr lvl="1"/>
            <a:r>
              <a:rPr lang="en-US" dirty="0" smtClean="0"/>
              <a:t>Religion core classes</a:t>
            </a:r>
          </a:p>
          <a:p>
            <a:pPr lvl="1"/>
            <a:r>
              <a:rPr lang="en-US" dirty="0" smtClean="0"/>
              <a:t>Introductory courses in each discipline</a:t>
            </a:r>
          </a:p>
          <a:p>
            <a:pPr lvl="1"/>
            <a:r>
              <a:rPr lang="en-US" dirty="0" smtClean="0"/>
              <a:t>Service Learning</a:t>
            </a:r>
          </a:p>
          <a:p>
            <a:pPr lvl="1"/>
            <a:r>
              <a:rPr lang="en-US" dirty="0" smtClean="0"/>
              <a:t>Senior Capstone or Internship </a:t>
            </a:r>
          </a:p>
        </p:txBody>
      </p:sp>
      <p:sp>
        <p:nvSpPr>
          <p:cNvPr id="3" name="Title 2"/>
          <p:cNvSpPr>
            <a:spLocks noGrp="1"/>
          </p:cNvSpPr>
          <p:nvPr>
            <p:ph type="title"/>
          </p:nvPr>
        </p:nvSpPr>
        <p:spPr/>
        <p:txBody>
          <a:bodyPr>
            <a:normAutofit fontScale="90000"/>
          </a:bodyPr>
          <a:lstStyle/>
          <a:p>
            <a:r>
              <a:rPr lang="en-US" sz="3600" dirty="0" smtClean="0"/>
              <a:t>Campus-Wide Possibilities for the</a:t>
            </a:r>
            <a:br>
              <a:rPr lang="en-US" sz="3600" dirty="0" smtClean="0"/>
            </a:br>
            <a:r>
              <a:rPr lang="en-US" sz="3600" u="sng" dirty="0" smtClean="0"/>
              <a:t> Theological Exploration of Vocation</a:t>
            </a:r>
            <a:endParaRPr lang="en-US" sz="3600" u="sng"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strips(downRight)">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strips(downRight)">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6"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strips(downRight)">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6" fill="hold"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strips(downRight)">
                                      <p:cBhvr>
                                        <p:cTn id="22" dur="500"/>
                                        <p:tgtEl>
                                          <p:spTgt spid="2">
                                            <p:txEl>
                                              <p:pRg st="3" end="3"/>
                                            </p:txEl>
                                          </p:spTgt>
                                        </p:tgtEl>
                                      </p:cBhvr>
                                    </p:animEffect>
                                  </p:childTnLst>
                                </p:cTn>
                              </p:par>
                              <p:par>
                                <p:cTn id="23" presetID="18" presetClass="entr" presetSubtype="6" fill="hold" nodeType="with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Effect transition="in" filter="strips(downRight)">
                                      <p:cBhvr>
                                        <p:cTn id="25" dur="500"/>
                                        <p:tgtEl>
                                          <p:spTgt spid="2">
                                            <p:txEl>
                                              <p:pRg st="4" end="4"/>
                                            </p:txEl>
                                          </p:spTgt>
                                        </p:tgtEl>
                                      </p:cBhvr>
                                    </p:animEffect>
                                  </p:childTnLst>
                                </p:cTn>
                              </p:par>
                              <p:par>
                                <p:cTn id="26" presetID="18" presetClass="entr" presetSubtype="6" fill="hold" nodeType="withEffect">
                                  <p:stCondLst>
                                    <p:cond delay="0"/>
                                  </p:stCondLst>
                                  <p:childTnLst>
                                    <p:set>
                                      <p:cBhvr>
                                        <p:cTn id="27" dur="1" fill="hold">
                                          <p:stCondLst>
                                            <p:cond delay="0"/>
                                          </p:stCondLst>
                                        </p:cTn>
                                        <p:tgtEl>
                                          <p:spTgt spid="2">
                                            <p:txEl>
                                              <p:pRg st="5" end="5"/>
                                            </p:txEl>
                                          </p:spTgt>
                                        </p:tgtEl>
                                        <p:attrNameLst>
                                          <p:attrName>style.visibility</p:attrName>
                                        </p:attrNameLst>
                                      </p:cBhvr>
                                      <p:to>
                                        <p:strVal val="visible"/>
                                      </p:to>
                                    </p:set>
                                    <p:animEffect transition="in" filter="strips(downRight)">
                                      <p:cBhvr>
                                        <p:cTn id="28" dur="500"/>
                                        <p:tgtEl>
                                          <p:spTgt spid="2">
                                            <p:txEl>
                                              <p:pRg st="5" end="5"/>
                                            </p:txEl>
                                          </p:spTgt>
                                        </p:tgtEl>
                                      </p:cBhvr>
                                    </p:animEffect>
                                  </p:childTnLst>
                                </p:cTn>
                              </p:par>
                              <p:par>
                                <p:cTn id="29" presetID="18" presetClass="entr" presetSubtype="6" fill="hold" nodeType="with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Effect transition="in" filter="strips(downRight)">
                                      <p:cBhvr>
                                        <p:cTn id="31" dur="500"/>
                                        <p:tgtEl>
                                          <p:spTgt spid="2">
                                            <p:txEl>
                                              <p:pRg st="6" end="6"/>
                                            </p:txEl>
                                          </p:spTgt>
                                        </p:tgtEl>
                                      </p:cBhvr>
                                    </p:animEffect>
                                  </p:childTnLst>
                                </p:cTn>
                              </p:par>
                              <p:par>
                                <p:cTn id="32" presetID="18" presetClass="entr" presetSubtype="6" fill="hold" nodeType="withEffect">
                                  <p:stCondLst>
                                    <p:cond delay="0"/>
                                  </p:stCondLst>
                                  <p:childTnLst>
                                    <p:set>
                                      <p:cBhvr>
                                        <p:cTn id="33" dur="1" fill="hold">
                                          <p:stCondLst>
                                            <p:cond delay="0"/>
                                          </p:stCondLst>
                                        </p:cTn>
                                        <p:tgtEl>
                                          <p:spTgt spid="2">
                                            <p:txEl>
                                              <p:pRg st="7" end="7"/>
                                            </p:txEl>
                                          </p:spTgt>
                                        </p:tgtEl>
                                        <p:attrNameLst>
                                          <p:attrName>style.visibility</p:attrName>
                                        </p:attrNameLst>
                                      </p:cBhvr>
                                      <p:to>
                                        <p:strVal val="visible"/>
                                      </p:to>
                                    </p:set>
                                    <p:animEffect transition="in" filter="strips(downRight)">
                                      <p:cBhvr>
                                        <p:cTn id="34" dur="500"/>
                                        <p:tgtEl>
                                          <p:spTgt spid="2">
                                            <p:txEl>
                                              <p:pRg st="7" end="7"/>
                                            </p:txEl>
                                          </p:spTgt>
                                        </p:tgtEl>
                                      </p:cBhvr>
                                    </p:animEffect>
                                  </p:childTnLst>
                                </p:cTn>
                              </p:par>
                              <p:par>
                                <p:cTn id="35" presetID="18" presetClass="entr" presetSubtype="6" fill="hold" nodeType="withEffect">
                                  <p:stCondLst>
                                    <p:cond delay="0"/>
                                  </p:stCondLst>
                                  <p:childTnLst>
                                    <p:set>
                                      <p:cBhvr>
                                        <p:cTn id="36" dur="1" fill="hold">
                                          <p:stCondLst>
                                            <p:cond delay="0"/>
                                          </p:stCondLst>
                                        </p:cTn>
                                        <p:tgtEl>
                                          <p:spTgt spid="2">
                                            <p:txEl>
                                              <p:pRg st="8" end="8"/>
                                            </p:txEl>
                                          </p:spTgt>
                                        </p:tgtEl>
                                        <p:attrNameLst>
                                          <p:attrName>style.visibility</p:attrName>
                                        </p:attrNameLst>
                                      </p:cBhvr>
                                      <p:to>
                                        <p:strVal val="visible"/>
                                      </p:to>
                                    </p:set>
                                    <p:animEffect transition="in" filter="strips(downRight)">
                                      <p:cBhvr>
                                        <p:cTn id="37" dur="500"/>
                                        <p:tgtEl>
                                          <p:spTgt spid="2">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r>
              <a:rPr lang="en-US" b="1" u="sng" dirty="0" smtClean="0"/>
              <a:t>Vocational Questions…</a:t>
            </a:r>
            <a:endParaRPr lang="en-US" b="1" u="sng" dirty="0"/>
          </a:p>
        </p:txBody>
      </p:sp>
      <p:sp>
        <p:nvSpPr>
          <p:cNvPr id="4099" name="Rectangle 3"/>
          <p:cNvSpPr>
            <a:spLocks noGrp="1" noChangeArrowheads="1"/>
          </p:cNvSpPr>
          <p:nvPr>
            <p:ph type="body" idx="1"/>
          </p:nvPr>
        </p:nvSpPr>
        <p:spPr/>
        <p:txBody>
          <a:bodyPr>
            <a:normAutofit fontScale="92500" lnSpcReduction="10000"/>
          </a:bodyPr>
          <a:lstStyle/>
          <a:p>
            <a:pPr>
              <a:buFont typeface="Wingdings" pitchFamily="2" charset="2"/>
              <a:buNone/>
            </a:pPr>
            <a:r>
              <a:rPr lang="en-US" dirty="0"/>
              <a:t>Do you know…?</a:t>
            </a:r>
          </a:p>
          <a:p>
            <a:pPr>
              <a:buFont typeface="Wingdings" pitchFamily="2" charset="2"/>
              <a:buNone/>
            </a:pPr>
            <a:endParaRPr lang="en-US" sz="1800" dirty="0"/>
          </a:p>
          <a:p>
            <a:r>
              <a:rPr lang="en-US" sz="2800" dirty="0"/>
              <a:t>why you are here?</a:t>
            </a:r>
          </a:p>
          <a:p>
            <a:r>
              <a:rPr lang="en-US" sz="2800" dirty="0"/>
              <a:t>what you are supposed to do with your life?</a:t>
            </a:r>
          </a:p>
          <a:p>
            <a:r>
              <a:rPr lang="en-US" sz="2800" dirty="0"/>
              <a:t>what you’re good at?</a:t>
            </a:r>
          </a:p>
          <a:p>
            <a:r>
              <a:rPr lang="en-US" sz="2800" dirty="0"/>
              <a:t>what you enjoy</a:t>
            </a:r>
            <a:r>
              <a:rPr lang="en-US" sz="2800" dirty="0" smtClean="0"/>
              <a:t>?  what matters to you?</a:t>
            </a:r>
          </a:p>
          <a:p>
            <a:r>
              <a:rPr lang="en-US" sz="2800" dirty="0" smtClean="0"/>
              <a:t>what you would really love to do if you could set aside your fears and the expectations of others?</a:t>
            </a:r>
            <a:endParaRPr lang="en-US" sz="2800" dirty="0"/>
          </a:p>
          <a:p>
            <a:r>
              <a:rPr lang="en-US" sz="2800" dirty="0"/>
              <a:t>what the world needs you to do?</a:t>
            </a:r>
          </a:p>
          <a:p>
            <a:r>
              <a:rPr lang="en-US" sz="2800" dirty="0"/>
              <a:t>what God has designed you to do?</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nodeType="clickEffect">
                                  <p:stCondLst>
                                    <p:cond delay="0"/>
                                  </p:stCondLst>
                                  <p:childTnLst>
                                    <p:set>
                                      <p:cBhvr>
                                        <p:cTn id="6" dur="1" fill="hold">
                                          <p:stCondLst>
                                            <p:cond delay="0"/>
                                          </p:stCondLst>
                                        </p:cTn>
                                        <p:tgtEl>
                                          <p:spTgt spid="4099">
                                            <p:txEl>
                                              <p:pRg st="2" end="2"/>
                                            </p:txEl>
                                          </p:spTgt>
                                        </p:tgtEl>
                                        <p:attrNameLst>
                                          <p:attrName>style.visibility</p:attrName>
                                        </p:attrNameLst>
                                      </p:cBhvr>
                                      <p:to>
                                        <p:strVal val="visible"/>
                                      </p:to>
                                    </p:set>
                                    <p:animEffect transition="in" filter="strips(downLeft)">
                                      <p:cBhvr>
                                        <p:cTn id="7" dur="500"/>
                                        <p:tgtEl>
                                          <p:spTgt spid="4099">
                                            <p:txEl>
                                              <p:pRg st="2" end="2"/>
                                            </p:txEl>
                                          </p:spTgt>
                                        </p:tgtEl>
                                      </p:cBhvr>
                                    </p:animEffect>
                                  </p:childTnLst>
                                </p:cTn>
                              </p:par>
                              <p:par>
                                <p:cTn id="8" presetID="18" presetClass="entr" presetSubtype="12" fill="hold" nodeType="withEffect">
                                  <p:stCondLst>
                                    <p:cond delay="0"/>
                                  </p:stCondLst>
                                  <p:childTnLst>
                                    <p:set>
                                      <p:cBhvr>
                                        <p:cTn id="9" dur="1" fill="hold">
                                          <p:stCondLst>
                                            <p:cond delay="0"/>
                                          </p:stCondLst>
                                        </p:cTn>
                                        <p:tgtEl>
                                          <p:spTgt spid="4099">
                                            <p:txEl>
                                              <p:pRg st="3" end="3"/>
                                            </p:txEl>
                                          </p:spTgt>
                                        </p:tgtEl>
                                        <p:attrNameLst>
                                          <p:attrName>style.visibility</p:attrName>
                                        </p:attrNameLst>
                                      </p:cBhvr>
                                      <p:to>
                                        <p:strVal val="visible"/>
                                      </p:to>
                                    </p:set>
                                    <p:animEffect transition="in" filter="strips(downLeft)">
                                      <p:cBhvr>
                                        <p:cTn id="10" dur="500"/>
                                        <p:tgtEl>
                                          <p:spTgt spid="4099">
                                            <p:txEl>
                                              <p:pRg st="3" end="3"/>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8" presetClass="entr" presetSubtype="12" fill="hold" nodeType="clickEffect">
                                  <p:stCondLst>
                                    <p:cond delay="0"/>
                                  </p:stCondLst>
                                  <p:childTnLst>
                                    <p:set>
                                      <p:cBhvr>
                                        <p:cTn id="14" dur="1" fill="hold">
                                          <p:stCondLst>
                                            <p:cond delay="0"/>
                                          </p:stCondLst>
                                        </p:cTn>
                                        <p:tgtEl>
                                          <p:spTgt spid="4099">
                                            <p:txEl>
                                              <p:pRg st="4" end="4"/>
                                            </p:txEl>
                                          </p:spTgt>
                                        </p:tgtEl>
                                        <p:attrNameLst>
                                          <p:attrName>style.visibility</p:attrName>
                                        </p:attrNameLst>
                                      </p:cBhvr>
                                      <p:to>
                                        <p:strVal val="visible"/>
                                      </p:to>
                                    </p:set>
                                    <p:animEffect transition="in" filter="strips(downLeft)">
                                      <p:cBhvr>
                                        <p:cTn id="15" dur="500"/>
                                        <p:tgtEl>
                                          <p:spTgt spid="4099">
                                            <p:txEl>
                                              <p:pRg st="4" end="4"/>
                                            </p:txEl>
                                          </p:spTgt>
                                        </p:tgtEl>
                                      </p:cBhvr>
                                    </p:animEffect>
                                  </p:childTnLst>
                                </p:cTn>
                              </p:par>
                              <p:par>
                                <p:cTn id="16" presetID="18" presetClass="entr" presetSubtype="12" fill="hold" nodeType="withEffect">
                                  <p:stCondLst>
                                    <p:cond delay="0"/>
                                  </p:stCondLst>
                                  <p:childTnLst>
                                    <p:set>
                                      <p:cBhvr>
                                        <p:cTn id="17" dur="1" fill="hold">
                                          <p:stCondLst>
                                            <p:cond delay="0"/>
                                          </p:stCondLst>
                                        </p:cTn>
                                        <p:tgtEl>
                                          <p:spTgt spid="4099">
                                            <p:txEl>
                                              <p:pRg st="5" end="5"/>
                                            </p:txEl>
                                          </p:spTgt>
                                        </p:tgtEl>
                                        <p:attrNameLst>
                                          <p:attrName>style.visibility</p:attrName>
                                        </p:attrNameLst>
                                      </p:cBhvr>
                                      <p:to>
                                        <p:strVal val="visible"/>
                                      </p:to>
                                    </p:set>
                                    <p:animEffect transition="in" filter="strips(downLeft)">
                                      <p:cBhvr>
                                        <p:cTn id="18" dur="500"/>
                                        <p:tgtEl>
                                          <p:spTgt spid="4099">
                                            <p:txEl>
                                              <p:pRg st="5" end="5"/>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8" presetClass="entr" presetSubtype="12" fill="hold" nodeType="clickEffect">
                                  <p:stCondLst>
                                    <p:cond delay="0"/>
                                  </p:stCondLst>
                                  <p:childTnLst>
                                    <p:set>
                                      <p:cBhvr>
                                        <p:cTn id="22" dur="1" fill="hold">
                                          <p:stCondLst>
                                            <p:cond delay="0"/>
                                          </p:stCondLst>
                                        </p:cTn>
                                        <p:tgtEl>
                                          <p:spTgt spid="4099">
                                            <p:txEl>
                                              <p:pRg st="6" end="6"/>
                                            </p:txEl>
                                          </p:spTgt>
                                        </p:tgtEl>
                                        <p:attrNameLst>
                                          <p:attrName>style.visibility</p:attrName>
                                        </p:attrNameLst>
                                      </p:cBhvr>
                                      <p:to>
                                        <p:strVal val="visible"/>
                                      </p:to>
                                    </p:set>
                                    <p:animEffect transition="in" filter="strips(downLeft)">
                                      <p:cBhvr>
                                        <p:cTn id="23" dur="500"/>
                                        <p:tgtEl>
                                          <p:spTgt spid="4099">
                                            <p:txEl>
                                              <p:pRg st="6" end="6"/>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8" presetClass="entr" presetSubtype="12" fill="hold" nodeType="clickEffect">
                                  <p:stCondLst>
                                    <p:cond delay="0"/>
                                  </p:stCondLst>
                                  <p:childTnLst>
                                    <p:set>
                                      <p:cBhvr>
                                        <p:cTn id="27" dur="1" fill="hold">
                                          <p:stCondLst>
                                            <p:cond delay="0"/>
                                          </p:stCondLst>
                                        </p:cTn>
                                        <p:tgtEl>
                                          <p:spTgt spid="4099">
                                            <p:txEl>
                                              <p:pRg st="7" end="7"/>
                                            </p:txEl>
                                          </p:spTgt>
                                        </p:tgtEl>
                                        <p:attrNameLst>
                                          <p:attrName>style.visibility</p:attrName>
                                        </p:attrNameLst>
                                      </p:cBhvr>
                                      <p:to>
                                        <p:strVal val="visible"/>
                                      </p:to>
                                    </p:set>
                                    <p:animEffect transition="in" filter="strips(downLeft)">
                                      <p:cBhvr>
                                        <p:cTn id="28" dur="500"/>
                                        <p:tgtEl>
                                          <p:spTgt spid="4099">
                                            <p:txEl>
                                              <p:pRg st="7" end="7"/>
                                            </p:txEl>
                                          </p:spTgt>
                                        </p:tgtEl>
                                      </p:cBhvr>
                                    </p:animEffect>
                                  </p:childTnLst>
                                </p:cTn>
                              </p:par>
                              <p:par>
                                <p:cTn id="29" presetID="18" presetClass="entr" presetSubtype="12" fill="hold" nodeType="withEffect">
                                  <p:stCondLst>
                                    <p:cond delay="0"/>
                                  </p:stCondLst>
                                  <p:childTnLst>
                                    <p:set>
                                      <p:cBhvr>
                                        <p:cTn id="30" dur="1" fill="hold">
                                          <p:stCondLst>
                                            <p:cond delay="0"/>
                                          </p:stCondLst>
                                        </p:cTn>
                                        <p:tgtEl>
                                          <p:spTgt spid="4099">
                                            <p:txEl>
                                              <p:pRg st="8" end="8"/>
                                            </p:txEl>
                                          </p:spTgt>
                                        </p:tgtEl>
                                        <p:attrNameLst>
                                          <p:attrName>style.visibility</p:attrName>
                                        </p:attrNameLst>
                                      </p:cBhvr>
                                      <p:to>
                                        <p:strVal val="visible"/>
                                      </p:to>
                                    </p:set>
                                    <p:animEffect transition="in" filter="strips(downLeft)">
                                      <p:cBhvr>
                                        <p:cTn id="31" dur="500"/>
                                        <p:tgtEl>
                                          <p:spTgt spid="4099">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To Teach, </a:t>
            </a:r>
          </a:p>
          <a:p>
            <a:r>
              <a:rPr lang="en-US" dirty="0" smtClean="0"/>
              <a:t>To Learn, </a:t>
            </a:r>
          </a:p>
          <a:p>
            <a:r>
              <a:rPr lang="en-US" dirty="0" smtClean="0"/>
              <a:t>To cause others to do the same.</a:t>
            </a:r>
          </a:p>
          <a:p>
            <a:endParaRPr lang="en-US" dirty="0" smtClean="0"/>
          </a:p>
          <a:p>
            <a:pPr>
              <a:buNone/>
            </a:pPr>
            <a:endParaRPr lang="en-US" dirty="0" smtClean="0"/>
          </a:p>
          <a:p>
            <a:r>
              <a:rPr lang="en-US" dirty="0" smtClean="0"/>
              <a:t>And when I was a teenager, I thought that my calling would be accomplished through teaching piano to beginners.</a:t>
            </a:r>
            <a:endParaRPr lang="en-US" dirty="0"/>
          </a:p>
        </p:txBody>
      </p:sp>
      <p:sp>
        <p:nvSpPr>
          <p:cNvPr id="3" name="Title 2"/>
          <p:cNvSpPr>
            <a:spLocks noGrp="1"/>
          </p:cNvSpPr>
          <p:nvPr>
            <p:ph type="title"/>
          </p:nvPr>
        </p:nvSpPr>
        <p:spPr/>
        <p:txBody>
          <a:bodyPr/>
          <a:lstStyle/>
          <a:p>
            <a:r>
              <a:rPr lang="en-US" dirty="0" smtClean="0"/>
              <a:t>My Calling	</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B09B0D5D-9D04-4D90-ABF6-714614DDC527}" type="slidenum">
              <a:rPr lang="en-US"/>
              <a:pPr/>
              <a:t>3</a:t>
            </a:fld>
            <a:endParaRPr lang="en-US"/>
          </a:p>
        </p:txBody>
      </p:sp>
      <p:sp>
        <p:nvSpPr>
          <p:cNvPr id="4098" name="Rectangle 2"/>
          <p:cNvSpPr>
            <a:spLocks noGrp="1" noChangeArrowheads="1"/>
          </p:cNvSpPr>
          <p:nvPr>
            <p:ph type="title"/>
          </p:nvPr>
        </p:nvSpPr>
        <p:spPr/>
        <p:txBody>
          <a:bodyPr/>
          <a:lstStyle/>
          <a:p>
            <a:r>
              <a:rPr lang="en-US" u="sng"/>
              <a:t>The Poiema Project</a:t>
            </a:r>
          </a:p>
        </p:txBody>
      </p:sp>
      <p:sp>
        <p:nvSpPr>
          <p:cNvPr id="4099" name="Rectangle 3"/>
          <p:cNvSpPr>
            <a:spLocks noGrp="1" noChangeArrowheads="1"/>
          </p:cNvSpPr>
          <p:nvPr>
            <p:ph type="body" idx="1"/>
          </p:nvPr>
        </p:nvSpPr>
        <p:spPr/>
        <p:txBody>
          <a:bodyPr/>
          <a:lstStyle/>
          <a:p>
            <a:pPr>
              <a:lnSpc>
                <a:spcPct val="90000"/>
              </a:lnSpc>
            </a:pPr>
            <a:r>
              <a:rPr lang="en-US" sz="2800" dirty="0" smtClean="0"/>
              <a:t>A </a:t>
            </a:r>
            <a:r>
              <a:rPr lang="en-US" sz="2800" dirty="0"/>
              <a:t>theological exploration of vocation</a:t>
            </a:r>
          </a:p>
          <a:p>
            <a:pPr>
              <a:lnSpc>
                <a:spcPct val="90000"/>
              </a:lnSpc>
              <a:buFont typeface="Wingdings" pitchFamily="2" charset="2"/>
              <a:buNone/>
            </a:pPr>
            <a:r>
              <a:rPr lang="en-US" dirty="0"/>
              <a:t>	</a:t>
            </a:r>
            <a:r>
              <a:rPr lang="en-US" dirty="0" smtClean="0"/>
              <a:t>   </a:t>
            </a:r>
            <a:r>
              <a:rPr lang="en-US" sz="2400" dirty="0" smtClean="0"/>
              <a:t>Lee </a:t>
            </a:r>
            <a:r>
              <a:rPr lang="en-US" sz="2400" dirty="0"/>
              <a:t>is one of 88 institutions </a:t>
            </a:r>
            <a:r>
              <a:rPr lang="en-US" sz="2400" dirty="0" smtClean="0"/>
              <a:t>to receive </a:t>
            </a:r>
            <a:r>
              <a:rPr lang="en-US" sz="2400" dirty="0"/>
              <a:t>this grant.</a:t>
            </a:r>
            <a:endParaRPr lang="en-US" dirty="0"/>
          </a:p>
          <a:p>
            <a:pPr>
              <a:lnSpc>
                <a:spcPct val="90000"/>
              </a:lnSpc>
            </a:pPr>
            <a:endParaRPr lang="en-US" dirty="0"/>
          </a:p>
          <a:p>
            <a:pPr>
              <a:lnSpc>
                <a:spcPct val="90000"/>
              </a:lnSpc>
            </a:pPr>
            <a:r>
              <a:rPr lang="en-US" sz="2800" dirty="0"/>
              <a:t>Funded by the Lilly Endowment, Inc. </a:t>
            </a:r>
            <a:endParaRPr lang="en-US" sz="2800" dirty="0" smtClean="0"/>
          </a:p>
          <a:p>
            <a:pPr>
              <a:lnSpc>
                <a:spcPct val="90000"/>
              </a:lnSpc>
              <a:buNone/>
            </a:pPr>
            <a:r>
              <a:rPr lang="en-US" sz="2800" dirty="0" smtClean="0"/>
              <a:t>		2003-2007 and </a:t>
            </a:r>
            <a:r>
              <a:rPr lang="en-US" sz="2800" dirty="0"/>
              <a:t>2008-2010.</a:t>
            </a:r>
          </a:p>
          <a:p>
            <a:pPr>
              <a:lnSpc>
                <a:spcPct val="90000"/>
              </a:lnSpc>
              <a:buFont typeface="Wingdings" pitchFamily="2" charset="2"/>
              <a:buNone/>
            </a:pPr>
            <a:endParaRPr lang="en-US" sz="2400" dirty="0"/>
          </a:p>
          <a:p>
            <a:pPr>
              <a:lnSpc>
                <a:spcPct val="90000"/>
              </a:lnSpc>
            </a:pPr>
            <a:r>
              <a:rPr lang="en-US" dirty="0"/>
              <a:t>Our guiding scripture: Eph. 2:10</a:t>
            </a:r>
          </a:p>
          <a:p>
            <a:pPr>
              <a:lnSpc>
                <a:spcPct val="90000"/>
              </a:lnSpc>
              <a:buFont typeface="Wingdings" pitchFamily="2" charset="2"/>
              <a:buNone/>
            </a:pPr>
            <a:r>
              <a:rPr lang="en-US" dirty="0"/>
              <a:t>		</a:t>
            </a:r>
            <a:r>
              <a:rPr lang="en-US" sz="2400" dirty="0"/>
              <a:t>“For we are God’s </a:t>
            </a:r>
            <a:r>
              <a:rPr lang="en-US" sz="2400" b="1" dirty="0" smtClean="0"/>
              <a:t>workmanship </a:t>
            </a:r>
            <a:r>
              <a:rPr lang="en-US" sz="2400" b="1" i="1" dirty="0" smtClean="0"/>
              <a:t>(</a:t>
            </a:r>
            <a:r>
              <a:rPr lang="en-US" sz="2400" b="1" i="1" dirty="0" err="1" smtClean="0"/>
              <a:t>poiema</a:t>
            </a:r>
            <a:r>
              <a:rPr lang="en-US" sz="2400" b="1" i="1" dirty="0" smtClean="0"/>
              <a:t>)</a:t>
            </a:r>
            <a:r>
              <a:rPr lang="en-US" sz="2400" dirty="0" smtClean="0"/>
              <a:t>,</a:t>
            </a:r>
            <a:endParaRPr lang="en-US" sz="2400" dirty="0"/>
          </a:p>
          <a:p>
            <a:pPr>
              <a:lnSpc>
                <a:spcPct val="90000"/>
              </a:lnSpc>
              <a:buFont typeface="Wingdings" pitchFamily="2" charset="2"/>
              <a:buNone/>
            </a:pPr>
            <a:r>
              <a:rPr lang="en-US" sz="2400" dirty="0"/>
              <a:t>		created in Christ Jesus to do </a:t>
            </a:r>
            <a:r>
              <a:rPr lang="en-US" sz="2400" dirty="0" smtClean="0"/>
              <a:t>good works which	God </a:t>
            </a:r>
            <a:r>
              <a:rPr lang="en-US" sz="2400" dirty="0"/>
              <a:t>prepared in advance for us to do.”</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nodeType="clickEffect">
                                  <p:stCondLst>
                                    <p:cond delay="0"/>
                                  </p:stCondLst>
                                  <p:childTnLst>
                                    <p:set>
                                      <p:cBhvr>
                                        <p:cTn id="6" dur="1" fill="hold">
                                          <p:stCondLst>
                                            <p:cond delay="0"/>
                                          </p:stCondLst>
                                        </p:cTn>
                                        <p:tgtEl>
                                          <p:spTgt spid="4099">
                                            <p:txEl>
                                              <p:pRg st="3" end="3"/>
                                            </p:txEl>
                                          </p:spTgt>
                                        </p:tgtEl>
                                        <p:attrNameLst>
                                          <p:attrName>style.visibility</p:attrName>
                                        </p:attrNameLst>
                                      </p:cBhvr>
                                      <p:to>
                                        <p:strVal val="visible"/>
                                      </p:to>
                                    </p:set>
                                    <p:animEffect transition="in" filter="strips(downRight)">
                                      <p:cBhvr>
                                        <p:cTn id="7" dur="2000"/>
                                        <p:tgtEl>
                                          <p:spTgt spid="4099">
                                            <p:txEl>
                                              <p:pRg st="3" end="3"/>
                                            </p:txEl>
                                          </p:spTgt>
                                        </p:tgtEl>
                                      </p:cBhvr>
                                    </p:animEffect>
                                  </p:childTnLst>
                                </p:cTn>
                              </p:par>
                              <p:par>
                                <p:cTn id="8" presetID="4" presetClass="entr" presetSubtype="16" fill="hold" nodeType="withEffect">
                                  <p:stCondLst>
                                    <p:cond delay="0"/>
                                  </p:stCondLst>
                                  <p:childTnLst>
                                    <p:set>
                                      <p:cBhvr>
                                        <p:cTn id="9" dur="1" fill="hold">
                                          <p:stCondLst>
                                            <p:cond delay="0"/>
                                          </p:stCondLst>
                                        </p:cTn>
                                        <p:tgtEl>
                                          <p:spTgt spid="4099">
                                            <p:txEl>
                                              <p:pRg st="4" end="4"/>
                                            </p:txEl>
                                          </p:spTgt>
                                        </p:tgtEl>
                                        <p:attrNameLst>
                                          <p:attrName>style.visibility</p:attrName>
                                        </p:attrNameLst>
                                      </p:cBhvr>
                                      <p:to>
                                        <p:strVal val="visible"/>
                                      </p:to>
                                    </p:set>
                                    <p:animEffect transition="in" filter="box(in)">
                                      <p:cBhvr>
                                        <p:cTn id="10" dur="2000"/>
                                        <p:tgtEl>
                                          <p:spTgt spid="4099">
                                            <p:txEl>
                                              <p:pRg st="4" end="4"/>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8" presetClass="entr" presetSubtype="6" fill="hold" nodeType="clickEffect">
                                  <p:stCondLst>
                                    <p:cond delay="0"/>
                                  </p:stCondLst>
                                  <p:childTnLst>
                                    <p:set>
                                      <p:cBhvr>
                                        <p:cTn id="14" dur="1" fill="hold">
                                          <p:stCondLst>
                                            <p:cond delay="0"/>
                                          </p:stCondLst>
                                        </p:cTn>
                                        <p:tgtEl>
                                          <p:spTgt spid="4099">
                                            <p:txEl>
                                              <p:pRg st="6" end="6"/>
                                            </p:txEl>
                                          </p:spTgt>
                                        </p:tgtEl>
                                        <p:attrNameLst>
                                          <p:attrName>style.visibility</p:attrName>
                                        </p:attrNameLst>
                                      </p:cBhvr>
                                      <p:to>
                                        <p:strVal val="visible"/>
                                      </p:to>
                                    </p:set>
                                    <p:animEffect transition="in" filter="strips(downRight)">
                                      <p:cBhvr>
                                        <p:cTn id="15" dur="2000"/>
                                        <p:tgtEl>
                                          <p:spTgt spid="4099">
                                            <p:txEl>
                                              <p:pRg st="6" end="6"/>
                                            </p:txEl>
                                          </p:spTgt>
                                        </p:tgtEl>
                                      </p:cBhvr>
                                    </p:animEffect>
                                  </p:childTnLst>
                                </p:cTn>
                              </p:par>
                              <p:par>
                                <p:cTn id="16" presetID="18" presetClass="entr" presetSubtype="6" fill="hold" nodeType="withEffect">
                                  <p:stCondLst>
                                    <p:cond delay="0"/>
                                  </p:stCondLst>
                                  <p:childTnLst>
                                    <p:set>
                                      <p:cBhvr>
                                        <p:cTn id="17" dur="1" fill="hold">
                                          <p:stCondLst>
                                            <p:cond delay="0"/>
                                          </p:stCondLst>
                                        </p:cTn>
                                        <p:tgtEl>
                                          <p:spTgt spid="4099">
                                            <p:txEl>
                                              <p:pRg st="7" end="7"/>
                                            </p:txEl>
                                          </p:spTgt>
                                        </p:tgtEl>
                                        <p:attrNameLst>
                                          <p:attrName>style.visibility</p:attrName>
                                        </p:attrNameLst>
                                      </p:cBhvr>
                                      <p:to>
                                        <p:strVal val="visible"/>
                                      </p:to>
                                    </p:set>
                                    <p:animEffect transition="in" filter="strips(downRight)">
                                      <p:cBhvr>
                                        <p:cTn id="18" dur="2000"/>
                                        <p:tgtEl>
                                          <p:spTgt spid="4099">
                                            <p:txEl>
                                              <p:pRg st="7" end="7"/>
                                            </p:txEl>
                                          </p:spTgt>
                                        </p:tgtEl>
                                      </p:cBhvr>
                                    </p:animEffect>
                                  </p:childTnLst>
                                </p:cTn>
                              </p:par>
                              <p:par>
                                <p:cTn id="19" presetID="18" presetClass="entr" presetSubtype="6" fill="hold" nodeType="withEffect">
                                  <p:stCondLst>
                                    <p:cond delay="0"/>
                                  </p:stCondLst>
                                  <p:childTnLst>
                                    <p:set>
                                      <p:cBhvr>
                                        <p:cTn id="20" dur="1" fill="hold">
                                          <p:stCondLst>
                                            <p:cond delay="0"/>
                                          </p:stCondLst>
                                        </p:cTn>
                                        <p:tgtEl>
                                          <p:spTgt spid="4099">
                                            <p:txEl>
                                              <p:pRg st="8" end="8"/>
                                            </p:txEl>
                                          </p:spTgt>
                                        </p:tgtEl>
                                        <p:attrNameLst>
                                          <p:attrName>style.visibility</p:attrName>
                                        </p:attrNameLst>
                                      </p:cBhvr>
                                      <p:to>
                                        <p:strVal val="visible"/>
                                      </p:to>
                                    </p:set>
                                    <p:animEffect transition="in" filter="strips(downRight)">
                                      <p:cBhvr>
                                        <p:cTn id="21" dur="2000"/>
                                        <p:tgtEl>
                                          <p:spTgt spid="4099">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God will not tell you everything now.</a:t>
            </a:r>
          </a:p>
          <a:p>
            <a:r>
              <a:rPr lang="en-US" dirty="0" smtClean="0"/>
              <a:t>You do not have to have it all figured out in order to proceed.</a:t>
            </a:r>
          </a:p>
          <a:p>
            <a:r>
              <a:rPr lang="en-US" dirty="0" smtClean="0"/>
              <a:t>Calling emerges from the journey.</a:t>
            </a:r>
          </a:p>
          <a:p>
            <a:r>
              <a:rPr lang="en-US" dirty="0" smtClean="0"/>
              <a:t>A specific calling can take on multiple layers and multiple aspects.</a:t>
            </a:r>
          </a:p>
          <a:p>
            <a:pPr lvl="1"/>
            <a:r>
              <a:rPr lang="en-US" dirty="0" smtClean="0"/>
              <a:t>Just imagine what the call to teach piano lessons to beginners could lead to?</a:t>
            </a:r>
            <a:endParaRPr lang="en-US" dirty="0"/>
          </a:p>
        </p:txBody>
      </p:sp>
      <p:sp>
        <p:nvSpPr>
          <p:cNvPr id="3" name="Title 2"/>
          <p:cNvSpPr>
            <a:spLocks noGrp="1"/>
          </p:cNvSpPr>
          <p:nvPr>
            <p:ph type="title"/>
          </p:nvPr>
        </p:nvSpPr>
        <p:spPr/>
        <p:txBody>
          <a:bodyPr/>
          <a:lstStyle/>
          <a:p>
            <a:r>
              <a:rPr lang="en-US" dirty="0" smtClean="0"/>
              <a:t>My Exploration Lessons</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strips(downRight)">
                                      <p:cBhvr>
                                        <p:cTn id="7" dur="1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strips(downRight)">
                                      <p:cBhvr>
                                        <p:cTn id="12" dur="10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6"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strips(downRight)">
                                      <p:cBhvr>
                                        <p:cTn id="17" dur="10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6" fill="hold"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strips(downRight)">
                                      <p:cBhvr>
                                        <p:cTn id="22" dur="10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8" presetClass="entr" presetSubtype="6" fill="hold"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strips(downRight)">
                                      <p:cBhvr>
                                        <p:cTn id="27" dur="10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228600" y="274638"/>
            <a:ext cx="8610600" cy="1143000"/>
          </a:xfrm>
        </p:spPr>
        <p:txBody>
          <a:bodyPr>
            <a:normAutofit fontScale="90000"/>
          </a:bodyPr>
          <a:lstStyle/>
          <a:p>
            <a:r>
              <a:rPr lang="en-US" u="sng" dirty="0" smtClean="0"/>
              <a:t>Be very perceptive – God is speaking</a:t>
            </a:r>
            <a:r>
              <a:rPr lang="en-US" dirty="0"/>
              <a:t>	</a:t>
            </a:r>
          </a:p>
        </p:txBody>
      </p:sp>
      <p:sp>
        <p:nvSpPr>
          <p:cNvPr id="19459" name="Rectangle 3"/>
          <p:cNvSpPr>
            <a:spLocks noGrp="1" noChangeArrowheads="1"/>
          </p:cNvSpPr>
          <p:nvPr>
            <p:ph type="body" idx="1"/>
          </p:nvPr>
        </p:nvSpPr>
        <p:spPr>
          <a:xfrm>
            <a:off x="457200" y="1219200"/>
            <a:ext cx="8229600" cy="5105400"/>
          </a:xfrm>
        </p:spPr>
        <p:txBody>
          <a:bodyPr/>
          <a:lstStyle/>
          <a:p>
            <a:pPr>
              <a:lnSpc>
                <a:spcPct val="90000"/>
              </a:lnSpc>
            </a:pPr>
            <a:r>
              <a:rPr lang="en-US" sz="2600" dirty="0"/>
              <a:t>Listen carefully to what God is calling you to do.  The clamor of many voices can drown out what God is saying.  Your true identity can only come from listening intentionally and very carefully to what God is directing you to do. </a:t>
            </a:r>
            <a:endParaRPr lang="en-US" sz="2600" dirty="0" smtClean="0"/>
          </a:p>
          <a:p>
            <a:pPr>
              <a:lnSpc>
                <a:spcPct val="90000"/>
              </a:lnSpc>
              <a:buNone/>
            </a:pPr>
            <a:r>
              <a:rPr lang="en-US" sz="2600" dirty="0" smtClean="0"/>
              <a:t> </a:t>
            </a:r>
            <a:endParaRPr lang="en-US" sz="2600" dirty="0"/>
          </a:p>
          <a:p>
            <a:pPr>
              <a:lnSpc>
                <a:spcPct val="90000"/>
              </a:lnSpc>
            </a:pPr>
            <a:r>
              <a:rPr lang="en-US" sz="2600" dirty="0"/>
              <a:t>And that may not fit the mold or the expectations of others.  You are on your own journey.  There's no need to compare or to panic.  It's your story God is revealing to you.  Live and learn through every chapter.  </a:t>
            </a:r>
          </a:p>
          <a:p>
            <a:pPr>
              <a:lnSpc>
                <a:spcPct val="90000"/>
              </a:lnSpc>
              <a:buFont typeface="Wingdings" pitchFamily="2" charset="2"/>
              <a:buNone/>
            </a:pPr>
            <a:r>
              <a:rPr lang="en-US" sz="2600" dirty="0"/>
              <a:t>	No need to argue or explain, just be."</a:t>
            </a:r>
          </a:p>
          <a:p>
            <a:pPr>
              <a:lnSpc>
                <a:spcPct val="90000"/>
              </a:lnSpc>
              <a:buFont typeface="Wingdings" pitchFamily="2" charset="2"/>
              <a:buNone/>
            </a:pPr>
            <a:r>
              <a:rPr lang="en-US" sz="2400" dirty="0"/>
              <a:t>		Marguerite Schuster, Fuller Seminary professor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19459">
                                            <p:txEl>
                                              <p:pRg st="2" end="2"/>
                                            </p:txEl>
                                          </p:spTgt>
                                        </p:tgtEl>
                                        <p:attrNameLst>
                                          <p:attrName>style.visibility</p:attrName>
                                        </p:attrNameLst>
                                      </p:cBhvr>
                                      <p:to>
                                        <p:strVal val="visible"/>
                                      </p:to>
                                    </p:set>
                                    <p:anim calcmode="lin" valueType="num">
                                      <p:cBhvr additive="base">
                                        <p:cTn id="7" dur="1000" fill="hold"/>
                                        <p:tgtEl>
                                          <p:spTgt spid="19459">
                                            <p:txEl>
                                              <p:pRg st="2" end="2"/>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19459">
                                            <p:txEl>
                                              <p:pRg st="2" end="2"/>
                                            </p:txEl>
                                          </p:spTgt>
                                        </p:tgtEl>
                                        <p:attrNameLst>
                                          <p:attrName>ppt_y</p:attrName>
                                        </p:attrNameLst>
                                      </p:cBhvr>
                                      <p:tavLst>
                                        <p:tav tm="0">
                                          <p:val>
                                            <p:strVal val="#ppt_y"/>
                                          </p:val>
                                        </p:tav>
                                        <p:tav tm="100000">
                                          <p:val>
                                            <p:strVal val="#ppt_y"/>
                                          </p:val>
                                        </p:tav>
                                      </p:tavLst>
                                    </p:anim>
                                  </p:childTnLst>
                                </p:cTn>
                              </p:par>
                              <p:par>
                                <p:cTn id="9" presetID="2" presetClass="entr" presetSubtype="8" fill="hold" nodeType="withEffect">
                                  <p:stCondLst>
                                    <p:cond delay="0"/>
                                  </p:stCondLst>
                                  <p:childTnLst>
                                    <p:set>
                                      <p:cBhvr>
                                        <p:cTn id="10" dur="1" fill="hold">
                                          <p:stCondLst>
                                            <p:cond delay="0"/>
                                          </p:stCondLst>
                                        </p:cTn>
                                        <p:tgtEl>
                                          <p:spTgt spid="19459">
                                            <p:txEl>
                                              <p:pRg st="3" end="3"/>
                                            </p:txEl>
                                          </p:spTgt>
                                        </p:tgtEl>
                                        <p:attrNameLst>
                                          <p:attrName>style.visibility</p:attrName>
                                        </p:attrNameLst>
                                      </p:cBhvr>
                                      <p:to>
                                        <p:strVal val="visible"/>
                                      </p:to>
                                    </p:set>
                                    <p:anim calcmode="lin" valueType="num">
                                      <p:cBhvr additive="base">
                                        <p:cTn id="11" dur="1000" fill="hold"/>
                                        <p:tgtEl>
                                          <p:spTgt spid="19459">
                                            <p:txEl>
                                              <p:pRg st="3" end="3"/>
                                            </p:txEl>
                                          </p:spTgt>
                                        </p:tgtEl>
                                        <p:attrNameLst>
                                          <p:attrName>ppt_x</p:attrName>
                                        </p:attrNameLst>
                                      </p:cBhvr>
                                      <p:tavLst>
                                        <p:tav tm="0">
                                          <p:val>
                                            <p:strVal val="0-#ppt_w/2"/>
                                          </p:val>
                                        </p:tav>
                                        <p:tav tm="100000">
                                          <p:val>
                                            <p:strVal val="#ppt_x"/>
                                          </p:val>
                                        </p:tav>
                                      </p:tavLst>
                                    </p:anim>
                                    <p:anim calcmode="lin" valueType="num">
                                      <p:cBhvr additive="base">
                                        <p:cTn id="12" dur="1000" fill="hold"/>
                                        <p:tgtEl>
                                          <p:spTgt spid="19459">
                                            <p:txEl>
                                              <p:pRg st="3" end="3"/>
                                            </p:txEl>
                                          </p:spTgt>
                                        </p:tgtEl>
                                        <p:attrNameLst>
                                          <p:attrName>ppt_y</p:attrName>
                                        </p:attrNameLst>
                                      </p:cBhvr>
                                      <p:tavLst>
                                        <p:tav tm="0">
                                          <p:val>
                                            <p:strVal val="#ppt_y"/>
                                          </p:val>
                                        </p:tav>
                                        <p:tav tm="100000">
                                          <p:val>
                                            <p:strVal val="#ppt_y"/>
                                          </p:val>
                                        </p:tav>
                                      </p:tavLst>
                                    </p:anim>
                                  </p:childTnLst>
                                </p:cTn>
                              </p:par>
                              <p:par>
                                <p:cTn id="13" presetID="2" presetClass="entr" presetSubtype="8" fill="hold" nodeType="withEffect">
                                  <p:stCondLst>
                                    <p:cond delay="0"/>
                                  </p:stCondLst>
                                  <p:childTnLst>
                                    <p:set>
                                      <p:cBhvr>
                                        <p:cTn id="14" dur="1" fill="hold">
                                          <p:stCondLst>
                                            <p:cond delay="0"/>
                                          </p:stCondLst>
                                        </p:cTn>
                                        <p:tgtEl>
                                          <p:spTgt spid="19459">
                                            <p:txEl>
                                              <p:pRg st="4" end="4"/>
                                            </p:txEl>
                                          </p:spTgt>
                                        </p:tgtEl>
                                        <p:attrNameLst>
                                          <p:attrName>style.visibility</p:attrName>
                                        </p:attrNameLst>
                                      </p:cBhvr>
                                      <p:to>
                                        <p:strVal val="visible"/>
                                      </p:to>
                                    </p:set>
                                    <p:anim calcmode="lin" valueType="num">
                                      <p:cBhvr additive="base">
                                        <p:cTn id="15" dur="1000" fill="hold"/>
                                        <p:tgtEl>
                                          <p:spTgt spid="19459">
                                            <p:txEl>
                                              <p:pRg st="4" end="4"/>
                                            </p:txEl>
                                          </p:spTgt>
                                        </p:tgtEl>
                                        <p:attrNameLst>
                                          <p:attrName>ppt_x</p:attrName>
                                        </p:attrNameLst>
                                      </p:cBhvr>
                                      <p:tavLst>
                                        <p:tav tm="0">
                                          <p:val>
                                            <p:strVal val="0-#ppt_w/2"/>
                                          </p:val>
                                        </p:tav>
                                        <p:tav tm="100000">
                                          <p:val>
                                            <p:strVal val="#ppt_x"/>
                                          </p:val>
                                        </p:tav>
                                      </p:tavLst>
                                    </p:anim>
                                    <p:anim calcmode="lin" valueType="num">
                                      <p:cBhvr additive="base">
                                        <p:cTn id="16" dur="1000" fill="hold"/>
                                        <p:tgtEl>
                                          <p:spTgt spid="19459">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mentoring swan.jpg"/>
          <p:cNvPicPr>
            <a:picLocks noGrp="1" noChangeAspect="1"/>
          </p:cNvPicPr>
          <p:nvPr>
            <p:ph idx="1"/>
          </p:nvPr>
        </p:nvPicPr>
        <p:blipFill>
          <a:blip r:embed="rId2"/>
          <a:stretch>
            <a:fillRect/>
          </a:stretch>
        </p:blipFill>
        <p:spPr>
          <a:xfrm>
            <a:off x="3276600" y="2057401"/>
            <a:ext cx="3733800" cy="2666999"/>
          </a:xfrm>
        </p:spPr>
      </p:pic>
      <p:sp>
        <p:nvSpPr>
          <p:cNvPr id="3" name="Title 2"/>
          <p:cNvSpPr>
            <a:spLocks noGrp="1"/>
          </p:cNvSpPr>
          <p:nvPr>
            <p:ph type="title"/>
          </p:nvPr>
        </p:nvSpPr>
        <p:spPr/>
        <p:txBody>
          <a:bodyPr>
            <a:normAutofit fontScale="90000"/>
          </a:bodyPr>
          <a:lstStyle/>
          <a:p>
            <a:r>
              <a:rPr lang="en-US" dirty="0" smtClean="0"/>
              <a:t>As professor, educator, advisor, mentor, you are a role model…</a:t>
            </a:r>
            <a:endParaRPr 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mentoring swan.jpg"/>
          <p:cNvPicPr>
            <a:picLocks noGrp="1" noChangeAspect="1"/>
          </p:cNvPicPr>
          <p:nvPr>
            <p:ph idx="1"/>
          </p:nvPr>
        </p:nvPicPr>
        <p:blipFill>
          <a:blip r:embed="rId2"/>
          <a:stretch>
            <a:fillRect/>
          </a:stretch>
        </p:blipFill>
        <p:spPr>
          <a:xfrm>
            <a:off x="2895600" y="2057401"/>
            <a:ext cx="3657600" cy="2438399"/>
          </a:xfrm>
        </p:spPr>
      </p:pic>
      <p:sp>
        <p:nvSpPr>
          <p:cNvPr id="3" name="Title 2"/>
          <p:cNvSpPr>
            <a:spLocks noGrp="1"/>
          </p:cNvSpPr>
          <p:nvPr>
            <p:ph type="title"/>
          </p:nvPr>
        </p:nvSpPr>
        <p:spPr/>
        <p:txBody>
          <a:bodyPr>
            <a:normAutofit fontScale="90000"/>
          </a:bodyPr>
          <a:lstStyle/>
          <a:p>
            <a:r>
              <a:rPr lang="en-US" dirty="0" smtClean="0"/>
              <a:t>“Follow my example, as I follow the example of Christ.” 1 </a:t>
            </a:r>
            <a:r>
              <a:rPr lang="en-US" dirty="0" err="1" smtClean="0"/>
              <a:t>Cor</a:t>
            </a:r>
            <a:r>
              <a:rPr lang="en-US" dirty="0" smtClean="0"/>
              <a:t> 11:1</a:t>
            </a:r>
            <a:endParaRPr 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457200" y="274638"/>
            <a:ext cx="8229600" cy="1401762"/>
          </a:xfrm>
        </p:spPr>
        <p:txBody>
          <a:bodyPr>
            <a:normAutofit fontScale="90000"/>
          </a:bodyPr>
          <a:lstStyle/>
          <a:p>
            <a:r>
              <a:rPr lang="en-US" sz="6800" u="sng" dirty="0"/>
              <a:t>So</a:t>
            </a:r>
            <a:r>
              <a:rPr lang="en-US" sz="6800" u="sng" dirty="0" smtClean="0"/>
              <a:t>….? </a:t>
            </a:r>
            <a:br>
              <a:rPr lang="en-US" sz="6800" u="sng" dirty="0" smtClean="0"/>
            </a:br>
            <a:r>
              <a:rPr lang="en-US" sz="1100" u="sng" dirty="0" smtClean="0"/>
              <a:t>	</a:t>
            </a:r>
            <a:r>
              <a:rPr lang="en-US" sz="3600" u="sng" dirty="0" smtClean="0"/>
              <a:t>(to you 1</a:t>
            </a:r>
            <a:r>
              <a:rPr lang="en-US" sz="3600" u="sng" baseline="30000" dirty="0" smtClean="0"/>
              <a:t>st</a:t>
            </a:r>
            <a:r>
              <a:rPr lang="en-US" sz="3600" u="sng" dirty="0" smtClean="0"/>
              <a:t>, then to your students)</a:t>
            </a:r>
            <a:endParaRPr lang="en-US" sz="6800" u="sng" dirty="0"/>
          </a:p>
        </p:txBody>
      </p:sp>
      <p:sp>
        <p:nvSpPr>
          <p:cNvPr id="15363" name="Rectangle 3"/>
          <p:cNvSpPr>
            <a:spLocks noGrp="1" noChangeArrowheads="1"/>
          </p:cNvSpPr>
          <p:nvPr>
            <p:ph type="body" idx="1"/>
          </p:nvPr>
        </p:nvSpPr>
        <p:spPr>
          <a:xfrm>
            <a:off x="457200" y="2133600"/>
            <a:ext cx="8229600" cy="3873691"/>
          </a:xfrm>
        </p:spPr>
        <p:txBody>
          <a:bodyPr/>
          <a:lstStyle/>
          <a:p>
            <a:pPr>
              <a:lnSpc>
                <a:spcPct val="90000"/>
              </a:lnSpc>
              <a:buFont typeface="Wingdings" pitchFamily="2" charset="2"/>
              <a:buNone/>
            </a:pPr>
            <a:r>
              <a:rPr lang="en-US" sz="4000" dirty="0"/>
              <a:t>Do you have the </a:t>
            </a:r>
            <a:r>
              <a:rPr lang="en-US" sz="4000" b="1" i="1" dirty="0"/>
              <a:t>courage</a:t>
            </a:r>
            <a:r>
              <a:rPr lang="en-US" sz="4000" dirty="0"/>
              <a:t> </a:t>
            </a:r>
          </a:p>
          <a:p>
            <a:pPr>
              <a:lnSpc>
                <a:spcPct val="90000"/>
              </a:lnSpc>
            </a:pPr>
            <a:r>
              <a:rPr lang="en-US" sz="3600" dirty="0"/>
              <a:t>to be who you are, </a:t>
            </a:r>
          </a:p>
          <a:p>
            <a:pPr>
              <a:lnSpc>
                <a:spcPct val="90000"/>
              </a:lnSpc>
            </a:pPr>
            <a:r>
              <a:rPr lang="en-US" sz="3600" dirty="0"/>
              <a:t>to develop your God-given talents into </a:t>
            </a:r>
            <a:r>
              <a:rPr lang="en-US" sz="3600" dirty="0" smtClean="0"/>
              <a:t>strengths and abilities, </a:t>
            </a:r>
            <a:endParaRPr lang="en-US" sz="3600" dirty="0"/>
          </a:p>
          <a:p>
            <a:pPr>
              <a:lnSpc>
                <a:spcPct val="90000"/>
              </a:lnSpc>
            </a:pPr>
            <a:r>
              <a:rPr lang="en-US" sz="3600" dirty="0"/>
              <a:t>to become the person you were created to be?</a:t>
            </a:r>
          </a:p>
          <a:p>
            <a:pPr>
              <a:lnSpc>
                <a:spcPct val="90000"/>
              </a:lnSpc>
              <a:buFont typeface="Wingdings" pitchFamily="2" charset="2"/>
              <a:buNone/>
            </a:pPr>
            <a:endParaRPr lang="en-US" sz="4000" dirty="0"/>
          </a:p>
        </p:txBody>
      </p:sp>
    </p:spTree>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3600" dirty="0" smtClean="0"/>
              <a:t>Let the favor of the Lord our God be upon us, and prosper for us the work of our hands – </a:t>
            </a:r>
          </a:p>
          <a:p>
            <a:r>
              <a:rPr lang="en-US" sz="3600" dirty="0" smtClean="0"/>
              <a:t>O prosper the work of our hands!</a:t>
            </a:r>
          </a:p>
          <a:p>
            <a:pPr>
              <a:buNone/>
            </a:pPr>
            <a:endParaRPr lang="en-US" dirty="0" smtClean="0"/>
          </a:p>
          <a:p>
            <a:pPr>
              <a:buNone/>
            </a:pPr>
            <a:r>
              <a:rPr lang="en-US" dirty="0" smtClean="0"/>
              <a:t>							Psalm 90:17</a:t>
            </a:r>
          </a:p>
          <a:p>
            <a:pPr>
              <a:buNone/>
            </a:pPr>
            <a:endParaRPr lang="en-US" dirty="0" smtClean="0"/>
          </a:p>
          <a:p>
            <a:pPr algn="ctr">
              <a:buNone/>
            </a:pPr>
            <a:r>
              <a:rPr lang="en-US" sz="3200" b="1" i="1" dirty="0" smtClean="0"/>
              <a:t>May you help students find their way.</a:t>
            </a:r>
            <a:endParaRPr lang="en-US" sz="3200" b="1" i="1" dirty="0"/>
          </a:p>
        </p:txBody>
      </p:sp>
      <p:sp>
        <p:nvSpPr>
          <p:cNvPr id="3" name="Title 2"/>
          <p:cNvSpPr>
            <a:spLocks noGrp="1"/>
          </p:cNvSpPr>
          <p:nvPr>
            <p:ph type="title"/>
          </p:nvPr>
        </p:nvSpPr>
        <p:spPr/>
        <p:txBody>
          <a:bodyPr/>
          <a:lstStyle/>
          <a:p>
            <a:r>
              <a:rPr lang="en-US" dirty="0" smtClean="0"/>
              <a:t>A Prayer </a:t>
            </a:r>
            <a:r>
              <a:rPr lang="en-US" smtClean="0"/>
              <a:t>for the New Year</a:t>
            </a:r>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To reflect on your role as professor/educator and advisor/mentor.</a:t>
            </a:r>
          </a:p>
          <a:p>
            <a:pPr>
              <a:buNone/>
            </a:pPr>
            <a:endParaRPr lang="en-US" dirty="0" smtClean="0"/>
          </a:p>
          <a:p>
            <a:r>
              <a:rPr lang="en-US" dirty="0" smtClean="0"/>
              <a:t>To examine your own story of calling.</a:t>
            </a:r>
          </a:p>
          <a:p>
            <a:pPr>
              <a:buNone/>
            </a:pPr>
            <a:r>
              <a:rPr lang="en-US" dirty="0" smtClean="0"/>
              <a:t>	The topic is theological and academic, but it is also deeply personal.</a:t>
            </a:r>
          </a:p>
          <a:p>
            <a:pPr>
              <a:buNone/>
            </a:pPr>
            <a:endParaRPr lang="en-US" dirty="0" smtClean="0"/>
          </a:p>
          <a:p>
            <a:r>
              <a:rPr lang="en-US" dirty="0" smtClean="0"/>
              <a:t>To explore ways to engage students in the exploration of vocation, and to appreciate what you already do.</a:t>
            </a:r>
          </a:p>
          <a:p>
            <a:pPr lvl="1">
              <a:buNone/>
            </a:pPr>
            <a:endParaRPr lang="en-US" dirty="0" smtClean="0"/>
          </a:p>
          <a:p>
            <a:endParaRPr lang="en-US" dirty="0"/>
          </a:p>
        </p:txBody>
      </p:sp>
      <p:sp>
        <p:nvSpPr>
          <p:cNvPr id="3" name="Title 2"/>
          <p:cNvSpPr>
            <a:spLocks noGrp="1"/>
          </p:cNvSpPr>
          <p:nvPr>
            <p:ph type="title"/>
          </p:nvPr>
        </p:nvSpPr>
        <p:spPr/>
        <p:txBody>
          <a:bodyPr/>
          <a:lstStyle/>
          <a:p>
            <a:r>
              <a:rPr lang="en-US" dirty="0" smtClean="0"/>
              <a:t>Plans for Today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strips(downRight)">
                                      <p:cBhvr>
                                        <p:cTn id="7" dur="1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strips(downRight)">
                                      <p:cBhvr>
                                        <p:cTn id="12" dur="1000"/>
                                        <p:tgtEl>
                                          <p:spTgt spid="2">
                                            <p:txEl>
                                              <p:pRg st="2" end="2"/>
                                            </p:txEl>
                                          </p:spTgt>
                                        </p:tgtEl>
                                      </p:cBhvr>
                                    </p:animEffect>
                                  </p:childTnLst>
                                </p:cTn>
                              </p:par>
                              <p:par>
                                <p:cTn id="13" presetID="18" presetClass="entr" presetSubtype="6" fill="hold" nodeType="with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animEffect transition="in" filter="strips(downRight)">
                                      <p:cBhvr>
                                        <p:cTn id="15" dur="1000"/>
                                        <p:tgtEl>
                                          <p:spTgt spid="2">
                                            <p:txEl>
                                              <p:pRg st="3" end="3"/>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8" presetClass="entr" presetSubtype="6" fill="hold" nodeType="clickEffect">
                                  <p:stCondLst>
                                    <p:cond delay="0"/>
                                  </p:stCondLst>
                                  <p:childTnLst>
                                    <p:set>
                                      <p:cBhvr>
                                        <p:cTn id="19" dur="1" fill="hold">
                                          <p:stCondLst>
                                            <p:cond delay="0"/>
                                          </p:stCondLst>
                                        </p:cTn>
                                        <p:tgtEl>
                                          <p:spTgt spid="2">
                                            <p:txEl>
                                              <p:pRg st="5" end="5"/>
                                            </p:txEl>
                                          </p:spTgt>
                                        </p:tgtEl>
                                        <p:attrNameLst>
                                          <p:attrName>style.visibility</p:attrName>
                                        </p:attrNameLst>
                                      </p:cBhvr>
                                      <p:to>
                                        <p:strVal val="visible"/>
                                      </p:to>
                                    </p:set>
                                    <p:animEffect transition="in" filter="strips(downRight)">
                                      <p:cBhvr>
                                        <p:cTn id="20" dur="10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752600"/>
            <a:ext cx="8229600" cy="4114799"/>
          </a:xfrm>
        </p:spPr>
        <p:txBody>
          <a:bodyPr>
            <a:normAutofit lnSpcReduction="10000"/>
          </a:bodyPr>
          <a:lstStyle/>
          <a:p>
            <a:pPr>
              <a:buNone/>
            </a:pPr>
            <a:endParaRPr lang="en-US" dirty="0" smtClean="0"/>
          </a:p>
          <a:p>
            <a:r>
              <a:rPr lang="en-US" sz="3200" dirty="0" smtClean="0"/>
              <a:t>Faith and Integrity</a:t>
            </a:r>
          </a:p>
          <a:p>
            <a:r>
              <a:rPr lang="en-US" sz="3200" dirty="0" smtClean="0"/>
              <a:t>Whole Person Development</a:t>
            </a:r>
          </a:p>
          <a:p>
            <a:r>
              <a:rPr lang="en-US" sz="3200" dirty="0" smtClean="0"/>
              <a:t>Life-long Learning</a:t>
            </a:r>
          </a:p>
          <a:p>
            <a:r>
              <a:rPr lang="en-US" sz="3200" dirty="0" smtClean="0"/>
              <a:t>Life of Service, Servant Leadership</a:t>
            </a:r>
          </a:p>
          <a:p>
            <a:r>
              <a:rPr lang="en-US" sz="3200" dirty="0" smtClean="0"/>
              <a:t>Bringing Wholeness to a Broken World</a:t>
            </a:r>
          </a:p>
          <a:p>
            <a:r>
              <a:rPr lang="en-US" sz="3200" dirty="0" smtClean="0"/>
              <a:t>Reflective Judgment</a:t>
            </a:r>
          </a:p>
          <a:p>
            <a:r>
              <a:rPr lang="en-US" sz="3200" dirty="0" smtClean="0"/>
              <a:t>Stewardship</a:t>
            </a:r>
          </a:p>
          <a:p>
            <a:endParaRPr lang="en-US" dirty="0" smtClean="0"/>
          </a:p>
          <a:p>
            <a:endParaRPr lang="en-US" dirty="0" smtClean="0"/>
          </a:p>
          <a:p>
            <a:endParaRPr lang="en-US" dirty="0"/>
          </a:p>
        </p:txBody>
      </p:sp>
      <p:sp>
        <p:nvSpPr>
          <p:cNvPr id="3" name="Title 2"/>
          <p:cNvSpPr>
            <a:spLocks noGrp="1"/>
          </p:cNvSpPr>
          <p:nvPr>
            <p:ph type="title"/>
          </p:nvPr>
        </p:nvSpPr>
        <p:spPr/>
        <p:txBody>
          <a:bodyPr>
            <a:normAutofit fontScale="90000"/>
          </a:bodyPr>
          <a:lstStyle/>
          <a:p>
            <a:r>
              <a:rPr lang="en-US" u="sng" dirty="0" smtClean="0"/>
              <a:t>Your Mission Connection</a:t>
            </a:r>
            <a:r>
              <a:rPr lang="en-US" dirty="0" smtClean="0"/>
              <a:t>	 </a:t>
            </a:r>
            <a:r>
              <a:rPr lang="en-US" sz="2400" dirty="0" smtClean="0"/>
              <a:t/>
            </a:r>
            <a:br>
              <a:rPr lang="en-US" sz="2400" dirty="0" smtClean="0"/>
            </a:br>
            <a:r>
              <a:rPr lang="en-US" sz="2400" dirty="0" smtClean="0"/>
              <a:t>	</a:t>
            </a:r>
            <a:r>
              <a:rPr lang="en-US" sz="3200" dirty="0" smtClean="0"/>
              <a:t>to helping students find their way</a:t>
            </a:r>
            <a:endParaRPr lang="en-US" sz="32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Content Placeholder 7" descr="little girl boy on road.jpg"/>
          <p:cNvPicPr>
            <a:picLocks noGrp="1" noChangeAspect="1"/>
          </p:cNvPicPr>
          <p:nvPr>
            <p:ph sz="half" idx="1"/>
          </p:nvPr>
        </p:nvPicPr>
        <p:blipFill>
          <a:blip r:embed="rId2"/>
          <a:stretch>
            <a:fillRect/>
          </a:stretch>
        </p:blipFill>
        <p:spPr>
          <a:xfrm>
            <a:off x="1066800" y="1600200"/>
            <a:ext cx="2362200" cy="2895600"/>
          </a:xfrm>
        </p:spPr>
      </p:pic>
      <p:sp>
        <p:nvSpPr>
          <p:cNvPr id="11" name="Title 10"/>
          <p:cNvSpPr>
            <a:spLocks noGrp="1"/>
          </p:cNvSpPr>
          <p:nvPr>
            <p:ph type="title"/>
          </p:nvPr>
        </p:nvSpPr>
        <p:spPr/>
        <p:txBody>
          <a:bodyPr>
            <a:normAutofit fontScale="90000"/>
          </a:bodyPr>
          <a:lstStyle/>
          <a:p>
            <a:r>
              <a:rPr lang="en-US" dirty="0" smtClean="0"/>
              <a:t>Helping students find their way…</a:t>
            </a:r>
            <a:endParaRPr lang="en-US" dirty="0"/>
          </a:p>
        </p:txBody>
      </p:sp>
      <p:sp>
        <p:nvSpPr>
          <p:cNvPr id="14" name="Content Placeholder 13"/>
          <p:cNvSpPr>
            <a:spLocks noGrp="1"/>
          </p:cNvSpPr>
          <p:nvPr>
            <p:ph sz="half" idx="2"/>
          </p:nvPr>
        </p:nvSpPr>
        <p:spPr/>
        <p:txBody>
          <a:bodyPr/>
          <a:lstStyle/>
          <a:p>
            <a:endParaRPr lang="en-US"/>
          </a:p>
        </p:txBody>
      </p:sp>
      <p:pic>
        <p:nvPicPr>
          <p:cNvPr id="15" name="Content Placeholder 5" descr="maze green hedge.jpg"/>
          <p:cNvPicPr>
            <a:picLocks noChangeAspect="1"/>
          </p:cNvPicPr>
          <p:nvPr/>
        </p:nvPicPr>
        <p:blipFill>
          <a:blip r:embed="rId3"/>
          <a:stretch>
            <a:fillRect/>
          </a:stretch>
        </p:blipFill>
        <p:spPr>
          <a:xfrm>
            <a:off x="4800600" y="2819400"/>
            <a:ext cx="3886200" cy="2743200"/>
          </a:xfrm>
          <a:prstGeom prst="rect">
            <a:avLst/>
          </a:prstGeo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676400"/>
            <a:ext cx="8229600" cy="4330891"/>
          </a:xfrm>
        </p:spPr>
        <p:txBody>
          <a:bodyPr>
            <a:normAutofit/>
          </a:bodyPr>
          <a:lstStyle/>
          <a:p>
            <a:pPr algn="ctr">
              <a:buNone/>
            </a:pPr>
            <a:r>
              <a:rPr lang="en-US" sz="4000" dirty="0" smtClean="0"/>
              <a:t>How can you help?</a:t>
            </a:r>
          </a:p>
          <a:p>
            <a:pPr algn="ctr"/>
            <a:r>
              <a:rPr lang="en-US" sz="4000" dirty="0" smtClean="0"/>
              <a:t>Professor</a:t>
            </a:r>
          </a:p>
          <a:p>
            <a:pPr algn="ctr"/>
            <a:r>
              <a:rPr lang="en-US" sz="4000" dirty="0" smtClean="0"/>
              <a:t>Educator</a:t>
            </a:r>
          </a:p>
          <a:p>
            <a:pPr algn="ctr"/>
            <a:r>
              <a:rPr lang="en-US" sz="4000" dirty="0" smtClean="0"/>
              <a:t>Advisor</a:t>
            </a:r>
          </a:p>
          <a:p>
            <a:pPr algn="ctr"/>
            <a:r>
              <a:rPr lang="en-US" sz="4000" dirty="0" smtClean="0"/>
              <a:t>Mentor</a:t>
            </a:r>
            <a:endParaRPr lang="en-US" sz="4000" dirty="0"/>
          </a:p>
        </p:txBody>
      </p:sp>
      <p:sp>
        <p:nvSpPr>
          <p:cNvPr id="3" name="Title 2"/>
          <p:cNvSpPr>
            <a:spLocks noGrp="1"/>
          </p:cNvSpPr>
          <p:nvPr>
            <p:ph type="title"/>
          </p:nvPr>
        </p:nvSpPr>
        <p:spPr/>
        <p:txBody>
          <a:bodyPr>
            <a:normAutofit/>
          </a:bodyPr>
          <a:lstStyle/>
          <a:p>
            <a:r>
              <a:rPr lang="en-US" u="sng" dirty="0" smtClean="0"/>
              <a:t>The Faculty Role</a:t>
            </a:r>
            <a:r>
              <a:rPr lang="en-US" dirty="0" smtClean="0"/>
              <a:t>	</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One who professes something.</a:t>
            </a:r>
          </a:p>
          <a:p>
            <a:r>
              <a:rPr lang="en-US" dirty="0" smtClean="0"/>
              <a:t>One who leads out or draws out. </a:t>
            </a:r>
          </a:p>
          <a:p>
            <a:pPr>
              <a:buNone/>
            </a:pPr>
            <a:endParaRPr lang="en-US" dirty="0" smtClean="0"/>
          </a:p>
          <a:p>
            <a:pPr>
              <a:buNone/>
            </a:pPr>
            <a:r>
              <a:rPr lang="en-US" dirty="0" smtClean="0"/>
              <a:t>Combined:</a:t>
            </a:r>
          </a:p>
          <a:p>
            <a:r>
              <a:rPr lang="en-US" dirty="0" smtClean="0"/>
              <a:t>One who leads out toward truth by professing intuitions, apprehensions, convictions in a manner that encourages dialogue with the student.</a:t>
            </a:r>
          </a:p>
          <a:p>
            <a:pPr>
              <a:buNone/>
            </a:pPr>
            <a:endParaRPr lang="en-US" dirty="0" smtClean="0"/>
          </a:p>
          <a:p>
            <a:pPr>
              <a:buNone/>
            </a:pPr>
            <a:r>
              <a:rPr lang="en-US" dirty="0" smtClean="0"/>
              <a:t>	Parks.  </a:t>
            </a:r>
            <a:r>
              <a:rPr lang="en-US" i="1" dirty="0" smtClean="0"/>
              <a:t>Big Questions, Worthy Dreams, 2000.</a:t>
            </a:r>
            <a:endParaRPr lang="en-US" dirty="0"/>
          </a:p>
        </p:txBody>
      </p:sp>
      <p:sp>
        <p:nvSpPr>
          <p:cNvPr id="3" name="Title 2"/>
          <p:cNvSpPr>
            <a:spLocks noGrp="1"/>
          </p:cNvSpPr>
          <p:nvPr>
            <p:ph type="title"/>
          </p:nvPr>
        </p:nvSpPr>
        <p:spPr/>
        <p:txBody>
          <a:bodyPr/>
          <a:lstStyle/>
          <a:p>
            <a:r>
              <a:rPr lang="en-US" dirty="0" smtClean="0"/>
              <a:t>The professor	/educator</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anim calcmode="lin" valueType="num">
                                      <p:cBhvr additive="base">
                                        <p:cTn id="7" dur="500" fill="hold"/>
                                        <p:tgtEl>
                                          <p:spTgt spid="2">
                                            <p:txEl>
                                              <p:pRg st="3" end="3"/>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
                                            <p:txEl>
                                              <p:pRg st="3" end="3"/>
                                            </p:txEl>
                                          </p:spTgt>
                                        </p:tgtEl>
                                        <p:attrNameLst>
                                          <p:attrName>ppt_y</p:attrName>
                                        </p:attrNameLst>
                                      </p:cBhvr>
                                      <p:tavLst>
                                        <p:tav tm="0">
                                          <p:val>
                                            <p:strVal val="#ppt_y"/>
                                          </p:val>
                                        </p:tav>
                                        <p:tav tm="100000">
                                          <p:val>
                                            <p:strVal val="#ppt_y"/>
                                          </p:val>
                                        </p:tav>
                                      </p:tavLst>
                                    </p:anim>
                                  </p:childTnLst>
                                </p:cTn>
                              </p:par>
                              <p:par>
                                <p:cTn id="9" presetID="2" presetClass="entr" presetSubtype="8" fill="hold" nodeType="withEffect">
                                  <p:stCondLst>
                                    <p:cond delay="0"/>
                                  </p:stCondLst>
                                  <p:childTnLst>
                                    <p:set>
                                      <p:cBhvr>
                                        <p:cTn id="10" dur="1" fill="hold">
                                          <p:stCondLst>
                                            <p:cond delay="0"/>
                                          </p:stCondLst>
                                        </p:cTn>
                                        <p:tgtEl>
                                          <p:spTgt spid="2">
                                            <p:txEl>
                                              <p:pRg st="4" end="4"/>
                                            </p:txEl>
                                          </p:spTgt>
                                        </p:tgtEl>
                                        <p:attrNameLst>
                                          <p:attrName>style.visibility</p:attrName>
                                        </p:attrNameLst>
                                      </p:cBhvr>
                                      <p:to>
                                        <p:strVal val="visible"/>
                                      </p:to>
                                    </p:set>
                                    <p:anim calcmode="lin" valueType="num">
                                      <p:cBhvr additive="base">
                                        <p:cTn id="11" dur="500" fill="hold"/>
                                        <p:tgtEl>
                                          <p:spTgt spid="2">
                                            <p:txEl>
                                              <p:pRg st="4" end="4"/>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2">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“Whoever our students may be,</a:t>
            </a:r>
          </a:p>
          <a:p>
            <a:pPr>
              <a:buNone/>
            </a:pPr>
            <a:r>
              <a:rPr lang="en-US" dirty="0" smtClean="0"/>
              <a:t>		Whatever the subject we teach,</a:t>
            </a:r>
          </a:p>
          <a:p>
            <a:pPr>
              <a:buNone/>
            </a:pPr>
            <a:r>
              <a:rPr lang="en-US" dirty="0" smtClean="0"/>
              <a:t>			ultimately…</a:t>
            </a:r>
          </a:p>
          <a:p>
            <a:pPr>
              <a:buNone/>
            </a:pPr>
            <a:endParaRPr lang="en-US" dirty="0" smtClean="0"/>
          </a:p>
          <a:p>
            <a:pPr>
              <a:buNone/>
            </a:pPr>
            <a:r>
              <a:rPr lang="en-US" sz="4000" dirty="0" smtClean="0"/>
              <a:t>		We teach who we are.</a:t>
            </a:r>
          </a:p>
          <a:p>
            <a:pPr>
              <a:buNone/>
            </a:pPr>
            <a:endParaRPr lang="en-US" sz="4000" dirty="0" smtClean="0"/>
          </a:p>
          <a:p>
            <a:pPr>
              <a:buNone/>
            </a:pPr>
            <a:r>
              <a:rPr lang="en-US" sz="2400" dirty="0" smtClean="0"/>
              <a:t>			Parker Palmer. </a:t>
            </a:r>
            <a:r>
              <a:rPr lang="en-US" sz="2400" i="1" dirty="0" smtClean="0"/>
              <a:t>The Courage to Teach.</a:t>
            </a:r>
            <a:endParaRPr lang="en-US" sz="2400" dirty="0"/>
          </a:p>
        </p:txBody>
      </p:sp>
      <p:sp>
        <p:nvSpPr>
          <p:cNvPr id="3" name="Title 2"/>
          <p:cNvSpPr>
            <a:spLocks noGrp="1"/>
          </p:cNvSpPr>
          <p:nvPr>
            <p:ph type="title"/>
          </p:nvPr>
        </p:nvSpPr>
        <p:spPr/>
        <p:txBody>
          <a:bodyPr/>
          <a:lstStyle/>
          <a:p>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D65C9DF400A414D9356C3C07E97CD05" ma:contentTypeVersion="1" ma:contentTypeDescription="Create a new document." ma:contentTypeScope="" ma:versionID="cdb346b983fbe8814090ecc1c26e37a3">
  <xsd:schema xmlns:xsd="http://www.w3.org/2001/XMLSchema" xmlns:p="http://schemas.microsoft.com/office/2006/metadata/properties" xmlns:ns1="http://schemas.microsoft.com/sharepoint/v3" targetNamespace="http://schemas.microsoft.com/office/2006/metadata/properties" ma:root="true" ma:fieldsID="ddb0c952b897a810c8a4e377cff6bff8"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dms="http://schemas.microsoft.com/office/2006/documentManagement/types" targetNamespace="http://schemas.microsoft.com/sharepoint/v3" elementFormDefault="qualified">
    <xsd:import namespace="http://schemas.microsoft.com/office/2006/documentManagement/types"/>
    <xsd:element name="PublishingStartDate" ma:index="8" nillable="true" ma:displayName="Scheduling Start Date" ma:description="" ma:hidden="true" ma:internalName="PublishingStartDate">
      <xsd:simpleType>
        <xsd:restriction base="dms:Unknown"/>
      </xsd:simpleType>
    </xsd:element>
    <xsd:element name="PublishingExpirationDate" ma:index="9" nillable="true" ma:displayName="Scheduling End Date" ma:description=""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2D98F1D7-1388-47D2-87B4-91A32F9DA834}"/>
</file>

<file path=customXml/itemProps2.xml><?xml version="1.0" encoding="utf-8"?>
<ds:datastoreItem xmlns:ds="http://schemas.openxmlformats.org/officeDocument/2006/customXml" ds:itemID="{32589A87-3250-4BF3-98AB-704F90F1ADB9}"/>
</file>

<file path=customXml/itemProps3.xml><?xml version="1.0" encoding="utf-8"?>
<ds:datastoreItem xmlns:ds="http://schemas.openxmlformats.org/officeDocument/2006/customXml" ds:itemID="{EC3E384E-B04D-4045-AAF2-87CA16A85E58}"/>
</file>

<file path=docProps/app.xml><?xml version="1.0" encoding="utf-8"?>
<Properties xmlns="http://schemas.openxmlformats.org/officeDocument/2006/extended-properties" xmlns:vt="http://schemas.openxmlformats.org/officeDocument/2006/docPropsVTypes">
  <Template>Concourse</Template>
  <TotalTime>504</TotalTime>
  <Words>1162</Words>
  <Application>Microsoft Office PowerPoint</Application>
  <PresentationFormat>On-screen Show (4:3)</PresentationFormat>
  <Paragraphs>266</Paragraphs>
  <Slides>35</Slides>
  <Notes>1</Notes>
  <HiddenSlides>0</HiddenSlides>
  <MMClips>0</MMClips>
  <ScaleCrop>false</ScaleCrop>
  <HeadingPairs>
    <vt:vector size="4" baseType="variant">
      <vt:variant>
        <vt:lpstr>Theme</vt:lpstr>
      </vt:variant>
      <vt:variant>
        <vt:i4>1</vt:i4>
      </vt:variant>
      <vt:variant>
        <vt:lpstr>Slide Titles</vt:lpstr>
      </vt:variant>
      <vt:variant>
        <vt:i4>35</vt:i4>
      </vt:variant>
    </vt:vector>
  </HeadingPairs>
  <TitlesOfParts>
    <vt:vector size="36" baseType="lpstr">
      <vt:lpstr>Concourse</vt:lpstr>
      <vt:lpstr>Helping Students Find Their Way -  the mentoring role of the faculty   </vt:lpstr>
      <vt:lpstr>Who am I?</vt:lpstr>
      <vt:lpstr>The Poiema Project</vt:lpstr>
      <vt:lpstr>Plans for Today </vt:lpstr>
      <vt:lpstr>Your Mission Connection    to helping students find their way</vt:lpstr>
      <vt:lpstr>Helping students find their way…</vt:lpstr>
      <vt:lpstr>The Faculty Role </vt:lpstr>
      <vt:lpstr>The professor /educator</vt:lpstr>
      <vt:lpstr>Slide 9</vt:lpstr>
      <vt:lpstr>The Academic Advisor</vt:lpstr>
      <vt:lpstr>The Mentor</vt:lpstr>
      <vt:lpstr>Mentoring</vt:lpstr>
      <vt:lpstr>Slide 13</vt:lpstr>
      <vt:lpstr>A Mentoring/Advising Approach</vt:lpstr>
      <vt:lpstr>Gifts of a Mentoring Environment</vt:lpstr>
      <vt:lpstr> The Reality of our         exploration of vocation  </vt:lpstr>
      <vt:lpstr>The Theological Connection </vt:lpstr>
      <vt:lpstr>From Lee’s Dean of the School of Religion</vt:lpstr>
      <vt:lpstr>Vocabulary Research</vt:lpstr>
      <vt:lpstr>A Definition of “Calling” Cross, T. (2002). Answering the Call in the Spirit.</vt:lpstr>
      <vt:lpstr>Other Reflections on Calling</vt:lpstr>
      <vt:lpstr>Myth-takes about calling</vt:lpstr>
      <vt:lpstr>The Joy of My Calling &amp; Career</vt:lpstr>
      <vt:lpstr>Discover your Calling Sittser, J. (2004). The will of God as a way of life.</vt:lpstr>
      <vt:lpstr>The Decisions of Discovery</vt:lpstr>
      <vt:lpstr>Helping Students Decide</vt:lpstr>
      <vt:lpstr>Campus-Wide Possibilities for the  Theological Exploration of Vocation</vt:lpstr>
      <vt:lpstr>Vocational Questions…</vt:lpstr>
      <vt:lpstr>My Calling </vt:lpstr>
      <vt:lpstr>My Exploration Lessons</vt:lpstr>
      <vt:lpstr>Be very perceptive – God is speaking </vt:lpstr>
      <vt:lpstr>As professor, educator, advisor, mentor, you are a role model…</vt:lpstr>
      <vt:lpstr>“Follow my example, as I follow the example of Christ.” 1 Cor 11:1</vt:lpstr>
      <vt:lpstr>So….?   (to you 1st, then to your students)</vt:lpstr>
      <vt:lpstr>A Prayer for the New Year</vt:lpstr>
    </vt:vector>
  </TitlesOfParts>
  <Company>Lee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Helping Students  Discover a Calling</dc:title>
  <dc:creator>IS &amp; T</dc:creator>
  <cp:lastModifiedBy>IS &amp; T</cp:lastModifiedBy>
  <cp:revision>51</cp:revision>
  <dcterms:created xsi:type="dcterms:W3CDTF">2008-11-24T14:21:45Z</dcterms:created>
  <dcterms:modified xsi:type="dcterms:W3CDTF">2009-08-25T20:30:42Z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0x0101005D65C9DF400A414D9356C3C07E97CD05</vt:lpwstr>
  </property>
</Properties>
</file>