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7"/>
  </p:notesMasterIdLst>
  <p:handoutMasterIdLst>
    <p:handoutMasterId r:id="rId38"/>
  </p:handoutMasterIdLst>
  <p:sldIdLst>
    <p:sldId id="256" r:id="rId2"/>
    <p:sldId id="294" r:id="rId3"/>
    <p:sldId id="261" r:id="rId4"/>
    <p:sldId id="296" r:id="rId5"/>
    <p:sldId id="257" r:id="rId6"/>
    <p:sldId id="272" r:id="rId7"/>
    <p:sldId id="274" r:id="rId8"/>
    <p:sldId id="273" r:id="rId9"/>
    <p:sldId id="297" r:id="rId10"/>
    <p:sldId id="298" r:id="rId11"/>
    <p:sldId id="270" r:id="rId12"/>
    <p:sldId id="311" r:id="rId13"/>
    <p:sldId id="299" r:id="rId14"/>
    <p:sldId id="300" r:id="rId15"/>
    <p:sldId id="271" r:id="rId16"/>
    <p:sldId id="259" r:id="rId17"/>
    <p:sldId id="258" r:id="rId18"/>
    <p:sldId id="262" r:id="rId19"/>
    <p:sldId id="275" r:id="rId20"/>
    <p:sldId id="263" r:id="rId21"/>
    <p:sldId id="264" r:id="rId22"/>
    <p:sldId id="279" r:id="rId23"/>
    <p:sldId id="276" r:id="rId24"/>
    <p:sldId id="295" r:id="rId25"/>
    <p:sldId id="302" r:id="rId26"/>
    <p:sldId id="260" r:id="rId27"/>
    <p:sldId id="306" r:id="rId28"/>
    <p:sldId id="277" r:id="rId29"/>
    <p:sldId id="308" r:id="rId30"/>
    <p:sldId id="309" r:id="rId31"/>
    <p:sldId id="290" r:id="rId32"/>
    <p:sldId id="314" r:id="rId33"/>
    <p:sldId id="304" r:id="rId34"/>
    <p:sldId id="292" r:id="rId35"/>
    <p:sldId id="303"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4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7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06/relationships/legacyDocTextInfo" Target="legacyDocTextInfo.bin"/><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1EAFE6F8-6568-46DC-A955-3761F3757874}" type="datetimeFigureOut">
              <a:rPr lang="en-US" smtClean="0"/>
              <a:pPr/>
              <a:t>8/25/2009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1384F8C-94AD-4BE1-A0BA-8CBC6A6EB7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1440" tIns="45720" rIns="91440" bIns="45720" rtlCol="0"/>
          <a:lstStyle>
            <a:lvl1pPr algn="r">
              <a:defRPr sz="1200"/>
            </a:lvl1pPr>
          </a:lstStyle>
          <a:p>
            <a:fld id="{C3653B90-7B07-4670-97DB-D20EF41AD63C}" type="datetimeFigureOut">
              <a:rPr lang="en-US" smtClean="0"/>
              <a:pPr/>
              <a:t>8/25/2009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6274125-3AA6-4268-AE5B-D7FBB6327E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8566F3F-14ED-46F4-BE20-D414AA855F1D}" type="slidenum">
              <a:rPr lang="en-US"/>
              <a:pPr/>
              <a:t>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7817FE-EEF3-413F-AFDE-CA78B27C0ED8}" type="datetimeFigureOut">
              <a:rPr lang="en-US" smtClean="0"/>
              <a:pPr/>
              <a:t>8/25/2009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D228B9-E0FC-47BA-853D-9211A502B0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228B9-E0FC-47BA-853D-9211A502B0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228B9-E0FC-47BA-853D-9211A502B0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5613" y="1598613"/>
            <a:ext cx="8226425" cy="4497387"/>
          </a:xfrm>
        </p:spPr>
        <p:txBody>
          <a:bodyPr/>
          <a:lstStyle/>
          <a:p>
            <a:endParaRPr lang="en-US"/>
          </a:p>
        </p:txBody>
      </p:sp>
      <p:sp>
        <p:nvSpPr>
          <p:cNvPr id="4" name="Date Placeholder 3"/>
          <p:cNvSpPr>
            <a:spLocks noGrp="1"/>
          </p:cNvSpPr>
          <p:nvPr>
            <p:ph type="dt" sz="half" idx="10"/>
          </p:nvPr>
        </p:nvSpPr>
        <p:spPr>
          <a:xfrm>
            <a:off x="455613" y="624205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3124200" y="6242050"/>
            <a:ext cx="2895600"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2050"/>
            <a:ext cx="2130425" cy="474663"/>
          </a:xfrm>
        </p:spPr>
        <p:txBody>
          <a:bodyPr/>
          <a:lstStyle>
            <a:lvl1pPr>
              <a:defRPr/>
            </a:lvl1pPr>
          </a:lstStyle>
          <a:p>
            <a:fld id="{4D194DBD-4903-4922-B0A2-84CF3EE386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228B9-E0FC-47BA-853D-9211A502B0A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228B9-E0FC-47BA-853D-9211A502B0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228B9-E0FC-47BA-853D-9211A502B0A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D228B9-E0FC-47BA-853D-9211A502B0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D228B9-E0FC-47BA-853D-9211A502B0A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7817FE-EEF3-413F-AFDE-CA78B27C0ED8}" type="datetimeFigureOut">
              <a:rPr lang="en-US" smtClean="0"/>
              <a:pPr/>
              <a:t>8/25/2009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D228B9-E0FC-47BA-853D-9211A502B0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47817FE-EEF3-413F-AFDE-CA78B27C0ED8}" type="datetimeFigureOut">
              <a:rPr lang="en-US" smtClean="0"/>
              <a:pPr/>
              <a:t>8/25/2009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228B9-E0FC-47BA-853D-9211A502B0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7817FE-EEF3-413F-AFDE-CA78B27C0ED8}" type="datetimeFigureOut">
              <a:rPr lang="en-US" smtClean="0"/>
              <a:pPr/>
              <a:t>8/25/2009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D228B9-E0FC-47BA-853D-9211A502B0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7817FE-EEF3-413F-AFDE-CA78B27C0ED8}" type="datetimeFigureOut">
              <a:rPr lang="en-US" smtClean="0"/>
              <a:pPr/>
              <a:t>8/25/2009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D228B9-E0FC-47BA-853D-9211A502B0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1"/>
            <a:ext cx="8153400" cy="1829761"/>
          </a:xfrm>
        </p:spPr>
        <p:txBody>
          <a:bodyPr>
            <a:normAutofit fontScale="90000"/>
          </a:bodyPr>
          <a:lstStyle/>
          <a:p>
            <a:r>
              <a:rPr lang="en-US" sz="4000" dirty="0" smtClean="0"/>
              <a:t>Helping Students Find Their Way - </a:t>
            </a:r>
            <a:br>
              <a:rPr lang="en-US" sz="4000" dirty="0" smtClean="0"/>
            </a:br>
            <a:r>
              <a:rPr lang="en-US" sz="3600" i="1" dirty="0" smtClean="0"/>
              <a:t>the mentoring role of the faculty  </a:t>
            </a:r>
            <a:br>
              <a:rPr lang="en-US" sz="3600" i="1" dirty="0" smtClean="0"/>
            </a:br>
            <a:endParaRPr lang="en-US" sz="3600" i="1" dirty="0"/>
          </a:p>
        </p:txBody>
      </p:sp>
      <p:sp>
        <p:nvSpPr>
          <p:cNvPr id="3" name="Subtitle 2"/>
          <p:cNvSpPr>
            <a:spLocks noGrp="1"/>
          </p:cNvSpPr>
          <p:nvPr>
            <p:ph type="subTitle" idx="1"/>
          </p:nvPr>
        </p:nvSpPr>
        <p:spPr/>
        <p:txBody>
          <a:bodyPr>
            <a:normAutofit fontScale="92500" lnSpcReduction="20000"/>
          </a:bodyPr>
          <a:lstStyle/>
          <a:p>
            <a:r>
              <a:rPr lang="en-US" dirty="0" smtClean="0"/>
              <a:t>Lee University</a:t>
            </a:r>
          </a:p>
          <a:p>
            <a:r>
              <a:rPr lang="en-US" dirty="0" smtClean="0"/>
              <a:t>Center for Calling &amp; Career</a:t>
            </a:r>
          </a:p>
          <a:p>
            <a:r>
              <a:rPr lang="en-US" dirty="0" smtClean="0"/>
              <a:t>Debby White, Director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Deals with curriculum and requirements</a:t>
            </a:r>
          </a:p>
          <a:p>
            <a:r>
              <a:rPr lang="en-US" dirty="0" smtClean="0"/>
              <a:t>Helps with course selection</a:t>
            </a:r>
          </a:p>
          <a:p>
            <a:r>
              <a:rPr lang="en-US" dirty="0" smtClean="0"/>
              <a:t>Addresses problems and tries to solve them</a:t>
            </a:r>
          </a:p>
          <a:p>
            <a:r>
              <a:rPr lang="en-US" dirty="0" smtClean="0"/>
              <a:t>Answers questions</a:t>
            </a:r>
          </a:p>
          <a:p>
            <a:r>
              <a:rPr lang="en-US" dirty="0" smtClean="0"/>
              <a:t>Provides information</a:t>
            </a:r>
          </a:p>
          <a:p>
            <a:r>
              <a:rPr lang="en-US" dirty="0" smtClean="0"/>
              <a:t>Signs off on schedules for registration</a:t>
            </a:r>
          </a:p>
          <a:p>
            <a:r>
              <a:rPr lang="en-US" dirty="0" smtClean="0"/>
              <a:t>Recruits and encourages students to consider a particular major</a:t>
            </a:r>
            <a:endParaRPr lang="en-US" dirty="0"/>
          </a:p>
        </p:txBody>
      </p:sp>
      <p:sp>
        <p:nvSpPr>
          <p:cNvPr id="3" name="Title 2"/>
          <p:cNvSpPr>
            <a:spLocks noGrp="1"/>
          </p:cNvSpPr>
          <p:nvPr>
            <p:ph type="title"/>
          </p:nvPr>
        </p:nvSpPr>
        <p:spPr/>
        <p:txBody>
          <a:bodyPr/>
          <a:lstStyle/>
          <a:p>
            <a:r>
              <a:rPr lang="en-US" dirty="0" smtClean="0"/>
              <a:t>The Academic Advisor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trips(downRigh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strips(downRigh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character who provided guidance and wisdom in Homer’s </a:t>
            </a:r>
            <a:r>
              <a:rPr lang="en-US" i="1" dirty="0" smtClean="0"/>
              <a:t>Odyssey.</a:t>
            </a:r>
          </a:p>
          <a:p>
            <a:r>
              <a:rPr lang="en-US" dirty="0" smtClean="0"/>
              <a:t>A loyal advisor.</a:t>
            </a:r>
          </a:p>
          <a:p>
            <a:r>
              <a:rPr lang="en-US" dirty="0" smtClean="0"/>
              <a:t>A wise and trusted counselor.</a:t>
            </a:r>
          </a:p>
          <a:p>
            <a:r>
              <a:rPr lang="en-US" dirty="0" smtClean="0"/>
              <a:t>A person who helps anchor the promise of the future.</a:t>
            </a:r>
          </a:p>
          <a:p>
            <a:r>
              <a:rPr lang="en-US" dirty="0" smtClean="0"/>
              <a:t>A person who accompanies another on the journey.</a:t>
            </a:r>
          </a:p>
          <a:p>
            <a:pPr>
              <a:buNone/>
            </a:pPr>
            <a:endParaRPr lang="en-US" dirty="0" smtClean="0"/>
          </a:p>
          <a:p>
            <a:pPr>
              <a:buNone/>
            </a:pPr>
            <a:r>
              <a:rPr lang="en-US" dirty="0" smtClean="0"/>
              <a:t>	</a:t>
            </a:r>
            <a:r>
              <a:rPr lang="en-US" i="1" dirty="0" smtClean="0"/>
              <a:t>And when do advisors have time to do this?</a:t>
            </a:r>
          </a:p>
          <a:p>
            <a:endParaRPr lang="en-US" dirty="0"/>
          </a:p>
        </p:txBody>
      </p:sp>
      <p:sp>
        <p:nvSpPr>
          <p:cNvPr id="3" name="Title 2"/>
          <p:cNvSpPr>
            <a:spLocks noGrp="1"/>
          </p:cNvSpPr>
          <p:nvPr>
            <p:ph type="title"/>
          </p:nvPr>
        </p:nvSpPr>
        <p:spPr/>
        <p:txBody>
          <a:bodyPr/>
          <a:lstStyle/>
          <a:p>
            <a:r>
              <a:rPr lang="en-US" dirty="0" smtClean="0"/>
              <a:t>The Mentor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normAutofit/>
          </a:bodyPr>
          <a:lstStyle/>
          <a:p>
            <a:r>
              <a:rPr lang="en-US" sz="3200" dirty="0" smtClean="0"/>
              <a:t>May be formal or informal </a:t>
            </a:r>
          </a:p>
          <a:p>
            <a:pPr>
              <a:buNone/>
            </a:pPr>
            <a:endParaRPr lang="en-US" sz="3200" dirty="0" smtClean="0"/>
          </a:p>
          <a:p>
            <a:r>
              <a:rPr lang="en-US" sz="3200" dirty="0" smtClean="0"/>
              <a:t>May be authentic or artificial</a:t>
            </a:r>
            <a:endParaRPr lang="en-US" sz="3200" dirty="0"/>
          </a:p>
        </p:txBody>
      </p:sp>
      <p:sp>
        <p:nvSpPr>
          <p:cNvPr id="3" name="Title 2"/>
          <p:cNvSpPr>
            <a:spLocks noGrp="1"/>
          </p:cNvSpPr>
          <p:nvPr>
            <p:ph type="title"/>
          </p:nvPr>
        </p:nvSpPr>
        <p:spPr/>
        <p:txBody>
          <a:bodyPr/>
          <a:lstStyle/>
          <a:p>
            <a:r>
              <a:rPr lang="en-US" dirty="0" smtClean="0"/>
              <a:t>Mentoring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a:t>
            </a:r>
            <a:r>
              <a:rPr lang="en-US" sz="4000" i="1" dirty="0" smtClean="0"/>
              <a:t>Good</a:t>
            </a:r>
            <a:r>
              <a:rPr lang="en-US" sz="4000" dirty="0" smtClean="0"/>
              <a:t> advising may be the single most underestimated characteristic of a successful college experience.”</a:t>
            </a:r>
          </a:p>
          <a:p>
            <a:endParaRPr lang="en-US" sz="4000" dirty="0" smtClean="0"/>
          </a:p>
          <a:p>
            <a:pPr>
              <a:buNone/>
            </a:pPr>
            <a:r>
              <a:rPr lang="en-US" sz="2800" dirty="0" smtClean="0"/>
              <a:t>Richard Light. (2001). </a:t>
            </a:r>
            <a:r>
              <a:rPr lang="en-US" sz="2800" i="1" dirty="0" smtClean="0"/>
              <a:t>Making the Most of College: Students Speak their Mind.</a:t>
            </a:r>
            <a:endParaRPr lang="en-US" sz="28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ln w="28575">
            <a:solidFill>
              <a:schemeClr val="tx1"/>
            </a:solidFill>
          </a:ln>
        </p:spPr>
        <p:txBody>
          <a:bodyPr/>
          <a:lstStyle/>
          <a:p>
            <a:r>
              <a:rPr lang="en-US" sz="3600" dirty="0" smtClean="0"/>
              <a:t>From</a:t>
            </a:r>
          </a:p>
          <a:p>
            <a:pPr lvl="1"/>
            <a:r>
              <a:rPr lang="en-US" sz="2800" dirty="0" smtClean="0"/>
              <a:t>Problems</a:t>
            </a:r>
          </a:p>
          <a:p>
            <a:pPr lvl="1"/>
            <a:r>
              <a:rPr lang="en-US" sz="2800" dirty="0" smtClean="0"/>
              <a:t>Telling</a:t>
            </a:r>
          </a:p>
          <a:p>
            <a:pPr lvl="1"/>
            <a:r>
              <a:rPr lang="en-US" sz="2800" dirty="0" smtClean="0"/>
              <a:t>Prescribing</a:t>
            </a:r>
          </a:p>
          <a:p>
            <a:pPr lvl="1"/>
            <a:r>
              <a:rPr lang="en-US" sz="2800" dirty="0" smtClean="0"/>
              <a:t>Curriculum focus</a:t>
            </a:r>
          </a:p>
          <a:p>
            <a:pPr lvl="1"/>
            <a:r>
              <a:rPr lang="en-US" sz="2800" dirty="0" smtClean="0"/>
              <a:t>Showing up</a:t>
            </a:r>
          </a:p>
          <a:p>
            <a:pPr>
              <a:buNone/>
            </a:pPr>
            <a:r>
              <a:rPr lang="en-US" dirty="0" smtClean="0"/>
              <a:t>		</a:t>
            </a:r>
            <a:endParaRPr lang="en-US" dirty="0"/>
          </a:p>
        </p:txBody>
      </p:sp>
      <p:sp>
        <p:nvSpPr>
          <p:cNvPr id="5" name="Content Placeholder 4"/>
          <p:cNvSpPr>
            <a:spLocks noGrp="1"/>
          </p:cNvSpPr>
          <p:nvPr>
            <p:ph sz="half" idx="2"/>
          </p:nvPr>
        </p:nvSpPr>
        <p:spPr>
          <a:ln w="28575">
            <a:solidFill>
              <a:schemeClr val="tx1"/>
            </a:solidFill>
          </a:ln>
        </p:spPr>
        <p:txBody>
          <a:bodyPr/>
          <a:lstStyle/>
          <a:p>
            <a:r>
              <a:rPr lang="en-US" sz="3600" dirty="0" smtClean="0"/>
              <a:t>To</a:t>
            </a:r>
          </a:p>
          <a:p>
            <a:pPr lvl="1"/>
            <a:r>
              <a:rPr lang="en-US" sz="2800" dirty="0" smtClean="0"/>
              <a:t>Possibilities</a:t>
            </a:r>
          </a:p>
          <a:p>
            <a:pPr lvl="1"/>
            <a:r>
              <a:rPr lang="en-US" sz="2800" dirty="0" smtClean="0"/>
              <a:t>Asking</a:t>
            </a:r>
          </a:p>
          <a:p>
            <a:pPr lvl="1"/>
            <a:r>
              <a:rPr lang="en-US" sz="2800" dirty="0" smtClean="0"/>
              <a:t>Listening</a:t>
            </a:r>
          </a:p>
          <a:p>
            <a:pPr lvl="1"/>
            <a:r>
              <a:rPr lang="en-US" sz="2800" dirty="0" smtClean="0"/>
              <a:t>Student focus</a:t>
            </a:r>
          </a:p>
          <a:p>
            <a:pPr lvl="1"/>
            <a:r>
              <a:rPr lang="en-US" sz="2800" dirty="0" smtClean="0"/>
              <a:t>Being engaged</a:t>
            </a:r>
            <a:endParaRPr lang="en-US" sz="2800" dirty="0"/>
          </a:p>
        </p:txBody>
      </p:sp>
      <p:sp>
        <p:nvSpPr>
          <p:cNvPr id="3" name="Title 2"/>
          <p:cNvSpPr>
            <a:spLocks noGrp="1"/>
          </p:cNvSpPr>
          <p:nvPr>
            <p:ph type="title"/>
          </p:nvPr>
        </p:nvSpPr>
        <p:spPr/>
        <p:txBody>
          <a:bodyPr>
            <a:normAutofit fontScale="90000"/>
          </a:bodyPr>
          <a:lstStyle/>
          <a:p>
            <a:r>
              <a:rPr lang="en-US" dirty="0" smtClean="0"/>
              <a:t>A Mentoring/Advising Approach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5">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5">
                                            <p:txEl>
                                              <p:pRg st="1" end="1"/>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 calcmode="lin" valueType="num">
                                      <p:cBhvr additive="base">
                                        <p:cTn id="41"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5">
                                            <p:txEl>
                                              <p:pRg st="2" end="2"/>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 calcmode="lin" valueType="num">
                                      <p:cBhvr additive="base">
                                        <p:cTn id="45"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5">
                                            <p:txEl>
                                              <p:pRg st="3" end="3"/>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additive="base">
                                        <p:cTn id="49"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5">
                                            <p:txEl>
                                              <p:pRg st="4" end="4"/>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 calcmode="lin" valueType="num">
                                      <p:cBhvr additive="base">
                                        <p:cTn id="53"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54" dur="1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Recognition – one who “sees.”</a:t>
            </a:r>
          </a:p>
          <a:p>
            <a:pPr>
              <a:buNone/>
            </a:pPr>
            <a:endParaRPr lang="en-US" sz="800" dirty="0" smtClean="0"/>
          </a:p>
          <a:p>
            <a:r>
              <a:rPr lang="en-US" dirty="0" smtClean="0"/>
              <a:t>Support – an advocate, a guide.</a:t>
            </a:r>
          </a:p>
          <a:p>
            <a:endParaRPr lang="en-US" sz="800" dirty="0" smtClean="0"/>
          </a:p>
          <a:p>
            <a:r>
              <a:rPr lang="en-US" dirty="0" smtClean="0"/>
              <a:t>Challenge – one who provides opportunity and a well-timed push in the right direction.</a:t>
            </a:r>
          </a:p>
          <a:p>
            <a:endParaRPr lang="en-US" sz="800" dirty="0" smtClean="0"/>
          </a:p>
          <a:p>
            <a:r>
              <a:rPr lang="en-US" dirty="0" smtClean="0"/>
              <a:t>Inspiration – one who encourages and beckons</a:t>
            </a:r>
            <a:r>
              <a:rPr lang="en-US" dirty="0" smtClean="0"/>
              <a:t>.</a:t>
            </a:r>
          </a:p>
          <a:p>
            <a:pPr>
              <a:buNone/>
            </a:pPr>
            <a:r>
              <a:rPr lang="en-US" dirty="0" smtClean="0"/>
              <a:t>	</a:t>
            </a:r>
            <a:r>
              <a:rPr lang="en-US" dirty="0" smtClean="0"/>
              <a:t>		Parks. </a:t>
            </a:r>
            <a:r>
              <a:rPr lang="en-US" i="1" dirty="0" smtClean="0"/>
              <a:t>Big Questions, Worthy Dreams</a:t>
            </a:r>
            <a:endParaRPr lang="en-US" dirty="0" smtClean="0"/>
          </a:p>
          <a:p>
            <a:pPr>
              <a:buNone/>
            </a:pPr>
            <a:endParaRPr lang="en-US" dirty="0" smtClean="0"/>
          </a:p>
          <a:p>
            <a:pPr>
              <a:buNone/>
            </a:pPr>
            <a:r>
              <a:rPr lang="en-US" dirty="0" smtClean="0"/>
              <a:t>			Who did this for you?</a:t>
            </a:r>
          </a:p>
          <a:p>
            <a:pPr>
              <a:buNone/>
            </a:pPr>
            <a:endParaRPr lang="en-US" dirty="0" smtClean="0"/>
          </a:p>
          <a:p>
            <a:pPr>
              <a:buNone/>
            </a:pPr>
            <a:r>
              <a:rPr lang="en-US" dirty="0" smtClean="0"/>
              <a:t>			Whom have you mentored?</a:t>
            </a:r>
            <a:endParaRPr lang="en-US" dirty="0"/>
          </a:p>
        </p:txBody>
      </p:sp>
      <p:sp>
        <p:nvSpPr>
          <p:cNvPr id="3" name="Title 2"/>
          <p:cNvSpPr>
            <a:spLocks noGrp="1"/>
          </p:cNvSpPr>
          <p:nvPr>
            <p:ph type="title"/>
          </p:nvPr>
        </p:nvSpPr>
        <p:spPr/>
        <p:txBody>
          <a:bodyPr>
            <a:normAutofit fontScale="90000"/>
          </a:bodyPr>
          <a:lstStyle/>
          <a:p>
            <a:r>
              <a:rPr lang="en-US" u="sng" dirty="0" smtClean="0"/>
              <a:t>Gifts of a Mentoring Environment</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strips(downRight)">
                                      <p:cBhvr>
                                        <p:cTn id="7" dur="1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strips(downRight)">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strips(downRight)">
                                      <p:cBhvr>
                                        <p:cTn id="17" dur="10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strips(downRight)">
                                      <p:cBhvr>
                                        <p:cTn id="22" dur="10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strips(downRight)">
                                      <p:cBhvr>
                                        <p:cTn id="27" dur="20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strips(downRight)">
                                      <p:cBhvr>
                                        <p:cTn id="32"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rmAutofit fontScale="92500" lnSpcReduction="10000"/>
          </a:bodyPr>
          <a:lstStyle/>
          <a:p>
            <a:pPr>
              <a:buNone/>
            </a:pPr>
            <a:endParaRPr lang="en-US" dirty="0" smtClean="0"/>
          </a:p>
          <a:p>
            <a:r>
              <a:rPr lang="en-US" dirty="0" smtClean="0"/>
              <a:t>Academic Advising takes precedence over Mentoring or Vocational Advising</a:t>
            </a:r>
          </a:p>
          <a:p>
            <a:pPr>
              <a:buNone/>
            </a:pPr>
            <a:endParaRPr lang="en-US" sz="1600" dirty="0" smtClean="0"/>
          </a:p>
          <a:p>
            <a:r>
              <a:rPr lang="en-US" dirty="0" smtClean="0"/>
              <a:t>Majors/Careers chosen for variety of reasons:</a:t>
            </a:r>
          </a:p>
          <a:p>
            <a:pPr lvl="1">
              <a:buFont typeface="Wingdings" pitchFamily="2" charset="2"/>
              <a:buChar char="§"/>
            </a:pPr>
            <a:r>
              <a:rPr lang="en-US" dirty="0" smtClean="0"/>
              <a:t>Parents, Pastors</a:t>
            </a:r>
          </a:p>
          <a:p>
            <a:pPr lvl="1">
              <a:buFont typeface="Wingdings" pitchFamily="2" charset="2"/>
              <a:buChar char="§"/>
            </a:pPr>
            <a:r>
              <a:rPr lang="en-US" dirty="0" smtClean="0"/>
              <a:t>Teachers, Friends</a:t>
            </a:r>
          </a:p>
          <a:p>
            <a:pPr lvl="1">
              <a:buFont typeface="Wingdings" pitchFamily="2" charset="2"/>
              <a:buChar char="§"/>
            </a:pPr>
            <a:r>
              <a:rPr lang="en-US" dirty="0" smtClean="0"/>
              <a:t>Hot new field</a:t>
            </a:r>
          </a:p>
          <a:p>
            <a:pPr lvl="1">
              <a:buFont typeface="Wingdings" pitchFamily="2" charset="2"/>
              <a:buChar char="§"/>
            </a:pPr>
            <a:r>
              <a:rPr lang="en-US" dirty="0" smtClean="0"/>
              <a:t>Promise of job, good income</a:t>
            </a:r>
          </a:p>
          <a:p>
            <a:pPr lvl="1">
              <a:buFont typeface="Wingdings" pitchFamily="2" charset="2"/>
              <a:buChar char="§"/>
            </a:pPr>
            <a:r>
              <a:rPr lang="en-US" dirty="0" smtClean="0"/>
              <a:t>Curriculum is fast, easy to complete</a:t>
            </a:r>
          </a:p>
          <a:p>
            <a:pPr lvl="1">
              <a:buFont typeface="Wingdings" pitchFamily="2" charset="2"/>
              <a:buChar char="§"/>
            </a:pPr>
            <a:r>
              <a:rPr lang="en-US" dirty="0" smtClean="0"/>
              <a:t>Etc…</a:t>
            </a:r>
          </a:p>
          <a:p>
            <a:pPr lvl="1">
              <a:buNone/>
            </a:pPr>
            <a:endParaRPr lang="en-US" dirty="0" smtClean="0"/>
          </a:p>
          <a:p>
            <a:r>
              <a:rPr lang="en-US" dirty="0" smtClean="0"/>
              <a:t>We think someone else is doing it.</a:t>
            </a:r>
          </a:p>
          <a:p>
            <a:pPr lvl="1">
              <a:buNone/>
            </a:pPr>
            <a:r>
              <a:rPr lang="en-US" dirty="0" smtClean="0"/>
              <a:t>	</a:t>
            </a:r>
          </a:p>
          <a:p>
            <a:pPr lvl="1">
              <a:buNone/>
            </a:pPr>
            <a:endParaRPr lang="en-US" dirty="0" smtClean="0"/>
          </a:p>
          <a:p>
            <a:pPr lvl="1">
              <a:buNone/>
            </a:pPr>
            <a:endParaRPr lang="en-US" dirty="0" smtClean="0"/>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u="sng" dirty="0" smtClean="0"/>
              <a:t>The Reality of our </a:t>
            </a:r>
            <a:br>
              <a:rPr lang="en-US" u="sng" dirty="0" smtClean="0"/>
            </a:br>
            <a:r>
              <a:rPr lang="en-US" u="sng" dirty="0" smtClean="0"/>
              <a:t>		     exploration of vocation</a:t>
            </a:r>
            <a:br>
              <a:rPr lang="en-US" u="sng" dirty="0" smtClean="0"/>
            </a:b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additive="base">
                                        <p:cTn id="3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 calcmode="lin" valueType="num">
                                      <p:cBhvr additive="base">
                                        <p:cTn id="4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 calcmode="lin" valueType="num">
                                      <p:cBhvr additive="base">
                                        <p:cTn id="4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85000" lnSpcReduction="20000"/>
          </a:bodyPr>
          <a:lstStyle/>
          <a:p>
            <a:pPr>
              <a:buNone/>
            </a:pPr>
            <a:r>
              <a:rPr lang="en-US" sz="2800" dirty="0" smtClean="0"/>
              <a:t>Handout #1</a:t>
            </a:r>
          </a:p>
          <a:p>
            <a:pPr>
              <a:buNone/>
            </a:pPr>
            <a:endParaRPr lang="en-US" sz="2800" dirty="0" smtClean="0"/>
          </a:p>
          <a:p>
            <a:r>
              <a:rPr lang="en-US" sz="2800" dirty="0" smtClean="0"/>
              <a:t>View of the individual (Gen 1, Ps 139)</a:t>
            </a:r>
          </a:p>
          <a:p>
            <a:pPr>
              <a:buNone/>
            </a:pPr>
            <a:endParaRPr lang="en-US" sz="2800" dirty="0" smtClean="0"/>
          </a:p>
          <a:p>
            <a:r>
              <a:rPr lang="en-US" sz="2800" dirty="0" smtClean="0"/>
              <a:t>Perspective on advising (Phil 2:4)</a:t>
            </a:r>
          </a:p>
          <a:p>
            <a:pPr>
              <a:buNone/>
            </a:pPr>
            <a:endParaRPr lang="en-US" sz="2800" dirty="0" smtClean="0"/>
          </a:p>
          <a:p>
            <a:r>
              <a:rPr lang="en-US" sz="2800" dirty="0" smtClean="0"/>
              <a:t>Perspective on strengths, gifts, talents </a:t>
            </a:r>
          </a:p>
          <a:p>
            <a:pPr>
              <a:buNone/>
            </a:pPr>
            <a:r>
              <a:rPr lang="en-US" sz="2800" dirty="0" smtClean="0"/>
              <a:t>						   (Eph 2:10, Rom 12)</a:t>
            </a:r>
          </a:p>
          <a:p>
            <a:pPr>
              <a:buNone/>
            </a:pPr>
            <a:endParaRPr lang="en-US" sz="1100" dirty="0" smtClean="0"/>
          </a:p>
          <a:p>
            <a:r>
              <a:rPr lang="en-US" sz="2800" dirty="0" smtClean="0"/>
              <a:t>Perspective on service (1 Pt 4:10)</a:t>
            </a:r>
          </a:p>
          <a:p>
            <a:endParaRPr lang="en-US" sz="2800" dirty="0" smtClean="0"/>
          </a:p>
          <a:p>
            <a:pPr>
              <a:buNone/>
            </a:pPr>
            <a:r>
              <a:rPr lang="en-US" sz="2800" dirty="0" smtClean="0"/>
              <a:t>		All of this is important to us, </a:t>
            </a:r>
          </a:p>
          <a:p>
            <a:pPr>
              <a:buNone/>
            </a:pPr>
            <a:r>
              <a:rPr lang="en-US" sz="2800" dirty="0" smtClean="0"/>
              <a:t>			but what are we doing about it?</a:t>
            </a:r>
          </a:p>
          <a:p>
            <a:pPr>
              <a:buNone/>
            </a:pPr>
            <a:endParaRPr lang="en-US" sz="2800" dirty="0" smtClean="0"/>
          </a:p>
        </p:txBody>
      </p:sp>
      <p:sp>
        <p:nvSpPr>
          <p:cNvPr id="3" name="Title 2"/>
          <p:cNvSpPr>
            <a:spLocks noGrp="1"/>
          </p:cNvSpPr>
          <p:nvPr>
            <p:ph type="title"/>
          </p:nvPr>
        </p:nvSpPr>
        <p:spPr/>
        <p:txBody>
          <a:bodyPr/>
          <a:lstStyle/>
          <a:p>
            <a:r>
              <a:rPr lang="en-US" u="sng" dirty="0" smtClean="0"/>
              <a:t>The Theological Connection</a:t>
            </a: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1F189F3-C652-4702-BF7E-22BFF3DB2DD4}" type="slidenum">
              <a:rPr lang="en-US"/>
              <a:pPr/>
              <a:t>18</a:t>
            </a:fld>
            <a:endParaRPr lang="en-US"/>
          </a:p>
        </p:txBody>
      </p:sp>
      <p:sp>
        <p:nvSpPr>
          <p:cNvPr id="97282" name="Rectangle 2"/>
          <p:cNvSpPr>
            <a:spLocks noGrp="1" noChangeArrowheads="1"/>
          </p:cNvSpPr>
          <p:nvPr>
            <p:ph type="title"/>
          </p:nvPr>
        </p:nvSpPr>
        <p:spPr>
          <a:xfrm>
            <a:off x="457200" y="274638"/>
            <a:ext cx="8534400" cy="1143000"/>
          </a:xfrm>
        </p:spPr>
        <p:txBody>
          <a:bodyPr>
            <a:normAutofit/>
          </a:bodyPr>
          <a:lstStyle/>
          <a:p>
            <a:r>
              <a:rPr lang="en-US" sz="3200" u="sng" dirty="0" smtClean="0"/>
              <a:t>From Lee’s Dean </a:t>
            </a:r>
            <a:r>
              <a:rPr lang="en-US" sz="3200" u="sng" dirty="0"/>
              <a:t>of the School of Religion</a:t>
            </a:r>
          </a:p>
        </p:txBody>
      </p:sp>
      <p:sp>
        <p:nvSpPr>
          <p:cNvPr id="97283" name="Rectangle 3"/>
          <p:cNvSpPr>
            <a:spLocks noGrp="1" noChangeArrowheads="1"/>
          </p:cNvSpPr>
          <p:nvPr>
            <p:ph type="body" idx="1"/>
          </p:nvPr>
        </p:nvSpPr>
        <p:spPr/>
        <p:txBody>
          <a:bodyPr/>
          <a:lstStyle/>
          <a:p>
            <a:r>
              <a:rPr lang="en-US" dirty="0"/>
              <a:t>“Instead of focusing on career preparation, colleges and universities need to offer students a discovery of personhood and calling….</a:t>
            </a:r>
            <a:r>
              <a:rPr lang="en-US" i="1" dirty="0">
                <a:effectLst>
                  <a:outerShdw blurRad="38100" dist="38100" dir="2700000" algn="tl">
                    <a:srgbClr val="000000">
                      <a:alpha val="43137"/>
                    </a:srgbClr>
                  </a:outerShdw>
                </a:effectLst>
              </a:rPr>
              <a:t>If we help students discover who they are,</a:t>
            </a:r>
            <a:r>
              <a:rPr lang="en-US" dirty="0"/>
              <a:t> then they will be better prepared to know what they should do.”</a:t>
            </a:r>
          </a:p>
          <a:p>
            <a:pPr>
              <a:buFont typeface="Wingdings" pitchFamily="2" charset="2"/>
              <a:buNone/>
            </a:pPr>
            <a:endParaRPr lang="en-US" dirty="0"/>
          </a:p>
          <a:p>
            <a:pPr lvl="1">
              <a:buFont typeface="Wingdings" pitchFamily="2" charset="2"/>
              <a:buNone/>
            </a:pPr>
            <a:r>
              <a:rPr lang="en-US" sz="2000" dirty="0"/>
              <a:t>Cross, T. (2002). </a:t>
            </a:r>
            <a:r>
              <a:rPr lang="en-US" sz="2000" i="1" dirty="0"/>
              <a:t>Answering the Call in the Spirit, </a:t>
            </a:r>
            <a:r>
              <a:rPr lang="en-US" sz="2000" dirty="0"/>
              <a:t>pp. </a:t>
            </a:r>
            <a:r>
              <a:rPr lang="en-US" sz="2000" dirty="0" smtClean="0"/>
              <a:t>13.</a:t>
            </a:r>
          </a:p>
          <a:p>
            <a:pPr lvl="1">
              <a:buFont typeface="Wingdings" pitchFamily="2" charset="2"/>
              <a:buNone/>
            </a:pPr>
            <a:endParaRPr lang="en-US" sz="2000" dirty="0" smtClean="0"/>
          </a:p>
          <a:p>
            <a:pPr lvl="1">
              <a:buFont typeface="Wingdings" pitchFamily="2" charset="2"/>
              <a:buNone/>
            </a:pPr>
            <a:r>
              <a:rPr lang="en-US" sz="2400" dirty="0" smtClean="0"/>
              <a:t>So we established a Center for Calling &amp; Career.</a:t>
            </a:r>
            <a:endParaRPr lang="en-US" sz="2400" dirty="0"/>
          </a:p>
          <a:p>
            <a:pPr lvl="1">
              <a:buFont typeface="Wingdings" pitchFamily="2" charset="2"/>
              <a:buNone/>
            </a:pPr>
            <a:r>
              <a:rPr lang="en-US" sz="2000" i="1" dirty="0"/>
              <a:t>	</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Vocabulary Research</a:t>
            </a:r>
            <a:endParaRPr lang="en-US" dirty="0"/>
          </a:p>
        </p:txBody>
      </p:sp>
      <p:sp>
        <p:nvSpPr>
          <p:cNvPr id="52227" name="Rectangle 3"/>
          <p:cNvSpPr>
            <a:spLocks noGrp="1" noChangeArrowheads="1"/>
          </p:cNvSpPr>
          <p:nvPr>
            <p:ph type="body" idx="1"/>
          </p:nvPr>
        </p:nvSpPr>
        <p:spPr/>
        <p:txBody>
          <a:bodyPr/>
          <a:lstStyle/>
          <a:p>
            <a:r>
              <a:rPr lang="en-US" sz="2800" dirty="0"/>
              <a:t>Job – financial rewards of work</a:t>
            </a:r>
            <a:r>
              <a:rPr lang="en-US" sz="2800" dirty="0" smtClean="0"/>
              <a:t>.</a:t>
            </a:r>
          </a:p>
          <a:p>
            <a:pPr>
              <a:buNone/>
            </a:pPr>
            <a:endParaRPr lang="en-US" sz="800" dirty="0"/>
          </a:p>
          <a:p>
            <a:r>
              <a:rPr lang="en-US" sz="2800" dirty="0"/>
              <a:t>Career – advancing within an occupational </a:t>
            </a:r>
            <a:r>
              <a:rPr lang="en-US" sz="2800" dirty="0" smtClean="0"/>
              <a:t>		structure.</a:t>
            </a:r>
          </a:p>
          <a:p>
            <a:pPr>
              <a:buNone/>
            </a:pPr>
            <a:endParaRPr lang="en-US" sz="800" dirty="0"/>
          </a:p>
          <a:p>
            <a:r>
              <a:rPr lang="en-US" sz="2800" dirty="0"/>
              <a:t>Calling – </a:t>
            </a:r>
            <a:r>
              <a:rPr lang="en-US" sz="2800" dirty="0" smtClean="0"/>
              <a:t>serving a greater purpose, 			 experiencing fulfillment.</a:t>
            </a:r>
            <a:endParaRPr lang="en-US" sz="2800" dirty="0"/>
          </a:p>
          <a:p>
            <a:pPr>
              <a:buFont typeface="Wingdings" pitchFamily="2" charset="2"/>
              <a:buNone/>
            </a:pPr>
            <a:endParaRPr lang="en-US" dirty="0" smtClean="0"/>
          </a:p>
          <a:p>
            <a:pPr>
              <a:buFont typeface="Wingdings" pitchFamily="2" charset="2"/>
              <a:buNone/>
            </a:pPr>
            <a:r>
              <a:rPr lang="en-US" dirty="0"/>
              <a:t>	</a:t>
            </a:r>
          </a:p>
          <a:p>
            <a:pPr>
              <a:buFont typeface="Wingdings" pitchFamily="2" charset="2"/>
              <a:buNone/>
            </a:pPr>
            <a:r>
              <a:rPr lang="en-US" dirty="0"/>
              <a:t>	</a:t>
            </a:r>
            <a:r>
              <a:rPr lang="en-US" sz="2600" dirty="0"/>
              <a:t>Based on</a:t>
            </a:r>
            <a:r>
              <a:rPr lang="en-US" dirty="0"/>
              <a:t> </a:t>
            </a:r>
            <a:r>
              <a:rPr lang="en-US" sz="2600" dirty="0"/>
              <a:t>r</a:t>
            </a:r>
            <a:r>
              <a:rPr lang="en-US" sz="2600" dirty="0" smtClean="0"/>
              <a:t>esearch </a:t>
            </a:r>
            <a:r>
              <a:rPr lang="en-US" sz="2600" dirty="0"/>
              <a:t>by Amy </a:t>
            </a:r>
            <a:r>
              <a:rPr lang="en-US" sz="2600" dirty="0" err="1"/>
              <a:t>Wrzesniewski</a:t>
            </a:r>
            <a:endParaRPr lang="en-US" sz="2600" dirty="0"/>
          </a:p>
          <a:p>
            <a:pPr>
              <a:buFont typeface="Wingdings" pitchFamily="2" charset="2"/>
              <a:buNone/>
            </a:pPr>
            <a:r>
              <a:rPr lang="en-US" sz="2600" dirty="0" smtClean="0"/>
              <a:t>	</a:t>
            </a:r>
            <a:r>
              <a:rPr lang="en-US" sz="2400" dirty="0" smtClean="0"/>
              <a:t>The </a:t>
            </a:r>
            <a:r>
              <a:rPr lang="en-US" sz="2400" dirty="0"/>
              <a:t>Center for Positive Organizational Scholarship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2" dur="500"/>
                                        <p:tgtEl>
                                          <p:spTgt spid="52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strips(downRight)">
                                      <p:cBhvr>
                                        <p:cTn id="17"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dirty="0" smtClean="0"/>
              <a:t>A daughter</a:t>
            </a:r>
          </a:p>
          <a:p>
            <a:r>
              <a:rPr lang="en-US" dirty="0" smtClean="0"/>
              <a:t>A sister</a:t>
            </a:r>
          </a:p>
          <a:p>
            <a:r>
              <a:rPr lang="en-US" dirty="0" smtClean="0"/>
              <a:t>A wife</a:t>
            </a:r>
          </a:p>
          <a:p>
            <a:r>
              <a:rPr lang="en-US" dirty="0" smtClean="0"/>
              <a:t>A mother</a:t>
            </a:r>
          </a:p>
          <a:p>
            <a:r>
              <a:rPr lang="en-US" dirty="0" smtClean="0"/>
              <a:t>A mother-in-law! (new role)</a:t>
            </a:r>
          </a:p>
          <a:p>
            <a:r>
              <a:rPr lang="en-US" dirty="0" smtClean="0"/>
              <a:t>A Christian educator </a:t>
            </a:r>
          </a:p>
          <a:p>
            <a:pPr lvl="1"/>
            <a:r>
              <a:rPr lang="en-US" dirty="0" smtClean="0"/>
              <a:t>I teach</a:t>
            </a:r>
          </a:p>
          <a:p>
            <a:pPr lvl="1"/>
            <a:r>
              <a:rPr lang="en-US" dirty="0" smtClean="0"/>
              <a:t>I encourage</a:t>
            </a:r>
          </a:p>
          <a:p>
            <a:pPr lvl="1"/>
            <a:r>
              <a:rPr lang="en-US" dirty="0" smtClean="0"/>
              <a:t>I mentor…		</a:t>
            </a:r>
          </a:p>
          <a:p>
            <a:pPr lvl="1">
              <a:buNone/>
            </a:pPr>
            <a:r>
              <a:rPr lang="en-US" dirty="0" smtClean="0"/>
              <a:t>						</a:t>
            </a:r>
            <a:r>
              <a:rPr lang="en-US" sz="3200" b="1" dirty="0" smtClean="0"/>
              <a:t>Many roles</a:t>
            </a:r>
          </a:p>
          <a:p>
            <a:endParaRPr lang="en-US" dirty="0"/>
          </a:p>
        </p:txBody>
      </p:sp>
      <p:sp>
        <p:nvSpPr>
          <p:cNvPr id="3" name="Title 2"/>
          <p:cNvSpPr>
            <a:spLocks noGrp="1"/>
          </p:cNvSpPr>
          <p:nvPr>
            <p:ph type="title"/>
          </p:nvPr>
        </p:nvSpPr>
        <p:spPr/>
        <p:txBody>
          <a:bodyPr/>
          <a:lstStyle/>
          <a:p>
            <a:r>
              <a:rPr lang="en-US" dirty="0" smtClean="0"/>
              <a:t>Who am 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523827-22BA-4AC8-A3B5-63F80843506C}" type="slidenum">
              <a:rPr lang="en-US"/>
              <a:pPr/>
              <a:t>20</a:t>
            </a:fld>
            <a:endParaRPr lang="en-US"/>
          </a:p>
        </p:txBody>
      </p:sp>
      <p:sp>
        <p:nvSpPr>
          <p:cNvPr id="12290" name="Rectangle 2"/>
          <p:cNvSpPr>
            <a:spLocks noGrp="1" noChangeArrowheads="1"/>
          </p:cNvSpPr>
          <p:nvPr>
            <p:ph type="title"/>
          </p:nvPr>
        </p:nvSpPr>
        <p:spPr/>
        <p:txBody>
          <a:bodyPr>
            <a:normAutofit fontScale="90000"/>
          </a:bodyPr>
          <a:lstStyle/>
          <a:p>
            <a:r>
              <a:rPr lang="en-US" sz="4000" b="1" u="sng"/>
              <a:t>A Definition of “Calling”</a:t>
            </a:r>
            <a:br>
              <a:rPr lang="en-US" sz="4000" b="1" u="sng"/>
            </a:br>
            <a:r>
              <a:rPr lang="en-US" sz="2800"/>
              <a:t>Cross, T. (2002). </a:t>
            </a:r>
            <a:r>
              <a:rPr lang="en-US" sz="2800" i="1"/>
              <a:t>Answering the Call in the Spirit.</a:t>
            </a:r>
            <a:endParaRPr lang="en-US" sz="2800"/>
          </a:p>
        </p:txBody>
      </p:sp>
      <p:sp>
        <p:nvSpPr>
          <p:cNvPr id="12291" name="Rectangle 3"/>
          <p:cNvSpPr>
            <a:spLocks noGrp="1" noChangeArrowheads="1"/>
          </p:cNvSpPr>
          <p:nvPr>
            <p:ph type="body" idx="1"/>
          </p:nvPr>
        </p:nvSpPr>
        <p:spPr/>
        <p:txBody>
          <a:bodyPr/>
          <a:lstStyle/>
          <a:p>
            <a:endParaRPr lang="en-US"/>
          </a:p>
          <a:p>
            <a:r>
              <a:rPr lang="en-US"/>
              <a:t>The general call to everyone: relationship with God.  God is more concerned about </a:t>
            </a:r>
            <a:r>
              <a:rPr lang="en-US" i="1"/>
              <a:t>who we are</a:t>
            </a:r>
            <a:r>
              <a:rPr lang="en-US"/>
              <a:t> than </a:t>
            </a:r>
            <a:r>
              <a:rPr lang="en-US" i="1"/>
              <a:t>what we do</a:t>
            </a:r>
            <a:r>
              <a:rPr lang="en-US"/>
              <a:t>.</a:t>
            </a:r>
          </a:p>
          <a:p>
            <a:endParaRPr lang="en-US"/>
          </a:p>
          <a:p>
            <a:r>
              <a:rPr lang="en-US"/>
              <a:t>The specific call to the individual: whatever we do with our lives, we do in response to God’s grace and gifts for God’s glory.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normAutofit fontScale="92500"/>
          </a:bodyPr>
          <a:lstStyle/>
          <a:p>
            <a:pPr>
              <a:buNone/>
            </a:pPr>
            <a:r>
              <a:rPr lang="en-US" b="1" dirty="0" smtClean="0"/>
              <a:t>Handout #2</a:t>
            </a:r>
          </a:p>
          <a:p>
            <a:pPr>
              <a:buNone/>
            </a:pPr>
            <a:endParaRPr lang="en-US" sz="1100" b="1" dirty="0" smtClean="0"/>
          </a:p>
          <a:p>
            <a:r>
              <a:rPr lang="en-US" b="1" dirty="0" smtClean="0"/>
              <a:t>Palmer</a:t>
            </a:r>
            <a:r>
              <a:rPr lang="en-US" dirty="0" smtClean="0"/>
              <a:t> – Not a goal to be achieved, but a gift to be received.</a:t>
            </a:r>
          </a:p>
          <a:p>
            <a:pPr>
              <a:buNone/>
            </a:pPr>
            <a:endParaRPr lang="en-US" sz="800" dirty="0" smtClean="0"/>
          </a:p>
          <a:p>
            <a:r>
              <a:rPr lang="en-US" b="1" dirty="0" smtClean="0"/>
              <a:t>Fowler</a:t>
            </a:r>
            <a:r>
              <a:rPr lang="en-US" dirty="0" smtClean="0"/>
              <a:t> – The response of the total self to the address of God and to the calling to partnership. “We find ourselves by giving ourselves.”</a:t>
            </a:r>
          </a:p>
          <a:p>
            <a:pPr>
              <a:buNone/>
            </a:pPr>
            <a:endParaRPr lang="en-US" sz="800" dirty="0" smtClean="0"/>
          </a:p>
          <a:p>
            <a:r>
              <a:rPr lang="en-US" b="1" dirty="0" err="1" smtClean="0"/>
              <a:t>Buechner</a:t>
            </a:r>
            <a:r>
              <a:rPr lang="en-US" dirty="0" smtClean="0"/>
              <a:t> – The place where your deep gladness and the world’s deep hunger meet.</a:t>
            </a:r>
          </a:p>
          <a:p>
            <a:pPr>
              <a:buNone/>
            </a:pPr>
            <a:endParaRPr lang="en-US" sz="800" dirty="0" smtClean="0"/>
          </a:p>
          <a:p>
            <a:r>
              <a:rPr lang="en-US" b="1" dirty="0" err="1" smtClean="0"/>
              <a:t>Sittser</a:t>
            </a:r>
            <a:r>
              <a:rPr lang="en-US" dirty="0" smtClean="0"/>
              <a:t> – To use one’s time, energy, and abilities to serve God in the world.</a:t>
            </a:r>
          </a:p>
          <a:p>
            <a:endParaRPr lang="en-US" dirty="0"/>
          </a:p>
        </p:txBody>
      </p:sp>
      <p:sp>
        <p:nvSpPr>
          <p:cNvPr id="3" name="Title 2"/>
          <p:cNvSpPr>
            <a:spLocks noGrp="1"/>
          </p:cNvSpPr>
          <p:nvPr>
            <p:ph type="title"/>
          </p:nvPr>
        </p:nvSpPr>
        <p:spPr/>
        <p:txBody>
          <a:bodyPr/>
          <a:lstStyle/>
          <a:p>
            <a:r>
              <a:rPr lang="en-US" u="sng" dirty="0" smtClean="0"/>
              <a:t>Other Reflections on Calling</a:t>
            </a:r>
            <a:endParaRPr lang="en-US"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u="sng" dirty="0"/>
              <a:t>Myth-takes about calling</a:t>
            </a:r>
          </a:p>
        </p:txBody>
      </p:sp>
      <p:sp>
        <p:nvSpPr>
          <p:cNvPr id="3075" name="Rectangle 3"/>
          <p:cNvSpPr>
            <a:spLocks noGrp="1" noChangeArrowheads="1"/>
          </p:cNvSpPr>
          <p:nvPr>
            <p:ph type="body" idx="1"/>
          </p:nvPr>
        </p:nvSpPr>
        <p:spPr>
          <a:xfrm>
            <a:off x="228600" y="1481328"/>
            <a:ext cx="8458200" cy="4525963"/>
          </a:xfrm>
        </p:spPr>
        <p:txBody>
          <a:bodyPr>
            <a:normAutofit/>
          </a:bodyPr>
          <a:lstStyle/>
          <a:p>
            <a:pPr>
              <a:lnSpc>
                <a:spcPct val="80000"/>
              </a:lnSpc>
              <a:buNone/>
            </a:pPr>
            <a:r>
              <a:rPr lang="en-US" sz="2800" dirty="0"/>
              <a:t>1. Only </a:t>
            </a:r>
            <a:r>
              <a:rPr lang="en-US" sz="2800" dirty="0" smtClean="0"/>
              <a:t>preachers and missionaries </a:t>
            </a:r>
            <a:r>
              <a:rPr lang="en-US" sz="2800" dirty="0"/>
              <a:t>are called.</a:t>
            </a:r>
          </a:p>
          <a:p>
            <a:pPr>
              <a:lnSpc>
                <a:spcPct val="80000"/>
              </a:lnSpc>
              <a:buNone/>
            </a:pPr>
            <a:r>
              <a:rPr lang="en-US" sz="2800" dirty="0"/>
              <a:t>2. There’s a hierarchy of callings.</a:t>
            </a:r>
          </a:p>
          <a:p>
            <a:pPr>
              <a:lnSpc>
                <a:spcPct val="80000"/>
              </a:lnSpc>
              <a:buNone/>
            </a:pPr>
            <a:r>
              <a:rPr lang="en-US" sz="2800" dirty="0"/>
              <a:t>3. You only get one.</a:t>
            </a:r>
          </a:p>
          <a:p>
            <a:pPr>
              <a:lnSpc>
                <a:spcPct val="80000"/>
              </a:lnSpc>
              <a:buNone/>
            </a:pPr>
            <a:r>
              <a:rPr lang="en-US" sz="2800" dirty="0"/>
              <a:t>4. You are usually called to something that   	you DON’T want to do.</a:t>
            </a:r>
          </a:p>
          <a:p>
            <a:pPr>
              <a:lnSpc>
                <a:spcPct val="80000"/>
              </a:lnSpc>
              <a:buNone/>
            </a:pPr>
            <a:r>
              <a:rPr lang="en-US" sz="2800" dirty="0"/>
              <a:t>5. You must have a direct, “burning bush” 	experience.</a:t>
            </a:r>
          </a:p>
          <a:p>
            <a:pPr>
              <a:lnSpc>
                <a:spcPct val="80000"/>
              </a:lnSpc>
              <a:buNone/>
            </a:pPr>
            <a:r>
              <a:rPr lang="en-US" sz="2800" dirty="0"/>
              <a:t>6. There’s a family call.</a:t>
            </a:r>
          </a:p>
          <a:p>
            <a:pPr>
              <a:lnSpc>
                <a:spcPct val="80000"/>
              </a:lnSpc>
              <a:buNone/>
            </a:pPr>
            <a:r>
              <a:rPr lang="en-US" sz="2800" dirty="0"/>
              <a:t>7. Once you are called, you are equipped.</a:t>
            </a:r>
          </a:p>
          <a:p>
            <a:pPr>
              <a:lnSpc>
                <a:spcPct val="80000"/>
              </a:lnSpc>
              <a:buNone/>
            </a:pPr>
            <a:r>
              <a:rPr lang="en-US" sz="2800" dirty="0"/>
              <a:t>8. Calling will eliminate your questions and	problems.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strips(downRight)">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strips(downRight)">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strips(downRight)">
                                      <p:cBhvr>
                                        <p:cTn id="17" dur="1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strips(downRight)">
                                      <p:cBhvr>
                                        <p:cTn id="22" dur="1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strips(downRight)">
                                      <p:cBhvr>
                                        <p:cTn id="27" dur="1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strips(downRight)">
                                      <p:cBhvr>
                                        <p:cTn id="32" dur="10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strips(downRight)">
                                      <p:cBhvr>
                                        <p:cTn id="37" dur="10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strips(downRight)">
                                      <p:cBhvr>
                                        <p:cTn id="42" dur="10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u="sng"/>
              <a:t>The Joy of My Calling &amp; Career</a:t>
            </a:r>
          </a:p>
        </p:txBody>
      </p:sp>
      <p:graphicFrame>
        <p:nvGraphicFramePr>
          <p:cNvPr id="56323" name="Diagram 3"/>
          <p:cNvGraphicFramePr>
            <a:graphicFrameLocks/>
          </p:cNvGraphicFramePr>
          <p:nvPr>
            <p:ph idx="1"/>
          </p:nvPr>
        </p:nvGraphicFramePr>
        <p:xfrm>
          <a:off x="455613" y="1598613"/>
          <a:ext cx="8226425" cy="4497387"/>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u="sng" dirty="0"/>
              <a:t>Discover your Calling</a:t>
            </a:r>
            <a:br>
              <a:rPr lang="en-US" u="sng" dirty="0"/>
            </a:br>
            <a:r>
              <a:rPr lang="en-US" sz="2800" dirty="0" err="1"/>
              <a:t>Sittser</a:t>
            </a:r>
            <a:r>
              <a:rPr lang="en-US" sz="2800" dirty="0"/>
              <a:t>, </a:t>
            </a:r>
            <a:r>
              <a:rPr lang="en-US" sz="2800" dirty="0" smtClean="0"/>
              <a:t>J. </a:t>
            </a:r>
            <a:r>
              <a:rPr lang="en-US" sz="2800" dirty="0"/>
              <a:t>(2004). </a:t>
            </a:r>
            <a:r>
              <a:rPr lang="en-US" sz="2800" i="1" dirty="0"/>
              <a:t>The will of God as a way of life.</a:t>
            </a:r>
            <a:endParaRPr lang="en-US" sz="2800" dirty="0"/>
          </a:p>
        </p:txBody>
      </p:sp>
      <p:sp>
        <p:nvSpPr>
          <p:cNvPr id="10243" name="Rectangle 3"/>
          <p:cNvSpPr>
            <a:spLocks noGrp="1" noChangeArrowheads="1"/>
          </p:cNvSpPr>
          <p:nvPr>
            <p:ph type="body" idx="1"/>
          </p:nvPr>
        </p:nvSpPr>
        <p:spPr/>
        <p:txBody>
          <a:bodyPr/>
          <a:lstStyle/>
          <a:p>
            <a:pPr>
              <a:buFont typeface="Wingdings" pitchFamily="2" charset="2"/>
              <a:buNone/>
            </a:pPr>
            <a:endParaRPr lang="en-US" sz="2400" dirty="0"/>
          </a:p>
          <a:p>
            <a:r>
              <a:rPr lang="en-US" sz="3200" dirty="0"/>
              <a:t>Six signs to look for in the process:</a:t>
            </a:r>
          </a:p>
          <a:p>
            <a:pPr lvl="1"/>
            <a:r>
              <a:rPr lang="en-US" sz="2800" dirty="0"/>
              <a:t>1. Motivation</a:t>
            </a:r>
          </a:p>
          <a:p>
            <a:pPr lvl="1"/>
            <a:r>
              <a:rPr lang="en-US" sz="2800" dirty="0"/>
              <a:t>2. Talent </a:t>
            </a:r>
          </a:p>
          <a:p>
            <a:pPr lvl="1"/>
            <a:r>
              <a:rPr lang="en-US" sz="2800" dirty="0"/>
              <a:t>3. Life Experiences</a:t>
            </a:r>
          </a:p>
          <a:p>
            <a:pPr lvl="1"/>
            <a:r>
              <a:rPr lang="en-US" sz="2800" dirty="0"/>
              <a:t>4. Open and Closed Doors</a:t>
            </a:r>
          </a:p>
          <a:p>
            <a:pPr lvl="1"/>
            <a:r>
              <a:rPr lang="en-US" sz="2800" dirty="0"/>
              <a:t>5. The </a:t>
            </a:r>
            <a:r>
              <a:rPr lang="en-US" sz="2800" dirty="0" smtClean="0"/>
              <a:t>Voice </a:t>
            </a:r>
            <a:r>
              <a:rPr lang="en-US" sz="2800" dirty="0"/>
              <a:t>of People</a:t>
            </a:r>
          </a:p>
          <a:p>
            <a:pPr lvl="1"/>
            <a:r>
              <a:rPr lang="en-US" sz="2800" dirty="0"/>
              <a:t>6. Joyful </a:t>
            </a:r>
            <a:r>
              <a:rPr lang="en-US" sz="2800" dirty="0" smtClean="0"/>
              <a:t>Service</a:t>
            </a:r>
          </a:p>
          <a:p>
            <a:pPr lvl="1">
              <a:buNone/>
            </a:pPr>
            <a:r>
              <a:rPr lang="en-US" sz="2800" dirty="0" smtClean="0"/>
              <a:t>						Handout #3</a:t>
            </a:r>
            <a:endParaRPr lang="en-US" sz="2800" dirty="0"/>
          </a:p>
          <a:p>
            <a:pPr lvl="2">
              <a:buFont typeface="Wingdings" pitchFamily="2" charset="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wipe(left)">
                                      <p:cBhvr>
                                        <p:cTn id="7" dur="10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10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wipe(left)">
                                      <p:cBhvr>
                                        <p:cTn id="17" dur="10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wipe(left)">
                                      <p:cBhvr>
                                        <p:cTn id="22" dur="10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wipe(left)">
                                      <p:cBhvr>
                                        <p:cTn id="27" dur="10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wipe(left)">
                                      <p:cBhvr>
                                        <p:cTn id="32" dur="10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Effect transition="in" filter="wipe(left)">
                                      <p:cBhvr>
                                        <p:cTn id="37"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r>
              <a:rPr lang="en-US" dirty="0" smtClean="0"/>
              <a:t>“Students create a college education by the decisions they make.”</a:t>
            </a:r>
          </a:p>
          <a:p>
            <a:pPr>
              <a:buNone/>
            </a:pPr>
            <a:r>
              <a:rPr lang="en-US" dirty="0" smtClean="0"/>
              <a:t>			Chip Anderson, UCLA professor</a:t>
            </a:r>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The Decisions of Discovery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Where do students go to reflect on questions about choice of major, careers, calling?</a:t>
            </a:r>
          </a:p>
          <a:p>
            <a:pPr>
              <a:buNone/>
            </a:pPr>
            <a:endParaRPr lang="en-US" sz="1200" dirty="0" smtClean="0"/>
          </a:p>
          <a:p>
            <a:r>
              <a:rPr lang="en-US" dirty="0" smtClean="0"/>
              <a:t>Who is encouraging the students to study themselves?</a:t>
            </a:r>
          </a:p>
          <a:p>
            <a:pPr>
              <a:buNone/>
            </a:pPr>
            <a:endParaRPr lang="en-US" sz="1200" dirty="0" smtClean="0"/>
          </a:p>
          <a:p>
            <a:r>
              <a:rPr lang="en-US" dirty="0" smtClean="0"/>
              <a:t>Does your Faith and Learning integration connect to an exploration of vocation?</a:t>
            </a:r>
          </a:p>
          <a:p>
            <a:pPr>
              <a:buNone/>
            </a:pPr>
            <a:endParaRPr lang="en-US" sz="1200" dirty="0" smtClean="0"/>
          </a:p>
          <a:p>
            <a:r>
              <a:rPr lang="en-US" dirty="0" smtClean="0"/>
              <a:t>What structures and strategies do you need? </a:t>
            </a:r>
            <a:endParaRPr lang="en-US" dirty="0"/>
          </a:p>
        </p:txBody>
      </p:sp>
      <p:sp>
        <p:nvSpPr>
          <p:cNvPr id="3" name="Title 2"/>
          <p:cNvSpPr>
            <a:spLocks noGrp="1"/>
          </p:cNvSpPr>
          <p:nvPr>
            <p:ph type="title"/>
          </p:nvPr>
        </p:nvSpPr>
        <p:spPr/>
        <p:txBody>
          <a:bodyPr/>
          <a:lstStyle/>
          <a:p>
            <a:r>
              <a:rPr lang="en-US" u="sng" dirty="0" smtClean="0"/>
              <a:t>Helping Students Decide</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 through personal exploration for faculty &amp; staff  (small reflective retreats)</a:t>
            </a:r>
          </a:p>
          <a:p>
            <a:r>
              <a:rPr lang="en-US" dirty="0" smtClean="0"/>
              <a:t>Connect to advising and career counseling</a:t>
            </a:r>
          </a:p>
          <a:p>
            <a:r>
              <a:rPr lang="en-US" dirty="0" smtClean="0"/>
              <a:t>Make it part of residential life discussions </a:t>
            </a:r>
          </a:p>
          <a:p>
            <a:r>
              <a:rPr lang="en-US" dirty="0" smtClean="0"/>
              <a:t>Build into curriculum </a:t>
            </a:r>
          </a:p>
          <a:p>
            <a:pPr lvl="1"/>
            <a:r>
              <a:rPr lang="en-US" dirty="0" smtClean="0"/>
              <a:t>Freshmen orientation</a:t>
            </a:r>
          </a:p>
          <a:p>
            <a:pPr lvl="1"/>
            <a:r>
              <a:rPr lang="en-US" dirty="0" smtClean="0"/>
              <a:t>Religion core classes</a:t>
            </a:r>
          </a:p>
          <a:p>
            <a:pPr lvl="1"/>
            <a:r>
              <a:rPr lang="en-US" dirty="0" smtClean="0"/>
              <a:t>Introductory courses in each discipline</a:t>
            </a:r>
          </a:p>
          <a:p>
            <a:pPr lvl="1"/>
            <a:r>
              <a:rPr lang="en-US" dirty="0" smtClean="0"/>
              <a:t>Service Learning</a:t>
            </a:r>
          </a:p>
          <a:p>
            <a:pPr lvl="1"/>
            <a:r>
              <a:rPr lang="en-US" dirty="0" smtClean="0"/>
              <a:t>Senior Capstone or Internship </a:t>
            </a:r>
          </a:p>
        </p:txBody>
      </p:sp>
      <p:sp>
        <p:nvSpPr>
          <p:cNvPr id="3" name="Title 2"/>
          <p:cNvSpPr>
            <a:spLocks noGrp="1"/>
          </p:cNvSpPr>
          <p:nvPr>
            <p:ph type="title"/>
          </p:nvPr>
        </p:nvSpPr>
        <p:spPr/>
        <p:txBody>
          <a:bodyPr>
            <a:normAutofit fontScale="90000"/>
          </a:bodyPr>
          <a:lstStyle/>
          <a:p>
            <a:r>
              <a:rPr lang="en-US" sz="3600" dirty="0" smtClean="0"/>
              <a:t>Campus-Wide Possibilities for the</a:t>
            </a:r>
            <a:br>
              <a:rPr lang="en-US" sz="3600" dirty="0" smtClean="0"/>
            </a:br>
            <a:r>
              <a:rPr lang="en-US" sz="3600" u="sng" dirty="0" smtClean="0"/>
              <a:t> Theological Exploration of Vocation</a:t>
            </a:r>
            <a:endParaRPr lang="en-US" sz="36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par>
                                <p:cTn id="23" presetID="18" presetClass="entr" presetSubtype="6"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strips(downRight)">
                                      <p:cBhvr>
                                        <p:cTn id="25" dur="500"/>
                                        <p:tgtEl>
                                          <p:spTgt spid="2">
                                            <p:txEl>
                                              <p:pRg st="4" end="4"/>
                                            </p:txEl>
                                          </p:spTgt>
                                        </p:tgtEl>
                                      </p:cBhvr>
                                    </p:animEffect>
                                  </p:childTnLst>
                                </p:cTn>
                              </p:par>
                              <p:par>
                                <p:cTn id="26" presetID="18" presetClass="entr" presetSubtype="6"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strips(downRight)">
                                      <p:cBhvr>
                                        <p:cTn id="28" dur="500"/>
                                        <p:tgtEl>
                                          <p:spTgt spid="2">
                                            <p:txEl>
                                              <p:pRg st="5" end="5"/>
                                            </p:txEl>
                                          </p:spTgt>
                                        </p:tgtEl>
                                      </p:cBhvr>
                                    </p:animEffect>
                                  </p:childTnLst>
                                </p:cTn>
                              </p:par>
                              <p:par>
                                <p:cTn id="29" presetID="18" presetClass="entr" presetSubtype="6"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strips(downRight)">
                                      <p:cBhvr>
                                        <p:cTn id="31" dur="500"/>
                                        <p:tgtEl>
                                          <p:spTgt spid="2">
                                            <p:txEl>
                                              <p:pRg st="6" end="6"/>
                                            </p:txEl>
                                          </p:spTgt>
                                        </p:tgtEl>
                                      </p:cBhvr>
                                    </p:animEffect>
                                  </p:childTnLst>
                                </p:cTn>
                              </p:par>
                              <p:par>
                                <p:cTn id="32" presetID="18" presetClass="entr" presetSubtype="6"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strips(downRight)">
                                      <p:cBhvr>
                                        <p:cTn id="34" dur="500"/>
                                        <p:tgtEl>
                                          <p:spTgt spid="2">
                                            <p:txEl>
                                              <p:pRg st="7" end="7"/>
                                            </p:txEl>
                                          </p:spTgt>
                                        </p:tgtEl>
                                      </p:cBhvr>
                                    </p:animEffect>
                                  </p:childTnLst>
                                </p:cTn>
                              </p:par>
                              <p:par>
                                <p:cTn id="35" presetID="18" presetClass="entr" presetSubtype="6"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strips(downRight)">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u="sng" dirty="0" smtClean="0"/>
              <a:t>Vocational Questions…</a:t>
            </a:r>
            <a:endParaRPr lang="en-US" b="1" u="sng" dirty="0"/>
          </a:p>
        </p:txBody>
      </p:sp>
      <p:sp>
        <p:nvSpPr>
          <p:cNvPr id="4099" name="Rectangle 3"/>
          <p:cNvSpPr>
            <a:spLocks noGrp="1" noChangeArrowheads="1"/>
          </p:cNvSpPr>
          <p:nvPr>
            <p:ph type="body" idx="1"/>
          </p:nvPr>
        </p:nvSpPr>
        <p:spPr/>
        <p:txBody>
          <a:bodyPr>
            <a:normAutofit fontScale="92500" lnSpcReduction="10000"/>
          </a:bodyPr>
          <a:lstStyle/>
          <a:p>
            <a:pPr>
              <a:buFont typeface="Wingdings" pitchFamily="2" charset="2"/>
              <a:buNone/>
            </a:pPr>
            <a:r>
              <a:rPr lang="en-US" dirty="0"/>
              <a:t>Do you know…?</a:t>
            </a:r>
          </a:p>
          <a:p>
            <a:pPr>
              <a:buFont typeface="Wingdings" pitchFamily="2" charset="2"/>
              <a:buNone/>
            </a:pPr>
            <a:endParaRPr lang="en-US" sz="1800" dirty="0"/>
          </a:p>
          <a:p>
            <a:r>
              <a:rPr lang="en-US" sz="2800" dirty="0"/>
              <a:t>why you are here?</a:t>
            </a:r>
          </a:p>
          <a:p>
            <a:r>
              <a:rPr lang="en-US" sz="2800" dirty="0"/>
              <a:t>what you are supposed to do with your life?</a:t>
            </a:r>
          </a:p>
          <a:p>
            <a:r>
              <a:rPr lang="en-US" sz="2800" dirty="0"/>
              <a:t>what you’re good at?</a:t>
            </a:r>
          </a:p>
          <a:p>
            <a:r>
              <a:rPr lang="en-US" sz="2800" dirty="0"/>
              <a:t>what you enjoy</a:t>
            </a:r>
            <a:r>
              <a:rPr lang="en-US" sz="2800" dirty="0" smtClean="0"/>
              <a:t>?  what matters to you?</a:t>
            </a:r>
          </a:p>
          <a:p>
            <a:r>
              <a:rPr lang="en-US" sz="2800" dirty="0" smtClean="0"/>
              <a:t>what you would really love to do if you could set aside your fears and the expectations of others?</a:t>
            </a:r>
            <a:endParaRPr lang="en-US" sz="2800" dirty="0"/>
          </a:p>
          <a:p>
            <a:r>
              <a:rPr lang="en-US" sz="2800" dirty="0"/>
              <a:t>what the world needs you to do?</a:t>
            </a:r>
          </a:p>
          <a:p>
            <a:r>
              <a:rPr lang="en-US" sz="2800" dirty="0"/>
              <a:t>what God has designed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strips(downLeft)">
                                      <p:cBhvr>
                                        <p:cTn id="7" dur="500"/>
                                        <p:tgtEl>
                                          <p:spTgt spid="4099">
                                            <p:txEl>
                                              <p:pRg st="2" end="2"/>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4099">
                                            <p:txEl>
                                              <p:pRg st="3" end="3"/>
                                            </p:txEl>
                                          </p:spTgt>
                                        </p:tgtEl>
                                        <p:attrNameLst>
                                          <p:attrName>style.visibility</p:attrName>
                                        </p:attrNameLst>
                                      </p:cBhvr>
                                      <p:to>
                                        <p:strVal val="visible"/>
                                      </p:to>
                                    </p:set>
                                    <p:animEffect transition="in" filter="strips(downLeft)">
                                      <p:cBhvr>
                                        <p:cTn id="10" dur="500"/>
                                        <p:tgtEl>
                                          <p:spTgt spid="409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animEffect transition="in" filter="strips(downLeft)">
                                      <p:cBhvr>
                                        <p:cTn id="15" dur="500"/>
                                        <p:tgtEl>
                                          <p:spTgt spid="4099">
                                            <p:txEl>
                                              <p:pRg st="4" end="4"/>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4099">
                                            <p:txEl>
                                              <p:pRg st="5" end="5"/>
                                            </p:txEl>
                                          </p:spTgt>
                                        </p:tgtEl>
                                        <p:attrNameLst>
                                          <p:attrName>style.visibility</p:attrName>
                                        </p:attrNameLst>
                                      </p:cBhvr>
                                      <p:to>
                                        <p:strVal val="visible"/>
                                      </p:to>
                                    </p:set>
                                    <p:animEffect transition="in" filter="strips(downLeft)">
                                      <p:cBhvr>
                                        <p:cTn id="18" dur="500"/>
                                        <p:tgtEl>
                                          <p:spTgt spid="4099">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4099">
                                            <p:txEl>
                                              <p:pRg st="6" end="6"/>
                                            </p:txEl>
                                          </p:spTgt>
                                        </p:tgtEl>
                                        <p:attrNameLst>
                                          <p:attrName>style.visibility</p:attrName>
                                        </p:attrNameLst>
                                      </p:cBhvr>
                                      <p:to>
                                        <p:strVal val="visible"/>
                                      </p:to>
                                    </p:set>
                                    <p:animEffect transition="in" filter="strips(downLeft)">
                                      <p:cBhvr>
                                        <p:cTn id="23" dur="500"/>
                                        <p:tgtEl>
                                          <p:spTgt spid="4099">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4099">
                                            <p:txEl>
                                              <p:pRg st="7" end="7"/>
                                            </p:txEl>
                                          </p:spTgt>
                                        </p:tgtEl>
                                        <p:attrNameLst>
                                          <p:attrName>style.visibility</p:attrName>
                                        </p:attrNameLst>
                                      </p:cBhvr>
                                      <p:to>
                                        <p:strVal val="visible"/>
                                      </p:to>
                                    </p:set>
                                    <p:animEffect transition="in" filter="strips(downLeft)">
                                      <p:cBhvr>
                                        <p:cTn id="28" dur="500"/>
                                        <p:tgtEl>
                                          <p:spTgt spid="4099">
                                            <p:txEl>
                                              <p:pRg st="7" end="7"/>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animEffect transition="in" filter="strips(downLeft)">
                                      <p:cBhvr>
                                        <p:cTn id="31"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Teach, </a:t>
            </a:r>
          </a:p>
          <a:p>
            <a:r>
              <a:rPr lang="en-US" dirty="0" smtClean="0"/>
              <a:t>To Learn, </a:t>
            </a:r>
          </a:p>
          <a:p>
            <a:r>
              <a:rPr lang="en-US" dirty="0" smtClean="0"/>
              <a:t>To cause others to do the same.</a:t>
            </a:r>
          </a:p>
          <a:p>
            <a:endParaRPr lang="en-US" dirty="0" smtClean="0"/>
          </a:p>
          <a:p>
            <a:pPr>
              <a:buNone/>
            </a:pPr>
            <a:endParaRPr lang="en-US" dirty="0" smtClean="0"/>
          </a:p>
          <a:p>
            <a:r>
              <a:rPr lang="en-US" dirty="0" smtClean="0"/>
              <a:t>And when I was a teenager, I thought that my calling would be accomplished through teaching piano to beginners.</a:t>
            </a:r>
            <a:endParaRPr lang="en-US" dirty="0"/>
          </a:p>
        </p:txBody>
      </p:sp>
      <p:sp>
        <p:nvSpPr>
          <p:cNvPr id="3" name="Title 2"/>
          <p:cNvSpPr>
            <a:spLocks noGrp="1"/>
          </p:cNvSpPr>
          <p:nvPr>
            <p:ph type="title"/>
          </p:nvPr>
        </p:nvSpPr>
        <p:spPr/>
        <p:txBody>
          <a:bodyPr/>
          <a:lstStyle/>
          <a:p>
            <a:r>
              <a:rPr lang="en-US" dirty="0" smtClean="0"/>
              <a:t>My Calling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9B0D5D-9D04-4D90-ABF6-714614DDC527}" type="slidenum">
              <a:rPr lang="en-US"/>
              <a:pPr/>
              <a:t>3</a:t>
            </a:fld>
            <a:endParaRPr lang="en-US"/>
          </a:p>
        </p:txBody>
      </p:sp>
      <p:sp>
        <p:nvSpPr>
          <p:cNvPr id="4098" name="Rectangle 2"/>
          <p:cNvSpPr>
            <a:spLocks noGrp="1" noChangeArrowheads="1"/>
          </p:cNvSpPr>
          <p:nvPr>
            <p:ph type="title"/>
          </p:nvPr>
        </p:nvSpPr>
        <p:spPr/>
        <p:txBody>
          <a:bodyPr/>
          <a:lstStyle/>
          <a:p>
            <a:r>
              <a:rPr lang="en-US" u="sng"/>
              <a:t>The Poiema Project</a:t>
            </a:r>
          </a:p>
        </p:txBody>
      </p:sp>
      <p:sp>
        <p:nvSpPr>
          <p:cNvPr id="4099" name="Rectangle 3"/>
          <p:cNvSpPr>
            <a:spLocks noGrp="1" noChangeArrowheads="1"/>
          </p:cNvSpPr>
          <p:nvPr>
            <p:ph type="body" idx="1"/>
          </p:nvPr>
        </p:nvSpPr>
        <p:spPr/>
        <p:txBody>
          <a:bodyPr/>
          <a:lstStyle/>
          <a:p>
            <a:pPr>
              <a:lnSpc>
                <a:spcPct val="90000"/>
              </a:lnSpc>
            </a:pPr>
            <a:r>
              <a:rPr lang="en-US" sz="2800" dirty="0" smtClean="0"/>
              <a:t>A </a:t>
            </a:r>
            <a:r>
              <a:rPr lang="en-US" sz="2800" dirty="0"/>
              <a:t>theological exploration of vocation</a:t>
            </a:r>
          </a:p>
          <a:p>
            <a:pPr>
              <a:lnSpc>
                <a:spcPct val="90000"/>
              </a:lnSpc>
              <a:buFont typeface="Wingdings" pitchFamily="2" charset="2"/>
              <a:buNone/>
            </a:pPr>
            <a:r>
              <a:rPr lang="en-US" dirty="0"/>
              <a:t>	</a:t>
            </a:r>
            <a:r>
              <a:rPr lang="en-US" dirty="0" smtClean="0"/>
              <a:t>   </a:t>
            </a:r>
            <a:r>
              <a:rPr lang="en-US" sz="2400" dirty="0" smtClean="0"/>
              <a:t>Lee </a:t>
            </a:r>
            <a:r>
              <a:rPr lang="en-US" sz="2400" dirty="0"/>
              <a:t>is one of 88 institutions </a:t>
            </a:r>
            <a:r>
              <a:rPr lang="en-US" sz="2400" dirty="0" smtClean="0"/>
              <a:t>to receive </a:t>
            </a:r>
            <a:r>
              <a:rPr lang="en-US" sz="2400" dirty="0"/>
              <a:t>this grant.</a:t>
            </a:r>
            <a:endParaRPr lang="en-US" dirty="0"/>
          </a:p>
          <a:p>
            <a:pPr>
              <a:lnSpc>
                <a:spcPct val="90000"/>
              </a:lnSpc>
            </a:pPr>
            <a:endParaRPr lang="en-US" dirty="0"/>
          </a:p>
          <a:p>
            <a:pPr>
              <a:lnSpc>
                <a:spcPct val="90000"/>
              </a:lnSpc>
            </a:pPr>
            <a:r>
              <a:rPr lang="en-US" sz="2800" dirty="0"/>
              <a:t>Funded by the Lilly Endowment, Inc. </a:t>
            </a:r>
            <a:endParaRPr lang="en-US" sz="2800" dirty="0" smtClean="0"/>
          </a:p>
          <a:p>
            <a:pPr>
              <a:lnSpc>
                <a:spcPct val="90000"/>
              </a:lnSpc>
              <a:buNone/>
            </a:pPr>
            <a:r>
              <a:rPr lang="en-US" sz="2800" dirty="0" smtClean="0"/>
              <a:t>		2003-2007 and </a:t>
            </a:r>
            <a:r>
              <a:rPr lang="en-US" sz="2800" dirty="0"/>
              <a:t>2008-2010.</a:t>
            </a:r>
          </a:p>
          <a:p>
            <a:pPr>
              <a:lnSpc>
                <a:spcPct val="90000"/>
              </a:lnSpc>
              <a:buFont typeface="Wingdings" pitchFamily="2" charset="2"/>
              <a:buNone/>
            </a:pPr>
            <a:endParaRPr lang="en-US" sz="2400" dirty="0"/>
          </a:p>
          <a:p>
            <a:pPr>
              <a:lnSpc>
                <a:spcPct val="90000"/>
              </a:lnSpc>
            </a:pPr>
            <a:r>
              <a:rPr lang="en-US" dirty="0"/>
              <a:t>Our guiding scripture: Eph. 2:10</a:t>
            </a:r>
          </a:p>
          <a:p>
            <a:pPr>
              <a:lnSpc>
                <a:spcPct val="90000"/>
              </a:lnSpc>
              <a:buFont typeface="Wingdings" pitchFamily="2" charset="2"/>
              <a:buNone/>
            </a:pPr>
            <a:r>
              <a:rPr lang="en-US" dirty="0"/>
              <a:t>		</a:t>
            </a:r>
            <a:r>
              <a:rPr lang="en-US" sz="2400" dirty="0"/>
              <a:t>“For we are God’s </a:t>
            </a:r>
            <a:r>
              <a:rPr lang="en-US" sz="2400" b="1" dirty="0" smtClean="0"/>
              <a:t>workmanship </a:t>
            </a:r>
            <a:r>
              <a:rPr lang="en-US" sz="2400" b="1" i="1" dirty="0" smtClean="0"/>
              <a:t>(</a:t>
            </a:r>
            <a:r>
              <a:rPr lang="en-US" sz="2400" b="1" i="1" dirty="0" err="1" smtClean="0"/>
              <a:t>poiema</a:t>
            </a:r>
            <a:r>
              <a:rPr lang="en-US" sz="2400" b="1" i="1" dirty="0" smtClean="0"/>
              <a:t>)</a:t>
            </a:r>
            <a:r>
              <a:rPr lang="en-US" sz="2400" dirty="0" smtClean="0"/>
              <a:t>,</a:t>
            </a:r>
            <a:endParaRPr lang="en-US" sz="2400" dirty="0"/>
          </a:p>
          <a:p>
            <a:pPr>
              <a:lnSpc>
                <a:spcPct val="90000"/>
              </a:lnSpc>
              <a:buFont typeface="Wingdings" pitchFamily="2" charset="2"/>
              <a:buNone/>
            </a:pPr>
            <a:r>
              <a:rPr lang="en-US" sz="2400" dirty="0"/>
              <a:t>		created in Christ Jesus to do </a:t>
            </a:r>
            <a:r>
              <a:rPr lang="en-US" sz="2400" dirty="0" smtClean="0"/>
              <a:t>good works which	God </a:t>
            </a:r>
            <a:r>
              <a:rPr lang="en-US" sz="2400" dirty="0"/>
              <a:t>prepared in advance for us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animEffect transition="in" filter="strips(downRight)">
                                      <p:cBhvr>
                                        <p:cTn id="7" dur="2000"/>
                                        <p:tgtEl>
                                          <p:spTgt spid="4099">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099">
                                            <p:txEl>
                                              <p:pRg st="4" end="4"/>
                                            </p:txEl>
                                          </p:spTgt>
                                        </p:tgtEl>
                                        <p:attrNameLst>
                                          <p:attrName>style.visibility</p:attrName>
                                        </p:attrNameLst>
                                      </p:cBhvr>
                                      <p:to>
                                        <p:strVal val="visible"/>
                                      </p:to>
                                    </p:set>
                                    <p:animEffect transition="in" filter="box(in)">
                                      <p:cBhvr>
                                        <p:cTn id="10" dur="2000"/>
                                        <p:tgtEl>
                                          <p:spTgt spid="409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animEffect transition="in" filter="strips(downRight)">
                                      <p:cBhvr>
                                        <p:cTn id="15" dur="2000"/>
                                        <p:tgtEl>
                                          <p:spTgt spid="4099">
                                            <p:txEl>
                                              <p:pRg st="6" end="6"/>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4099">
                                            <p:txEl>
                                              <p:pRg st="7" end="7"/>
                                            </p:txEl>
                                          </p:spTgt>
                                        </p:tgtEl>
                                        <p:attrNameLst>
                                          <p:attrName>style.visibility</p:attrName>
                                        </p:attrNameLst>
                                      </p:cBhvr>
                                      <p:to>
                                        <p:strVal val="visible"/>
                                      </p:to>
                                    </p:set>
                                    <p:animEffect transition="in" filter="strips(downRight)">
                                      <p:cBhvr>
                                        <p:cTn id="18" dur="2000"/>
                                        <p:tgtEl>
                                          <p:spTgt spid="4099">
                                            <p:txEl>
                                              <p:pRg st="7" end="7"/>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4099">
                                            <p:txEl>
                                              <p:pRg st="8" end="8"/>
                                            </p:txEl>
                                          </p:spTgt>
                                        </p:tgtEl>
                                        <p:attrNameLst>
                                          <p:attrName>style.visibility</p:attrName>
                                        </p:attrNameLst>
                                      </p:cBhvr>
                                      <p:to>
                                        <p:strVal val="visible"/>
                                      </p:to>
                                    </p:set>
                                    <p:animEffect transition="in" filter="strips(downRight)">
                                      <p:cBhvr>
                                        <p:cTn id="21"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 will not tell you everything now.</a:t>
            </a:r>
          </a:p>
          <a:p>
            <a:r>
              <a:rPr lang="en-US" dirty="0" smtClean="0"/>
              <a:t>You do not have to have it all figured out in order to proceed.</a:t>
            </a:r>
          </a:p>
          <a:p>
            <a:r>
              <a:rPr lang="en-US" dirty="0" smtClean="0"/>
              <a:t>Calling emerges from the journey.</a:t>
            </a:r>
          </a:p>
          <a:p>
            <a:r>
              <a:rPr lang="en-US" dirty="0" smtClean="0"/>
              <a:t>A specific calling can take on multiple layers and multiple aspects.</a:t>
            </a:r>
          </a:p>
          <a:p>
            <a:pPr lvl="1"/>
            <a:r>
              <a:rPr lang="en-US" dirty="0" smtClean="0"/>
              <a:t>Just imagine what the call to teach piano lessons to beginners could lead to?</a:t>
            </a:r>
            <a:endParaRPr lang="en-US" dirty="0"/>
          </a:p>
        </p:txBody>
      </p:sp>
      <p:sp>
        <p:nvSpPr>
          <p:cNvPr id="3" name="Title 2"/>
          <p:cNvSpPr>
            <a:spLocks noGrp="1"/>
          </p:cNvSpPr>
          <p:nvPr>
            <p:ph type="title"/>
          </p:nvPr>
        </p:nvSpPr>
        <p:spPr/>
        <p:txBody>
          <a:bodyPr/>
          <a:lstStyle/>
          <a:p>
            <a:r>
              <a:rPr lang="en-US" dirty="0" smtClean="0"/>
              <a:t>My Exploration Lessons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74638"/>
            <a:ext cx="8610600" cy="1143000"/>
          </a:xfrm>
        </p:spPr>
        <p:txBody>
          <a:bodyPr>
            <a:normAutofit fontScale="90000"/>
          </a:bodyPr>
          <a:lstStyle/>
          <a:p>
            <a:r>
              <a:rPr lang="en-US" u="sng" dirty="0" smtClean="0"/>
              <a:t>Be very perceptive – God is speaking</a:t>
            </a:r>
            <a:r>
              <a:rPr lang="en-US" dirty="0"/>
              <a:t>	</a:t>
            </a:r>
          </a:p>
        </p:txBody>
      </p:sp>
      <p:sp>
        <p:nvSpPr>
          <p:cNvPr id="19459" name="Rectangle 3"/>
          <p:cNvSpPr>
            <a:spLocks noGrp="1" noChangeArrowheads="1"/>
          </p:cNvSpPr>
          <p:nvPr>
            <p:ph type="body" idx="1"/>
          </p:nvPr>
        </p:nvSpPr>
        <p:spPr>
          <a:xfrm>
            <a:off x="457200" y="1219200"/>
            <a:ext cx="8229600" cy="5105400"/>
          </a:xfrm>
        </p:spPr>
        <p:txBody>
          <a:bodyPr/>
          <a:lstStyle/>
          <a:p>
            <a:pPr>
              <a:lnSpc>
                <a:spcPct val="90000"/>
              </a:lnSpc>
            </a:pPr>
            <a:r>
              <a:rPr lang="en-US" sz="2600" dirty="0"/>
              <a:t>Listen carefully to what God is calling you to do.  The clamor of many voices can drown out what God is saying.  Your true identity can only come from listening intentionally and very carefully to what God is directing you to do. </a:t>
            </a:r>
            <a:endParaRPr lang="en-US" sz="2600" dirty="0" smtClean="0"/>
          </a:p>
          <a:p>
            <a:pPr>
              <a:lnSpc>
                <a:spcPct val="90000"/>
              </a:lnSpc>
              <a:buNone/>
            </a:pPr>
            <a:r>
              <a:rPr lang="en-US" sz="2600" dirty="0" smtClean="0"/>
              <a:t> </a:t>
            </a:r>
            <a:endParaRPr lang="en-US" sz="2600" dirty="0"/>
          </a:p>
          <a:p>
            <a:pPr>
              <a:lnSpc>
                <a:spcPct val="90000"/>
              </a:lnSpc>
            </a:pPr>
            <a:r>
              <a:rPr lang="en-US" sz="2600" dirty="0"/>
              <a:t>And that may not fit the mold or the expectations of others.  You are on your own journey.  There's no need to compare or to panic.  It's your story God is revealing to you.  Live and learn through every chapter.  </a:t>
            </a:r>
          </a:p>
          <a:p>
            <a:pPr>
              <a:lnSpc>
                <a:spcPct val="90000"/>
              </a:lnSpc>
              <a:buFont typeface="Wingdings" pitchFamily="2" charset="2"/>
              <a:buNone/>
            </a:pPr>
            <a:r>
              <a:rPr lang="en-US" sz="2600" dirty="0"/>
              <a:t>	No need to argue or explain, just be."</a:t>
            </a:r>
          </a:p>
          <a:p>
            <a:pPr>
              <a:lnSpc>
                <a:spcPct val="90000"/>
              </a:lnSpc>
              <a:buFont typeface="Wingdings" pitchFamily="2" charset="2"/>
              <a:buNone/>
            </a:pPr>
            <a:r>
              <a:rPr lang="en-US" sz="2400" dirty="0"/>
              <a:t>		Marguerite Schuster, Fuller Seminary professor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 calcmode="lin" valueType="num">
                                      <p:cBhvr additive="base">
                                        <p:cTn id="7" dur="10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945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anim calcmode="lin" valueType="num">
                                      <p:cBhvr additive="base">
                                        <p:cTn id="11" dur="10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945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anim calcmode="lin" valueType="num">
                                      <p:cBhvr additive="base">
                                        <p:cTn id="15" dur="10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entoring swan.jpg"/>
          <p:cNvPicPr>
            <a:picLocks noGrp="1" noChangeAspect="1"/>
          </p:cNvPicPr>
          <p:nvPr>
            <p:ph idx="1"/>
          </p:nvPr>
        </p:nvPicPr>
        <p:blipFill>
          <a:blip r:embed="rId2"/>
          <a:stretch>
            <a:fillRect/>
          </a:stretch>
        </p:blipFill>
        <p:spPr>
          <a:xfrm>
            <a:off x="3276600" y="2057401"/>
            <a:ext cx="3733800" cy="2666999"/>
          </a:xfrm>
        </p:spPr>
      </p:pic>
      <p:sp>
        <p:nvSpPr>
          <p:cNvPr id="3" name="Title 2"/>
          <p:cNvSpPr>
            <a:spLocks noGrp="1"/>
          </p:cNvSpPr>
          <p:nvPr>
            <p:ph type="title"/>
          </p:nvPr>
        </p:nvSpPr>
        <p:spPr/>
        <p:txBody>
          <a:bodyPr>
            <a:normAutofit fontScale="90000"/>
          </a:bodyPr>
          <a:lstStyle/>
          <a:p>
            <a:r>
              <a:rPr lang="en-US" dirty="0" smtClean="0"/>
              <a:t>As professor, educator, advisor, mentor, you are a role model…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entoring swan.jpg"/>
          <p:cNvPicPr>
            <a:picLocks noGrp="1" noChangeAspect="1"/>
          </p:cNvPicPr>
          <p:nvPr>
            <p:ph idx="1"/>
          </p:nvPr>
        </p:nvPicPr>
        <p:blipFill>
          <a:blip r:embed="rId2"/>
          <a:stretch>
            <a:fillRect/>
          </a:stretch>
        </p:blipFill>
        <p:spPr>
          <a:xfrm>
            <a:off x="2895600" y="2057401"/>
            <a:ext cx="3657600" cy="2438399"/>
          </a:xfrm>
        </p:spPr>
      </p:pic>
      <p:sp>
        <p:nvSpPr>
          <p:cNvPr id="3" name="Title 2"/>
          <p:cNvSpPr>
            <a:spLocks noGrp="1"/>
          </p:cNvSpPr>
          <p:nvPr>
            <p:ph type="title"/>
          </p:nvPr>
        </p:nvSpPr>
        <p:spPr/>
        <p:txBody>
          <a:bodyPr>
            <a:normAutofit fontScale="90000"/>
          </a:bodyPr>
          <a:lstStyle/>
          <a:p>
            <a:r>
              <a:rPr lang="en-US" dirty="0" smtClean="0"/>
              <a:t>“Follow my example, as I follow the example of Christ.” 1 </a:t>
            </a:r>
            <a:r>
              <a:rPr lang="en-US" dirty="0" err="1" smtClean="0"/>
              <a:t>Cor</a:t>
            </a:r>
            <a:r>
              <a:rPr lang="en-US" dirty="0" smtClean="0"/>
              <a:t> 11:1</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401762"/>
          </a:xfrm>
        </p:spPr>
        <p:txBody>
          <a:bodyPr>
            <a:normAutofit fontScale="90000"/>
          </a:bodyPr>
          <a:lstStyle/>
          <a:p>
            <a:r>
              <a:rPr lang="en-US" sz="6800" u="sng" dirty="0"/>
              <a:t>So</a:t>
            </a:r>
            <a:r>
              <a:rPr lang="en-US" sz="6800" u="sng" dirty="0" smtClean="0"/>
              <a:t>….? </a:t>
            </a:r>
            <a:br>
              <a:rPr lang="en-US" sz="6800" u="sng" dirty="0" smtClean="0"/>
            </a:br>
            <a:r>
              <a:rPr lang="en-US" sz="1100" u="sng" dirty="0" smtClean="0"/>
              <a:t>	</a:t>
            </a:r>
            <a:r>
              <a:rPr lang="en-US" sz="3600" u="sng" dirty="0" smtClean="0"/>
              <a:t>(to you 1</a:t>
            </a:r>
            <a:r>
              <a:rPr lang="en-US" sz="3600" u="sng" baseline="30000" dirty="0" smtClean="0"/>
              <a:t>st</a:t>
            </a:r>
            <a:r>
              <a:rPr lang="en-US" sz="3600" u="sng" dirty="0" smtClean="0"/>
              <a:t>, then to your students)</a:t>
            </a:r>
            <a:endParaRPr lang="en-US" sz="6800" u="sng" dirty="0"/>
          </a:p>
        </p:txBody>
      </p:sp>
      <p:sp>
        <p:nvSpPr>
          <p:cNvPr id="15363" name="Rectangle 3"/>
          <p:cNvSpPr>
            <a:spLocks noGrp="1" noChangeArrowheads="1"/>
          </p:cNvSpPr>
          <p:nvPr>
            <p:ph type="body" idx="1"/>
          </p:nvPr>
        </p:nvSpPr>
        <p:spPr>
          <a:xfrm>
            <a:off x="457200" y="2133600"/>
            <a:ext cx="8229600" cy="3873691"/>
          </a:xfrm>
        </p:spPr>
        <p:txBody>
          <a:bodyPr/>
          <a:lstStyle/>
          <a:p>
            <a:pPr>
              <a:lnSpc>
                <a:spcPct val="90000"/>
              </a:lnSpc>
              <a:buFont typeface="Wingdings" pitchFamily="2" charset="2"/>
              <a:buNone/>
            </a:pPr>
            <a:r>
              <a:rPr lang="en-US" sz="4000" dirty="0"/>
              <a:t>Do you have the </a:t>
            </a:r>
            <a:r>
              <a:rPr lang="en-US" sz="4000" b="1" i="1" dirty="0"/>
              <a:t>courage</a:t>
            </a:r>
            <a:r>
              <a:rPr lang="en-US" sz="4000" dirty="0"/>
              <a:t> </a:t>
            </a:r>
          </a:p>
          <a:p>
            <a:pPr>
              <a:lnSpc>
                <a:spcPct val="90000"/>
              </a:lnSpc>
            </a:pPr>
            <a:r>
              <a:rPr lang="en-US" sz="3600" dirty="0"/>
              <a:t>to be who you are, </a:t>
            </a:r>
          </a:p>
          <a:p>
            <a:pPr>
              <a:lnSpc>
                <a:spcPct val="90000"/>
              </a:lnSpc>
            </a:pPr>
            <a:r>
              <a:rPr lang="en-US" sz="3600" dirty="0"/>
              <a:t>to develop your God-given talents into </a:t>
            </a:r>
            <a:r>
              <a:rPr lang="en-US" sz="3600" dirty="0" smtClean="0"/>
              <a:t>strengths and abilities, </a:t>
            </a:r>
            <a:endParaRPr lang="en-US" sz="3600" dirty="0"/>
          </a:p>
          <a:p>
            <a:pPr>
              <a:lnSpc>
                <a:spcPct val="90000"/>
              </a:lnSpc>
            </a:pPr>
            <a:r>
              <a:rPr lang="en-US" sz="3600" dirty="0"/>
              <a:t>to become the person you were created to be?</a:t>
            </a:r>
          </a:p>
          <a:p>
            <a:pPr>
              <a:lnSpc>
                <a:spcPct val="90000"/>
              </a:lnSpc>
              <a:buFont typeface="Wingdings" pitchFamily="2" charset="2"/>
              <a:buNone/>
            </a:pPr>
            <a:endParaRPr lang="en-US" sz="40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Let the favor of the Lord our God be upon us, and prosper for us the work of our hands – </a:t>
            </a:r>
          </a:p>
          <a:p>
            <a:r>
              <a:rPr lang="en-US" sz="3600" dirty="0" smtClean="0"/>
              <a:t>O prosper the work of our hands!</a:t>
            </a:r>
          </a:p>
          <a:p>
            <a:pPr>
              <a:buNone/>
            </a:pPr>
            <a:endParaRPr lang="en-US" dirty="0" smtClean="0"/>
          </a:p>
          <a:p>
            <a:pPr>
              <a:buNone/>
            </a:pPr>
            <a:r>
              <a:rPr lang="en-US" dirty="0" smtClean="0"/>
              <a:t>							Psalm 90:17</a:t>
            </a:r>
          </a:p>
          <a:p>
            <a:pPr>
              <a:buNone/>
            </a:pPr>
            <a:endParaRPr lang="en-US" dirty="0" smtClean="0"/>
          </a:p>
          <a:p>
            <a:pPr algn="ctr">
              <a:buNone/>
            </a:pPr>
            <a:r>
              <a:rPr lang="en-US" sz="3200" b="1" i="1" dirty="0" smtClean="0"/>
              <a:t>May you help students find their way.</a:t>
            </a:r>
            <a:endParaRPr lang="en-US" sz="3200" b="1" i="1" dirty="0"/>
          </a:p>
        </p:txBody>
      </p:sp>
      <p:sp>
        <p:nvSpPr>
          <p:cNvPr id="3" name="Title 2"/>
          <p:cNvSpPr>
            <a:spLocks noGrp="1"/>
          </p:cNvSpPr>
          <p:nvPr>
            <p:ph type="title"/>
          </p:nvPr>
        </p:nvSpPr>
        <p:spPr/>
        <p:txBody>
          <a:bodyPr/>
          <a:lstStyle/>
          <a:p>
            <a:r>
              <a:rPr lang="en-US" dirty="0" smtClean="0"/>
              <a:t>A Prayer </a:t>
            </a:r>
            <a:r>
              <a:rPr lang="en-US" smtClean="0"/>
              <a:t>for the New Year</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reflect on your role as professor/educator and advisor/mentor.</a:t>
            </a:r>
          </a:p>
          <a:p>
            <a:pPr>
              <a:buNone/>
            </a:pPr>
            <a:endParaRPr lang="en-US" dirty="0" smtClean="0"/>
          </a:p>
          <a:p>
            <a:r>
              <a:rPr lang="en-US" dirty="0" smtClean="0"/>
              <a:t>To examine your own story of calling.</a:t>
            </a:r>
          </a:p>
          <a:p>
            <a:pPr>
              <a:buNone/>
            </a:pPr>
            <a:r>
              <a:rPr lang="en-US" dirty="0" smtClean="0"/>
              <a:t>	The topic is theological and academic, but it is also deeply personal.</a:t>
            </a:r>
          </a:p>
          <a:p>
            <a:pPr>
              <a:buNone/>
            </a:pPr>
            <a:endParaRPr lang="en-US" dirty="0" smtClean="0"/>
          </a:p>
          <a:p>
            <a:r>
              <a:rPr lang="en-US" dirty="0" smtClean="0"/>
              <a:t>To explore ways to engage students in the exploration of vocation, and to appreciate what you already do.</a:t>
            </a:r>
          </a:p>
          <a:p>
            <a:pPr lvl="1">
              <a:buNone/>
            </a:pPr>
            <a:endParaRPr lang="en-US" dirty="0" smtClean="0"/>
          </a:p>
          <a:p>
            <a:endParaRPr lang="en-US" dirty="0"/>
          </a:p>
        </p:txBody>
      </p:sp>
      <p:sp>
        <p:nvSpPr>
          <p:cNvPr id="3" name="Title 2"/>
          <p:cNvSpPr>
            <a:spLocks noGrp="1"/>
          </p:cNvSpPr>
          <p:nvPr>
            <p:ph type="title"/>
          </p:nvPr>
        </p:nvSpPr>
        <p:spPr/>
        <p:txBody>
          <a:bodyPr/>
          <a:lstStyle/>
          <a:p>
            <a:r>
              <a:rPr lang="en-US" dirty="0" smtClean="0"/>
              <a:t>Plans for Today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trips(downRight)">
                                      <p:cBhvr>
                                        <p:cTn id="12" dur="1000"/>
                                        <p:tgtEl>
                                          <p:spTgt spid="2">
                                            <p:txEl>
                                              <p:pRg st="2" end="2"/>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strips(downRight)">
                                      <p:cBhvr>
                                        <p:cTn id="15" dur="1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strips(downRight)">
                                      <p:cBhvr>
                                        <p:cTn id="2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114799"/>
          </a:xfrm>
        </p:spPr>
        <p:txBody>
          <a:bodyPr>
            <a:normAutofit lnSpcReduction="10000"/>
          </a:bodyPr>
          <a:lstStyle/>
          <a:p>
            <a:pPr>
              <a:buNone/>
            </a:pPr>
            <a:endParaRPr lang="en-US" dirty="0" smtClean="0"/>
          </a:p>
          <a:p>
            <a:r>
              <a:rPr lang="en-US" sz="3200" dirty="0" smtClean="0"/>
              <a:t>Faith and Integrity</a:t>
            </a:r>
          </a:p>
          <a:p>
            <a:r>
              <a:rPr lang="en-US" sz="3200" dirty="0" smtClean="0"/>
              <a:t>Whole Person Development</a:t>
            </a:r>
          </a:p>
          <a:p>
            <a:r>
              <a:rPr lang="en-US" sz="3200" dirty="0" smtClean="0"/>
              <a:t>Life-long Learning</a:t>
            </a:r>
          </a:p>
          <a:p>
            <a:r>
              <a:rPr lang="en-US" sz="3200" dirty="0" smtClean="0"/>
              <a:t>Life of Service, Servant Leadership</a:t>
            </a:r>
          </a:p>
          <a:p>
            <a:r>
              <a:rPr lang="en-US" sz="3200" dirty="0" smtClean="0"/>
              <a:t>Bringing Wholeness to a Broken World</a:t>
            </a:r>
          </a:p>
          <a:p>
            <a:r>
              <a:rPr lang="en-US" sz="3200" dirty="0" smtClean="0"/>
              <a:t>Reflective Judgment</a:t>
            </a:r>
          </a:p>
          <a:p>
            <a:r>
              <a:rPr lang="en-US" sz="3200" dirty="0" smtClean="0"/>
              <a:t>Stewardship</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u="sng" dirty="0" smtClean="0"/>
              <a:t>Your Mission Connection</a:t>
            </a:r>
            <a:r>
              <a:rPr lang="en-US" dirty="0" smtClean="0"/>
              <a:t>	 </a:t>
            </a:r>
            <a:r>
              <a:rPr lang="en-US" sz="2400" dirty="0" smtClean="0"/>
              <a:t/>
            </a:r>
            <a:br>
              <a:rPr lang="en-US" sz="2400" dirty="0" smtClean="0"/>
            </a:br>
            <a:r>
              <a:rPr lang="en-US" sz="2400" dirty="0" smtClean="0"/>
              <a:t>	</a:t>
            </a:r>
            <a:r>
              <a:rPr lang="en-US" sz="3200" dirty="0" smtClean="0"/>
              <a:t>to helping students find their way</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little girl boy on road.jpg"/>
          <p:cNvPicPr>
            <a:picLocks noGrp="1" noChangeAspect="1"/>
          </p:cNvPicPr>
          <p:nvPr>
            <p:ph sz="half" idx="1"/>
          </p:nvPr>
        </p:nvPicPr>
        <p:blipFill>
          <a:blip r:embed="rId2"/>
          <a:stretch>
            <a:fillRect/>
          </a:stretch>
        </p:blipFill>
        <p:spPr>
          <a:xfrm>
            <a:off x="1066800" y="1600200"/>
            <a:ext cx="2362200" cy="2895600"/>
          </a:xfrm>
        </p:spPr>
      </p:pic>
      <p:sp>
        <p:nvSpPr>
          <p:cNvPr id="11" name="Title 10"/>
          <p:cNvSpPr>
            <a:spLocks noGrp="1"/>
          </p:cNvSpPr>
          <p:nvPr>
            <p:ph type="title"/>
          </p:nvPr>
        </p:nvSpPr>
        <p:spPr/>
        <p:txBody>
          <a:bodyPr>
            <a:normAutofit fontScale="90000"/>
          </a:bodyPr>
          <a:lstStyle/>
          <a:p>
            <a:r>
              <a:rPr lang="en-US" dirty="0" smtClean="0"/>
              <a:t>Helping students find their way…</a:t>
            </a:r>
            <a:endParaRPr lang="en-US" dirty="0"/>
          </a:p>
        </p:txBody>
      </p:sp>
      <p:sp>
        <p:nvSpPr>
          <p:cNvPr id="14" name="Content Placeholder 13"/>
          <p:cNvSpPr>
            <a:spLocks noGrp="1"/>
          </p:cNvSpPr>
          <p:nvPr>
            <p:ph sz="half" idx="2"/>
          </p:nvPr>
        </p:nvSpPr>
        <p:spPr/>
        <p:txBody>
          <a:bodyPr/>
          <a:lstStyle/>
          <a:p>
            <a:endParaRPr lang="en-US"/>
          </a:p>
        </p:txBody>
      </p:sp>
      <p:pic>
        <p:nvPicPr>
          <p:cNvPr id="15" name="Content Placeholder 5" descr="maze green hedge.jpg"/>
          <p:cNvPicPr>
            <a:picLocks noChangeAspect="1"/>
          </p:cNvPicPr>
          <p:nvPr/>
        </p:nvPicPr>
        <p:blipFill>
          <a:blip r:embed="rId3"/>
          <a:stretch>
            <a:fillRect/>
          </a:stretch>
        </p:blipFill>
        <p:spPr>
          <a:xfrm>
            <a:off x="4800600" y="2819400"/>
            <a:ext cx="3886200" cy="2743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a:bodyPr>
          <a:lstStyle/>
          <a:p>
            <a:pPr algn="ctr">
              <a:buNone/>
            </a:pPr>
            <a:r>
              <a:rPr lang="en-US" sz="4000" dirty="0" smtClean="0"/>
              <a:t>How can you help?</a:t>
            </a:r>
          </a:p>
          <a:p>
            <a:pPr algn="ctr"/>
            <a:r>
              <a:rPr lang="en-US" sz="4000" dirty="0" smtClean="0"/>
              <a:t>Professor</a:t>
            </a:r>
          </a:p>
          <a:p>
            <a:pPr algn="ctr"/>
            <a:r>
              <a:rPr lang="en-US" sz="4000" dirty="0" smtClean="0"/>
              <a:t>Educator</a:t>
            </a:r>
          </a:p>
          <a:p>
            <a:pPr algn="ctr"/>
            <a:r>
              <a:rPr lang="en-US" sz="4000" dirty="0" smtClean="0"/>
              <a:t>Advisor</a:t>
            </a:r>
          </a:p>
          <a:p>
            <a:pPr algn="ctr"/>
            <a:r>
              <a:rPr lang="en-US" sz="4000" dirty="0" smtClean="0"/>
              <a:t>Mentor</a:t>
            </a:r>
            <a:endParaRPr lang="en-US" sz="4000" dirty="0"/>
          </a:p>
        </p:txBody>
      </p:sp>
      <p:sp>
        <p:nvSpPr>
          <p:cNvPr id="3" name="Title 2"/>
          <p:cNvSpPr>
            <a:spLocks noGrp="1"/>
          </p:cNvSpPr>
          <p:nvPr>
            <p:ph type="title"/>
          </p:nvPr>
        </p:nvSpPr>
        <p:spPr/>
        <p:txBody>
          <a:bodyPr>
            <a:normAutofit/>
          </a:bodyPr>
          <a:lstStyle/>
          <a:p>
            <a:r>
              <a:rPr lang="en-US" u="sng" dirty="0" smtClean="0"/>
              <a:t>The Faculty Role</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who professes something.</a:t>
            </a:r>
          </a:p>
          <a:p>
            <a:r>
              <a:rPr lang="en-US" dirty="0" smtClean="0"/>
              <a:t>One who leads out or draws out. </a:t>
            </a:r>
          </a:p>
          <a:p>
            <a:pPr>
              <a:buNone/>
            </a:pPr>
            <a:endParaRPr lang="en-US" dirty="0" smtClean="0"/>
          </a:p>
          <a:p>
            <a:pPr>
              <a:buNone/>
            </a:pPr>
            <a:r>
              <a:rPr lang="en-US" dirty="0" smtClean="0"/>
              <a:t>Combined:</a:t>
            </a:r>
          </a:p>
          <a:p>
            <a:r>
              <a:rPr lang="en-US" dirty="0" smtClean="0"/>
              <a:t>One who leads out toward truth by professing intuitions, apprehensions, convictions in a manner that encourages dialogue with the student.</a:t>
            </a:r>
          </a:p>
          <a:p>
            <a:pPr>
              <a:buNone/>
            </a:pPr>
            <a:endParaRPr lang="en-US" dirty="0" smtClean="0"/>
          </a:p>
          <a:p>
            <a:pPr>
              <a:buNone/>
            </a:pPr>
            <a:r>
              <a:rPr lang="en-US" dirty="0" smtClean="0"/>
              <a:t>	Parks.  </a:t>
            </a:r>
            <a:r>
              <a:rPr lang="en-US" i="1" dirty="0" smtClean="0"/>
              <a:t>Big Questions, Worthy Dreams, 2000.</a:t>
            </a:r>
            <a:endParaRPr lang="en-US" dirty="0"/>
          </a:p>
        </p:txBody>
      </p:sp>
      <p:sp>
        <p:nvSpPr>
          <p:cNvPr id="3" name="Title 2"/>
          <p:cNvSpPr>
            <a:spLocks noGrp="1"/>
          </p:cNvSpPr>
          <p:nvPr>
            <p:ph type="title"/>
          </p:nvPr>
        </p:nvSpPr>
        <p:spPr/>
        <p:txBody>
          <a:bodyPr/>
          <a:lstStyle/>
          <a:p>
            <a:r>
              <a:rPr lang="en-US" dirty="0" smtClean="0"/>
              <a:t>The professor	/educator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“Whoever our students may be,</a:t>
            </a:r>
          </a:p>
          <a:p>
            <a:pPr>
              <a:buNone/>
            </a:pPr>
            <a:r>
              <a:rPr lang="en-US" dirty="0" smtClean="0"/>
              <a:t>		Whatever the subject we teach,</a:t>
            </a:r>
          </a:p>
          <a:p>
            <a:pPr>
              <a:buNone/>
            </a:pPr>
            <a:r>
              <a:rPr lang="en-US" dirty="0" smtClean="0"/>
              <a:t>			ultimately…</a:t>
            </a:r>
          </a:p>
          <a:p>
            <a:pPr>
              <a:buNone/>
            </a:pPr>
            <a:endParaRPr lang="en-US" dirty="0" smtClean="0"/>
          </a:p>
          <a:p>
            <a:pPr>
              <a:buNone/>
            </a:pPr>
            <a:r>
              <a:rPr lang="en-US" sz="4000" dirty="0" smtClean="0"/>
              <a:t>		We teach who we are.</a:t>
            </a:r>
          </a:p>
          <a:p>
            <a:pPr>
              <a:buNone/>
            </a:pPr>
            <a:endParaRPr lang="en-US" sz="4000" dirty="0" smtClean="0"/>
          </a:p>
          <a:p>
            <a:pPr>
              <a:buNone/>
            </a:pPr>
            <a:r>
              <a:rPr lang="en-US" sz="2400" dirty="0" smtClean="0"/>
              <a:t>			Parker Palmer. </a:t>
            </a:r>
            <a:r>
              <a:rPr lang="en-US" sz="2400" i="1" dirty="0" smtClean="0"/>
              <a:t>The Courage to Teach.</a:t>
            </a:r>
            <a:endParaRPr lang="en-US" sz="2400"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65C9DF400A414D9356C3C07E97CD05" ma:contentTypeVersion="1" ma:contentTypeDescription="Create a new document." ma:contentTypeScope="" ma:versionID="cdb346b983fbe8814090ecc1c26e37a3">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D98F1D7-1388-47D2-87B4-91A32F9DA834}"/>
</file>

<file path=customXml/itemProps2.xml><?xml version="1.0" encoding="utf-8"?>
<ds:datastoreItem xmlns:ds="http://schemas.openxmlformats.org/officeDocument/2006/customXml" ds:itemID="{32589A87-3250-4BF3-98AB-704F90F1ADB9}"/>
</file>

<file path=customXml/itemProps3.xml><?xml version="1.0" encoding="utf-8"?>
<ds:datastoreItem xmlns:ds="http://schemas.openxmlformats.org/officeDocument/2006/customXml" ds:itemID="{EC3E384E-B04D-4045-AAF2-87CA16A85E58}"/>
</file>

<file path=docProps/app.xml><?xml version="1.0" encoding="utf-8"?>
<Properties xmlns="http://schemas.openxmlformats.org/officeDocument/2006/extended-properties" xmlns:vt="http://schemas.openxmlformats.org/officeDocument/2006/docPropsVTypes">
  <Template>Concourse</Template>
  <TotalTime>504</TotalTime>
  <Words>1162</Words>
  <Application>Microsoft Office PowerPoint</Application>
  <PresentationFormat>On-screen Show (4:3)</PresentationFormat>
  <Paragraphs>266</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Helping Students Find Their Way -  the mentoring role of the faculty   </vt:lpstr>
      <vt:lpstr>Who am I?</vt:lpstr>
      <vt:lpstr>The Poiema Project</vt:lpstr>
      <vt:lpstr>Plans for Today </vt:lpstr>
      <vt:lpstr>Your Mission Connection    to helping students find their way</vt:lpstr>
      <vt:lpstr>Helping students find their way…</vt:lpstr>
      <vt:lpstr>The Faculty Role </vt:lpstr>
      <vt:lpstr>The professor /educator</vt:lpstr>
      <vt:lpstr>Slide 9</vt:lpstr>
      <vt:lpstr>The Academic Advisor</vt:lpstr>
      <vt:lpstr>The Mentor</vt:lpstr>
      <vt:lpstr>Mentoring</vt:lpstr>
      <vt:lpstr>Slide 13</vt:lpstr>
      <vt:lpstr>A Mentoring/Advising Approach</vt:lpstr>
      <vt:lpstr>Gifts of a Mentoring Environment</vt:lpstr>
      <vt:lpstr> The Reality of our         exploration of vocation  </vt:lpstr>
      <vt:lpstr>The Theological Connection </vt:lpstr>
      <vt:lpstr>From Lee’s Dean of the School of Religion</vt:lpstr>
      <vt:lpstr>Vocabulary Research</vt:lpstr>
      <vt:lpstr>A Definition of “Calling” Cross, T. (2002). Answering the Call in the Spirit.</vt:lpstr>
      <vt:lpstr>Other Reflections on Calling</vt:lpstr>
      <vt:lpstr>Myth-takes about calling</vt:lpstr>
      <vt:lpstr>The Joy of My Calling &amp; Career</vt:lpstr>
      <vt:lpstr>Discover your Calling Sittser, J. (2004). The will of God as a way of life.</vt:lpstr>
      <vt:lpstr>The Decisions of Discovery</vt:lpstr>
      <vt:lpstr>Helping Students Decide</vt:lpstr>
      <vt:lpstr>Campus-Wide Possibilities for the  Theological Exploration of Vocation</vt:lpstr>
      <vt:lpstr>Vocational Questions…</vt:lpstr>
      <vt:lpstr>My Calling </vt:lpstr>
      <vt:lpstr>My Exploration Lessons</vt:lpstr>
      <vt:lpstr>Be very perceptive – God is speaking </vt:lpstr>
      <vt:lpstr>As professor, educator, advisor, mentor, you are a role model…</vt:lpstr>
      <vt:lpstr>“Follow my example, as I follow the example of Christ.” 1 Cor 11:1</vt:lpstr>
      <vt:lpstr>So….?   (to you 1st, then to your students)</vt:lpstr>
      <vt:lpstr>A Prayer for the New Year</vt:lpstr>
    </vt:vector>
  </TitlesOfParts>
  <Company>Lee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Students  Discover a Calling</dc:title>
  <dc:creator>IS &amp; T</dc:creator>
  <cp:lastModifiedBy>IS &amp; T</cp:lastModifiedBy>
  <cp:revision>51</cp:revision>
  <dcterms:created xsi:type="dcterms:W3CDTF">2008-11-24T14:21:45Z</dcterms:created>
  <dcterms:modified xsi:type="dcterms:W3CDTF">2009-08-25T20:30:42Z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0x0101005D65C9DF400A414D9356C3C07E97CD05</vt:lpwstr>
  </property>
</Properties>
</file>