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8"/>
  </p:notesMasterIdLst>
  <p:handoutMasterIdLst>
    <p:handoutMasterId r:id="rId19"/>
  </p:handoutMasterIdLst>
  <p:sldIdLst>
    <p:sldId id="256" r:id="rId2"/>
    <p:sldId id="257" r:id="rId3"/>
    <p:sldId id="258" r:id="rId4"/>
    <p:sldId id="260" r:id="rId5"/>
    <p:sldId id="261" r:id="rId6"/>
    <p:sldId id="262" r:id="rId7"/>
    <p:sldId id="264" r:id="rId8"/>
    <p:sldId id="265" r:id="rId9"/>
    <p:sldId id="263" r:id="rId10"/>
    <p:sldId id="267" r:id="rId11"/>
    <p:sldId id="268" r:id="rId12"/>
    <p:sldId id="269" r:id="rId13"/>
    <p:sldId id="270" r:id="rId14"/>
    <p:sldId id="271" r:id="rId15"/>
    <p:sldId id="272" r:id="rId16"/>
    <p:sldId id="266" r:id="rId1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E9C"/>
    <a:srgbClr val="000000"/>
    <a:srgbClr val="CAE15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89809" autoAdjust="0"/>
  </p:normalViewPr>
  <p:slideViewPr>
    <p:cSldViewPr>
      <p:cViewPr varScale="1">
        <p:scale>
          <a:sx n="56" d="100"/>
          <a:sy n="56" d="100"/>
        </p:scale>
        <p:origin x="-642" y="-84"/>
      </p:cViewPr>
      <p:guideLst>
        <p:guide orient="horz" pos="2160"/>
        <p:guide pos="2880"/>
      </p:guideLst>
    </p:cSldViewPr>
  </p:slideViewPr>
  <p:outlineViewPr>
    <p:cViewPr>
      <p:scale>
        <a:sx n="33" d="100"/>
        <a:sy n="33" d="100"/>
      </p:scale>
      <p:origin x="0" y="98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742A4-07C2-452D-82E6-C0965C5BFEC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364B6A0-98A7-4050-B14D-FD6A50D20B33}">
      <dgm:prSet/>
      <dgm:spPr/>
      <dgm:t>
        <a:bodyPr/>
        <a:lstStyle/>
        <a:p>
          <a:pPr rtl="0"/>
          <a:r>
            <a:rPr lang="en-US" dirty="0" smtClean="0">
              <a:solidFill>
                <a:srgbClr val="E0EE9C"/>
              </a:solidFill>
            </a:rPr>
            <a:t>“Living” Mission and “Lived” Educational Philosophy</a:t>
          </a:r>
          <a:endParaRPr lang="en-US" dirty="0">
            <a:solidFill>
              <a:srgbClr val="E0EE9C"/>
            </a:solidFill>
          </a:endParaRPr>
        </a:p>
      </dgm:t>
    </dgm:pt>
    <dgm:pt modelId="{D14C1350-C4D6-4703-A374-EF66EDE5C936}" type="parTrans" cxnId="{BC046991-D137-46EB-BBDD-7F2E8CF028A2}">
      <dgm:prSet/>
      <dgm:spPr/>
      <dgm:t>
        <a:bodyPr/>
        <a:lstStyle/>
        <a:p>
          <a:endParaRPr lang="en-US"/>
        </a:p>
      </dgm:t>
    </dgm:pt>
    <dgm:pt modelId="{FCAE3740-4878-42AB-B204-1DF94A468D73}" type="sibTrans" cxnId="{BC046991-D137-46EB-BBDD-7F2E8CF028A2}">
      <dgm:prSet/>
      <dgm:spPr/>
      <dgm:t>
        <a:bodyPr/>
        <a:lstStyle/>
        <a:p>
          <a:endParaRPr lang="en-US" dirty="0"/>
        </a:p>
      </dgm:t>
    </dgm:pt>
    <dgm:pt modelId="{A95BDCC0-BDBA-4A7C-8EB5-1EDEE953A7B1}">
      <dgm:prSet/>
      <dgm:spPr/>
      <dgm:t>
        <a:bodyPr/>
        <a:lstStyle/>
        <a:p>
          <a:pPr rtl="0"/>
          <a:r>
            <a:rPr lang="en-US" dirty="0" smtClean="0">
              <a:solidFill>
                <a:srgbClr val="E0EE9C"/>
              </a:solidFill>
            </a:rPr>
            <a:t>Unshakeable Focus on Student Learning </a:t>
          </a:r>
          <a:endParaRPr lang="en-US" dirty="0">
            <a:solidFill>
              <a:srgbClr val="E0EE9C"/>
            </a:solidFill>
          </a:endParaRPr>
        </a:p>
      </dgm:t>
    </dgm:pt>
    <dgm:pt modelId="{C65FA674-7AB3-4598-BF2D-B1A4A5F8261A}" type="parTrans" cxnId="{AF9030A3-75E2-4EF8-9A75-D7CAC3251CF2}">
      <dgm:prSet/>
      <dgm:spPr/>
      <dgm:t>
        <a:bodyPr/>
        <a:lstStyle/>
        <a:p>
          <a:endParaRPr lang="en-US"/>
        </a:p>
      </dgm:t>
    </dgm:pt>
    <dgm:pt modelId="{9EF57AAB-4935-4D70-BED9-B0973BB7482D}" type="sibTrans" cxnId="{AF9030A3-75E2-4EF8-9A75-D7CAC3251CF2}">
      <dgm:prSet/>
      <dgm:spPr/>
      <dgm:t>
        <a:bodyPr/>
        <a:lstStyle/>
        <a:p>
          <a:endParaRPr lang="en-US" dirty="0"/>
        </a:p>
      </dgm:t>
    </dgm:pt>
    <dgm:pt modelId="{919B70A3-4E9E-42DA-893B-460B5E634ADC}">
      <dgm:prSet/>
      <dgm:spPr/>
      <dgm:t>
        <a:bodyPr/>
        <a:lstStyle/>
        <a:p>
          <a:pPr rtl="0"/>
          <a:r>
            <a:rPr lang="en-US" dirty="0" smtClean="0">
              <a:solidFill>
                <a:srgbClr val="E0EE9C"/>
              </a:solidFill>
            </a:rPr>
            <a:t>Environments Adapted for Educational Enrichment </a:t>
          </a:r>
          <a:endParaRPr lang="en-US" dirty="0">
            <a:solidFill>
              <a:srgbClr val="E0EE9C"/>
            </a:solidFill>
          </a:endParaRPr>
        </a:p>
      </dgm:t>
    </dgm:pt>
    <dgm:pt modelId="{6170A34A-4BEC-4DAC-9727-ADBF84198D1A}" type="parTrans" cxnId="{2926288E-8CC1-488F-B23F-9EF52D11537E}">
      <dgm:prSet/>
      <dgm:spPr/>
      <dgm:t>
        <a:bodyPr/>
        <a:lstStyle/>
        <a:p>
          <a:endParaRPr lang="en-US"/>
        </a:p>
      </dgm:t>
    </dgm:pt>
    <dgm:pt modelId="{2D497BAA-A2D3-4C33-BBEB-D7EA541E891E}" type="sibTrans" cxnId="{2926288E-8CC1-488F-B23F-9EF52D11537E}">
      <dgm:prSet/>
      <dgm:spPr/>
      <dgm:t>
        <a:bodyPr/>
        <a:lstStyle/>
        <a:p>
          <a:endParaRPr lang="en-US" dirty="0"/>
        </a:p>
      </dgm:t>
    </dgm:pt>
    <dgm:pt modelId="{3508D729-B9E7-4E9E-BB33-041EB02581A5}">
      <dgm:prSet/>
      <dgm:spPr/>
      <dgm:t>
        <a:bodyPr/>
        <a:lstStyle/>
        <a:p>
          <a:pPr rtl="0"/>
          <a:r>
            <a:rPr lang="en-US" dirty="0" smtClean="0">
              <a:solidFill>
                <a:srgbClr val="E0EE9C"/>
              </a:solidFill>
            </a:rPr>
            <a:t>Clear Pathways to Student Success </a:t>
          </a:r>
          <a:endParaRPr lang="en-US" dirty="0">
            <a:solidFill>
              <a:srgbClr val="E0EE9C"/>
            </a:solidFill>
          </a:endParaRPr>
        </a:p>
      </dgm:t>
    </dgm:pt>
    <dgm:pt modelId="{3E279BF4-11DD-4831-A42E-9C7BF3A208E7}" type="parTrans" cxnId="{8A4ECA8A-4CCE-4708-80B8-2F4140821884}">
      <dgm:prSet/>
      <dgm:spPr/>
      <dgm:t>
        <a:bodyPr/>
        <a:lstStyle/>
        <a:p>
          <a:endParaRPr lang="en-US"/>
        </a:p>
      </dgm:t>
    </dgm:pt>
    <dgm:pt modelId="{8360F1DE-CAB7-484B-A16B-1F389CABDD84}" type="sibTrans" cxnId="{8A4ECA8A-4CCE-4708-80B8-2F4140821884}">
      <dgm:prSet/>
      <dgm:spPr/>
      <dgm:t>
        <a:bodyPr/>
        <a:lstStyle/>
        <a:p>
          <a:endParaRPr lang="en-US" dirty="0"/>
        </a:p>
      </dgm:t>
    </dgm:pt>
    <dgm:pt modelId="{A29F68C4-5F11-428D-A07D-DE8EDCBC712E}">
      <dgm:prSet/>
      <dgm:spPr/>
      <dgm:t>
        <a:bodyPr/>
        <a:lstStyle/>
        <a:p>
          <a:pPr rtl="0"/>
          <a:r>
            <a:rPr lang="en-US" dirty="0" smtClean="0">
              <a:solidFill>
                <a:srgbClr val="E0EE9C"/>
              </a:solidFill>
            </a:rPr>
            <a:t>Improvement-Oriented Ethos </a:t>
          </a:r>
          <a:endParaRPr lang="en-US" dirty="0">
            <a:solidFill>
              <a:srgbClr val="E0EE9C"/>
            </a:solidFill>
          </a:endParaRPr>
        </a:p>
      </dgm:t>
    </dgm:pt>
    <dgm:pt modelId="{05B23B5B-7430-4E6D-AAE3-35B44AAC9E53}" type="parTrans" cxnId="{6E8AB352-CC75-4DE0-B9AC-7F6A563A5C63}">
      <dgm:prSet/>
      <dgm:spPr/>
      <dgm:t>
        <a:bodyPr/>
        <a:lstStyle/>
        <a:p>
          <a:endParaRPr lang="en-US"/>
        </a:p>
      </dgm:t>
    </dgm:pt>
    <dgm:pt modelId="{A903A3B7-F33E-4379-B937-2B7F7F70467D}" type="sibTrans" cxnId="{6E8AB352-CC75-4DE0-B9AC-7F6A563A5C63}">
      <dgm:prSet/>
      <dgm:spPr/>
      <dgm:t>
        <a:bodyPr/>
        <a:lstStyle/>
        <a:p>
          <a:endParaRPr lang="en-US" dirty="0"/>
        </a:p>
      </dgm:t>
    </dgm:pt>
    <dgm:pt modelId="{D7632FE0-963E-4E8D-85A4-83629C52418C}">
      <dgm:prSet/>
      <dgm:spPr/>
      <dgm:t>
        <a:bodyPr/>
        <a:lstStyle/>
        <a:p>
          <a:pPr rtl="0"/>
          <a:r>
            <a:rPr lang="en-US" dirty="0" smtClean="0">
              <a:solidFill>
                <a:srgbClr val="E0EE9C"/>
              </a:solidFill>
            </a:rPr>
            <a:t>Shared Responsibility for Educational Quality and  Student Success</a:t>
          </a:r>
          <a:endParaRPr lang="en-US" dirty="0">
            <a:solidFill>
              <a:srgbClr val="E0EE9C"/>
            </a:solidFill>
          </a:endParaRPr>
        </a:p>
      </dgm:t>
    </dgm:pt>
    <dgm:pt modelId="{BD304504-9635-4FB2-9517-85667ED81241}" type="parTrans" cxnId="{B05B1A74-402C-4E38-99B1-9D04027CAE69}">
      <dgm:prSet/>
      <dgm:spPr/>
      <dgm:t>
        <a:bodyPr/>
        <a:lstStyle/>
        <a:p>
          <a:endParaRPr lang="en-US"/>
        </a:p>
      </dgm:t>
    </dgm:pt>
    <dgm:pt modelId="{B4FB3D95-C091-444B-BDA4-9DC82CCADFCD}" type="sibTrans" cxnId="{B05B1A74-402C-4E38-99B1-9D04027CAE69}">
      <dgm:prSet/>
      <dgm:spPr/>
      <dgm:t>
        <a:bodyPr/>
        <a:lstStyle/>
        <a:p>
          <a:endParaRPr lang="en-US" dirty="0"/>
        </a:p>
      </dgm:t>
    </dgm:pt>
    <dgm:pt modelId="{D3AFBA83-CAF7-4F65-B558-7A8F2B11B348}" type="pres">
      <dgm:prSet presAssocID="{0C0742A4-07C2-452D-82E6-C0965C5BFECD}" presName="cycle" presStyleCnt="0">
        <dgm:presLayoutVars>
          <dgm:dir/>
          <dgm:resizeHandles val="exact"/>
        </dgm:presLayoutVars>
      </dgm:prSet>
      <dgm:spPr/>
      <dgm:t>
        <a:bodyPr/>
        <a:lstStyle/>
        <a:p>
          <a:endParaRPr lang="en-US"/>
        </a:p>
      </dgm:t>
    </dgm:pt>
    <dgm:pt modelId="{C7D9475A-13C2-4EBC-8C33-4BA58148EDE7}" type="pres">
      <dgm:prSet presAssocID="{B364B6A0-98A7-4050-B14D-FD6A50D20B33}" presName="dummy" presStyleCnt="0"/>
      <dgm:spPr/>
    </dgm:pt>
    <dgm:pt modelId="{F18B3CFF-38C9-48DE-84ED-51557104128A}" type="pres">
      <dgm:prSet presAssocID="{B364B6A0-98A7-4050-B14D-FD6A50D20B33}" presName="node" presStyleLbl="revTx" presStyleIdx="0" presStyleCnt="6">
        <dgm:presLayoutVars>
          <dgm:bulletEnabled val="1"/>
        </dgm:presLayoutVars>
      </dgm:prSet>
      <dgm:spPr/>
      <dgm:t>
        <a:bodyPr/>
        <a:lstStyle/>
        <a:p>
          <a:endParaRPr lang="en-US"/>
        </a:p>
      </dgm:t>
    </dgm:pt>
    <dgm:pt modelId="{17085C64-C0F2-4365-B1DC-EE3317E71FA5}" type="pres">
      <dgm:prSet presAssocID="{FCAE3740-4878-42AB-B204-1DF94A468D73}" presName="sibTrans" presStyleLbl="node1" presStyleIdx="0" presStyleCnt="6"/>
      <dgm:spPr/>
      <dgm:t>
        <a:bodyPr/>
        <a:lstStyle/>
        <a:p>
          <a:endParaRPr lang="en-US"/>
        </a:p>
      </dgm:t>
    </dgm:pt>
    <dgm:pt modelId="{F444F19D-D0CA-4F1D-9510-90CF474E510F}" type="pres">
      <dgm:prSet presAssocID="{A95BDCC0-BDBA-4A7C-8EB5-1EDEE953A7B1}" presName="dummy" presStyleCnt="0"/>
      <dgm:spPr/>
    </dgm:pt>
    <dgm:pt modelId="{CDC1443C-BAD6-450A-96CF-3B084C1B5224}" type="pres">
      <dgm:prSet presAssocID="{A95BDCC0-BDBA-4A7C-8EB5-1EDEE953A7B1}" presName="node" presStyleLbl="revTx" presStyleIdx="1" presStyleCnt="6">
        <dgm:presLayoutVars>
          <dgm:bulletEnabled val="1"/>
        </dgm:presLayoutVars>
      </dgm:prSet>
      <dgm:spPr/>
      <dgm:t>
        <a:bodyPr/>
        <a:lstStyle/>
        <a:p>
          <a:endParaRPr lang="en-US"/>
        </a:p>
      </dgm:t>
    </dgm:pt>
    <dgm:pt modelId="{8C81B061-06AA-49CA-AF14-38C95E99C904}" type="pres">
      <dgm:prSet presAssocID="{9EF57AAB-4935-4D70-BED9-B0973BB7482D}" presName="sibTrans" presStyleLbl="node1" presStyleIdx="1" presStyleCnt="6"/>
      <dgm:spPr/>
      <dgm:t>
        <a:bodyPr/>
        <a:lstStyle/>
        <a:p>
          <a:endParaRPr lang="en-US"/>
        </a:p>
      </dgm:t>
    </dgm:pt>
    <dgm:pt modelId="{2C82CBC4-B920-4BBC-8635-C00A7B724F60}" type="pres">
      <dgm:prSet presAssocID="{919B70A3-4E9E-42DA-893B-460B5E634ADC}" presName="dummy" presStyleCnt="0"/>
      <dgm:spPr/>
    </dgm:pt>
    <dgm:pt modelId="{C759BD5B-B3FA-4717-89B5-467A727222C4}" type="pres">
      <dgm:prSet presAssocID="{919B70A3-4E9E-42DA-893B-460B5E634ADC}" presName="node" presStyleLbl="revTx" presStyleIdx="2" presStyleCnt="6">
        <dgm:presLayoutVars>
          <dgm:bulletEnabled val="1"/>
        </dgm:presLayoutVars>
      </dgm:prSet>
      <dgm:spPr/>
      <dgm:t>
        <a:bodyPr/>
        <a:lstStyle/>
        <a:p>
          <a:endParaRPr lang="en-US"/>
        </a:p>
      </dgm:t>
    </dgm:pt>
    <dgm:pt modelId="{877A3477-A9B8-4FA4-BEB0-24C5603646D4}" type="pres">
      <dgm:prSet presAssocID="{2D497BAA-A2D3-4C33-BBEB-D7EA541E891E}" presName="sibTrans" presStyleLbl="node1" presStyleIdx="2" presStyleCnt="6"/>
      <dgm:spPr/>
      <dgm:t>
        <a:bodyPr/>
        <a:lstStyle/>
        <a:p>
          <a:endParaRPr lang="en-US"/>
        </a:p>
      </dgm:t>
    </dgm:pt>
    <dgm:pt modelId="{42A674AA-5023-4F78-9A10-E6AF32DC1443}" type="pres">
      <dgm:prSet presAssocID="{3508D729-B9E7-4E9E-BB33-041EB02581A5}" presName="dummy" presStyleCnt="0"/>
      <dgm:spPr/>
    </dgm:pt>
    <dgm:pt modelId="{2B70335E-94B6-4282-9CD3-7CB914C03268}" type="pres">
      <dgm:prSet presAssocID="{3508D729-B9E7-4E9E-BB33-041EB02581A5}" presName="node" presStyleLbl="revTx" presStyleIdx="3" presStyleCnt="6">
        <dgm:presLayoutVars>
          <dgm:bulletEnabled val="1"/>
        </dgm:presLayoutVars>
      </dgm:prSet>
      <dgm:spPr/>
      <dgm:t>
        <a:bodyPr/>
        <a:lstStyle/>
        <a:p>
          <a:endParaRPr lang="en-US"/>
        </a:p>
      </dgm:t>
    </dgm:pt>
    <dgm:pt modelId="{BB60916C-404D-4562-86CA-31A87F2131BB}" type="pres">
      <dgm:prSet presAssocID="{8360F1DE-CAB7-484B-A16B-1F389CABDD84}" presName="sibTrans" presStyleLbl="node1" presStyleIdx="3" presStyleCnt="6"/>
      <dgm:spPr/>
      <dgm:t>
        <a:bodyPr/>
        <a:lstStyle/>
        <a:p>
          <a:endParaRPr lang="en-US"/>
        </a:p>
      </dgm:t>
    </dgm:pt>
    <dgm:pt modelId="{75F271DE-D60C-486F-8989-B372BAD24837}" type="pres">
      <dgm:prSet presAssocID="{A29F68C4-5F11-428D-A07D-DE8EDCBC712E}" presName="dummy" presStyleCnt="0"/>
      <dgm:spPr/>
    </dgm:pt>
    <dgm:pt modelId="{B2F740E9-8309-4D1F-A02E-31C89399A6AC}" type="pres">
      <dgm:prSet presAssocID="{A29F68C4-5F11-428D-A07D-DE8EDCBC712E}" presName="node" presStyleLbl="revTx" presStyleIdx="4" presStyleCnt="6">
        <dgm:presLayoutVars>
          <dgm:bulletEnabled val="1"/>
        </dgm:presLayoutVars>
      </dgm:prSet>
      <dgm:spPr/>
      <dgm:t>
        <a:bodyPr/>
        <a:lstStyle/>
        <a:p>
          <a:endParaRPr lang="en-US"/>
        </a:p>
      </dgm:t>
    </dgm:pt>
    <dgm:pt modelId="{DFFE8FFE-8A6B-4549-8B18-F7CD58634E10}" type="pres">
      <dgm:prSet presAssocID="{A903A3B7-F33E-4379-B937-2B7F7F70467D}" presName="sibTrans" presStyleLbl="node1" presStyleIdx="4" presStyleCnt="6"/>
      <dgm:spPr/>
      <dgm:t>
        <a:bodyPr/>
        <a:lstStyle/>
        <a:p>
          <a:endParaRPr lang="en-US"/>
        </a:p>
      </dgm:t>
    </dgm:pt>
    <dgm:pt modelId="{2760A937-A46C-4290-960C-183768400460}" type="pres">
      <dgm:prSet presAssocID="{D7632FE0-963E-4E8D-85A4-83629C52418C}" presName="dummy" presStyleCnt="0"/>
      <dgm:spPr/>
    </dgm:pt>
    <dgm:pt modelId="{76EC5DBF-9EAB-4A07-B4F7-7E6C0B8C11C5}" type="pres">
      <dgm:prSet presAssocID="{D7632FE0-963E-4E8D-85A4-83629C52418C}" presName="node" presStyleLbl="revTx" presStyleIdx="5" presStyleCnt="6">
        <dgm:presLayoutVars>
          <dgm:bulletEnabled val="1"/>
        </dgm:presLayoutVars>
      </dgm:prSet>
      <dgm:spPr/>
      <dgm:t>
        <a:bodyPr/>
        <a:lstStyle/>
        <a:p>
          <a:endParaRPr lang="en-US"/>
        </a:p>
      </dgm:t>
    </dgm:pt>
    <dgm:pt modelId="{CAF69C10-D4B6-49BD-9478-9FEF6C8F37B9}" type="pres">
      <dgm:prSet presAssocID="{B4FB3D95-C091-444B-BDA4-9DC82CCADFCD}" presName="sibTrans" presStyleLbl="node1" presStyleIdx="5" presStyleCnt="6"/>
      <dgm:spPr/>
      <dgm:t>
        <a:bodyPr/>
        <a:lstStyle/>
        <a:p>
          <a:endParaRPr lang="en-US"/>
        </a:p>
      </dgm:t>
    </dgm:pt>
  </dgm:ptLst>
  <dgm:cxnLst>
    <dgm:cxn modelId="{DEE33AC1-C263-41FE-8B9E-BBE046098849}" type="presOf" srcId="{0C0742A4-07C2-452D-82E6-C0965C5BFECD}" destId="{D3AFBA83-CAF7-4F65-B558-7A8F2B11B348}" srcOrd="0" destOrd="0" presId="urn:microsoft.com/office/officeart/2005/8/layout/cycle1"/>
    <dgm:cxn modelId="{6E8AB352-CC75-4DE0-B9AC-7F6A563A5C63}" srcId="{0C0742A4-07C2-452D-82E6-C0965C5BFECD}" destId="{A29F68C4-5F11-428D-A07D-DE8EDCBC712E}" srcOrd="4" destOrd="0" parTransId="{05B23B5B-7430-4E6D-AAE3-35B44AAC9E53}" sibTransId="{A903A3B7-F33E-4379-B937-2B7F7F70467D}"/>
    <dgm:cxn modelId="{AF9030A3-75E2-4EF8-9A75-D7CAC3251CF2}" srcId="{0C0742A4-07C2-452D-82E6-C0965C5BFECD}" destId="{A95BDCC0-BDBA-4A7C-8EB5-1EDEE953A7B1}" srcOrd="1" destOrd="0" parTransId="{C65FA674-7AB3-4598-BF2D-B1A4A5F8261A}" sibTransId="{9EF57AAB-4935-4D70-BED9-B0973BB7482D}"/>
    <dgm:cxn modelId="{113104A9-5607-454F-9371-43DAC3BDB3F7}" type="presOf" srcId="{B4FB3D95-C091-444B-BDA4-9DC82CCADFCD}" destId="{CAF69C10-D4B6-49BD-9478-9FEF6C8F37B9}" srcOrd="0" destOrd="0" presId="urn:microsoft.com/office/officeart/2005/8/layout/cycle1"/>
    <dgm:cxn modelId="{BC046991-D137-46EB-BBDD-7F2E8CF028A2}" srcId="{0C0742A4-07C2-452D-82E6-C0965C5BFECD}" destId="{B364B6A0-98A7-4050-B14D-FD6A50D20B33}" srcOrd="0" destOrd="0" parTransId="{D14C1350-C4D6-4703-A374-EF66EDE5C936}" sibTransId="{FCAE3740-4878-42AB-B204-1DF94A468D73}"/>
    <dgm:cxn modelId="{A61B2B30-C7E8-4D0C-82EB-19090BEA89AD}" type="presOf" srcId="{3508D729-B9E7-4E9E-BB33-041EB02581A5}" destId="{2B70335E-94B6-4282-9CD3-7CB914C03268}" srcOrd="0" destOrd="0" presId="urn:microsoft.com/office/officeart/2005/8/layout/cycle1"/>
    <dgm:cxn modelId="{8C569F81-1068-4DB2-95E7-A9E96CEC2DD1}" type="presOf" srcId="{D7632FE0-963E-4E8D-85A4-83629C52418C}" destId="{76EC5DBF-9EAB-4A07-B4F7-7E6C0B8C11C5}" srcOrd="0" destOrd="0" presId="urn:microsoft.com/office/officeart/2005/8/layout/cycle1"/>
    <dgm:cxn modelId="{FF766B03-9D4C-430D-8EB0-0B83826F84C0}" type="presOf" srcId="{8360F1DE-CAB7-484B-A16B-1F389CABDD84}" destId="{BB60916C-404D-4562-86CA-31A87F2131BB}" srcOrd="0" destOrd="0" presId="urn:microsoft.com/office/officeart/2005/8/layout/cycle1"/>
    <dgm:cxn modelId="{EC9E2C8A-A89B-45A4-A54A-7014214F747B}" type="presOf" srcId="{A29F68C4-5F11-428D-A07D-DE8EDCBC712E}" destId="{B2F740E9-8309-4D1F-A02E-31C89399A6AC}" srcOrd="0" destOrd="0" presId="urn:microsoft.com/office/officeart/2005/8/layout/cycle1"/>
    <dgm:cxn modelId="{5284B1B9-58EB-4F91-9B2A-F6A5D513ADA4}" type="presOf" srcId="{A95BDCC0-BDBA-4A7C-8EB5-1EDEE953A7B1}" destId="{CDC1443C-BAD6-450A-96CF-3B084C1B5224}" srcOrd="0" destOrd="0" presId="urn:microsoft.com/office/officeart/2005/8/layout/cycle1"/>
    <dgm:cxn modelId="{8A4ECA8A-4CCE-4708-80B8-2F4140821884}" srcId="{0C0742A4-07C2-452D-82E6-C0965C5BFECD}" destId="{3508D729-B9E7-4E9E-BB33-041EB02581A5}" srcOrd="3" destOrd="0" parTransId="{3E279BF4-11DD-4831-A42E-9C7BF3A208E7}" sibTransId="{8360F1DE-CAB7-484B-A16B-1F389CABDD84}"/>
    <dgm:cxn modelId="{25F2C1CD-2B2F-4094-B520-E981261B9D58}" type="presOf" srcId="{9EF57AAB-4935-4D70-BED9-B0973BB7482D}" destId="{8C81B061-06AA-49CA-AF14-38C95E99C904}" srcOrd="0" destOrd="0" presId="urn:microsoft.com/office/officeart/2005/8/layout/cycle1"/>
    <dgm:cxn modelId="{89D93F45-6839-4650-BA5C-849E5E50659E}" type="presOf" srcId="{A903A3B7-F33E-4379-B937-2B7F7F70467D}" destId="{DFFE8FFE-8A6B-4549-8B18-F7CD58634E10}" srcOrd="0" destOrd="0" presId="urn:microsoft.com/office/officeart/2005/8/layout/cycle1"/>
    <dgm:cxn modelId="{992D6A8F-1A84-40DE-95C0-4FA47F495770}" type="presOf" srcId="{919B70A3-4E9E-42DA-893B-460B5E634ADC}" destId="{C759BD5B-B3FA-4717-89B5-467A727222C4}" srcOrd="0" destOrd="0" presId="urn:microsoft.com/office/officeart/2005/8/layout/cycle1"/>
    <dgm:cxn modelId="{B05B1A74-402C-4E38-99B1-9D04027CAE69}" srcId="{0C0742A4-07C2-452D-82E6-C0965C5BFECD}" destId="{D7632FE0-963E-4E8D-85A4-83629C52418C}" srcOrd="5" destOrd="0" parTransId="{BD304504-9635-4FB2-9517-85667ED81241}" sibTransId="{B4FB3D95-C091-444B-BDA4-9DC82CCADFCD}"/>
    <dgm:cxn modelId="{3B9B7C15-EC44-49C1-9F20-7EB2F9738796}" type="presOf" srcId="{FCAE3740-4878-42AB-B204-1DF94A468D73}" destId="{17085C64-C0F2-4365-B1DC-EE3317E71FA5}" srcOrd="0" destOrd="0" presId="urn:microsoft.com/office/officeart/2005/8/layout/cycle1"/>
    <dgm:cxn modelId="{D04815F5-EDCB-4722-8812-623A46217600}" type="presOf" srcId="{B364B6A0-98A7-4050-B14D-FD6A50D20B33}" destId="{F18B3CFF-38C9-48DE-84ED-51557104128A}" srcOrd="0" destOrd="0" presId="urn:microsoft.com/office/officeart/2005/8/layout/cycle1"/>
    <dgm:cxn modelId="{2926288E-8CC1-488F-B23F-9EF52D11537E}" srcId="{0C0742A4-07C2-452D-82E6-C0965C5BFECD}" destId="{919B70A3-4E9E-42DA-893B-460B5E634ADC}" srcOrd="2" destOrd="0" parTransId="{6170A34A-4BEC-4DAC-9727-ADBF84198D1A}" sibTransId="{2D497BAA-A2D3-4C33-BBEB-D7EA541E891E}"/>
    <dgm:cxn modelId="{B22A1030-7F4A-4B01-8532-A0F9F2AFB2CF}" type="presOf" srcId="{2D497BAA-A2D3-4C33-BBEB-D7EA541E891E}" destId="{877A3477-A9B8-4FA4-BEB0-24C5603646D4}" srcOrd="0" destOrd="0" presId="urn:microsoft.com/office/officeart/2005/8/layout/cycle1"/>
    <dgm:cxn modelId="{9EA1FF40-6092-48D8-A9EE-31ED39631F7F}" type="presParOf" srcId="{D3AFBA83-CAF7-4F65-B558-7A8F2B11B348}" destId="{C7D9475A-13C2-4EBC-8C33-4BA58148EDE7}" srcOrd="0" destOrd="0" presId="urn:microsoft.com/office/officeart/2005/8/layout/cycle1"/>
    <dgm:cxn modelId="{A2E80E35-AC02-4D89-B1F6-F9F7D9641B04}" type="presParOf" srcId="{D3AFBA83-CAF7-4F65-B558-7A8F2B11B348}" destId="{F18B3CFF-38C9-48DE-84ED-51557104128A}" srcOrd="1" destOrd="0" presId="urn:microsoft.com/office/officeart/2005/8/layout/cycle1"/>
    <dgm:cxn modelId="{76181586-41D9-4201-A2E5-E19A63352E5F}" type="presParOf" srcId="{D3AFBA83-CAF7-4F65-B558-7A8F2B11B348}" destId="{17085C64-C0F2-4365-B1DC-EE3317E71FA5}" srcOrd="2" destOrd="0" presId="urn:microsoft.com/office/officeart/2005/8/layout/cycle1"/>
    <dgm:cxn modelId="{D4C6988E-8301-4A52-A422-2024D4A9DAB3}" type="presParOf" srcId="{D3AFBA83-CAF7-4F65-B558-7A8F2B11B348}" destId="{F444F19D-D0CA-4F1D-9510-90CF474E510F}" srcOrd="3" destOrd="0" presId="urn:microsoft.com/office/officeart/2005/8/layout/cycle1"/>
    <dgm:cxn modelId="{684AE2F4-4F89-48F8-AA46-13BC8ECE77A5}" type="presParOf" srcId="{D3AFBA83-CAF7-4F65-B558-7A8F2B11B348}" destId="{CDC1443C-BAD6-450A-96CF-3B084C1B5224}" srcOrd="4" destOrd="0" presId="urn:microsoft.com/office/officeart/2005/8/layout/cycle1"/>
    <dgm:cxn modelId="{0429D8DA-6C16-414F-B336-FA1FAA4C01CF}" type="presParOf" srcId="{D3AFBA83-CAF7-4F65-B558-7A8F2B11B348}" destId="{8C81B061-06AA-49CA-AF14-38C95E99C904}" srcOrd="5" destOrd="0" presId="urn:microsoft.com/office/officeart/2005/8/layout/cycle1"/>
    <dgm:cxn modelId="{A854A20D-CA5D-4565-87A1-9C4C6D534AFA}" type="presParOf" srcId="{D3AFBA83-CAF7-4F65-B558-7A8F2B11B348}" destId="{2C82CBC4-B920-4BBC-8635-C00A7B724F60}" srcOrd="6" destOrd="0" presId="urn:microsoft.com/office/officeart/2005/8/layout/cycle1"/>
    <dgm:cxn modelId="{2BFB3540-A920-4610-B3C5-473FE3F264AD}" type="presParOf" srcId="{D3AFBA83-CAF7-4F65-B558-7A8F2B11B348}" destId="{C759BD5B-B3FA-4717-89B5-467A727222C4}" srcOrd="7" destOrd="0" presId="urn:microsoft.com/office/officeart/2005/8/layout/cycle1"/>
    <dgm:cxn modelId="{651B048E-981D-449C-BE87-BA867FEE7DBA}" type="presParOf" srcId="{D3AFBA83-CAF7-4F65-B558-7A8F2B11B348}" destId="{877A3477-A9B8-4FA4-BEB0-24C5603646D4}" srcOrd="8" destOrd="0" presId="urn:microsoft.com/office/officeart/2005/8/layout/cycle1"/>
    <dgm:cxn modelId="{5D187563-1788-43E3-B447-5DE5E92E7C66}" type="presParOf" srcId="{D3AFBA83-CAF7-4F65-B558-7A8F2B11B348}" destId="{42A674AA-5023-4F78-9A10-E6AF32DC1443}" srcOrd="9" destOrd="0" presId="urn:microsoft.com/office/officeart/2005/8/layout/cycle1"/>
    <dgm:cxn modelId="{B5081E96-ED3C-4B32-BBD8-3551D88D57BB}" type="presParOf" srcId="{D3AFBA83-CAF7-4F65-B558-7A8F2B11B348}" destId="{2B70335E-94B6-4282-9CD3-7CB914C03268}" srcOrd="10" destOrd="0" presId="urn:microsoft.com/office/officeart/2005/8/layout/cycle1"/>
    <dgm:cxn modelId="{18B61B28-4C45-4307-8D29-4582E211C8AB}" type="presParOf" srcId="{D3AFBA83-CAF7-4F65-B558-7A8F2B11B348}" destId="{BB60916C-404D-4562-86CA-31A87F2131BB}" srcOrd="11" destOrd="0" presId="urn:microsoft.com/office/officeart/2005/8/layout/cycle1"/>
    <dgm:cxn modelId="{D2BBC946-0E7D-4F91-8121-A221E178ED0C}" type="presParOf" srcId="{D3AFBA83-CAF7-4F65-B558-7A8F2B11B348}" destId="{75F271DE-D60C-486F-8989-B372BAD24837}" srcOrd="12" destOrd="0" presId="urn:microsoft.com/office/officeart/2005/8/layout/cycle1"/>
    <dgm:cxn modelId="{29B5A407-6560-4748-9084-D92C1BD4B3E6}" type="presParOf" srcId="{D3AFBA83-CAF7-4F65-B558-7A8F2B11B348}" destId="{B2F740E9-8309-4D1F-A02E-31C89399A6AC}" srcOrd="13" destOrd="0" presId="urn:microsoft.com/office/officeart/2005/8/layout/cycle1"/>
    <dgm:cxn modelId="{84BA9962-2332-465D-B065-28BD486EC89B}" type="presParOf" srcId="{D3AFBA83-CAF7-4F65-B558-7A8F2B11B348}" destId="{DFFE8FFE-8A6B-4549-8B18-F7CD58634E10}" srcOrd="14" destOrd="0" presId="urn:microsoft.com/office/officeart/2005/8/layout/cycle1"/>
    <dgm:cxn modelId="{A361A72B-BB9C-4C19-8600-3324AD1BCFD2}" type="presParOf" srcId="{D3AFBA83-CAF7-4F65-B558-7A8F2B11B348}" destId="{2760A937-A46C-4290-960C-183768400460}" srcOrd="15" destOrd="0" presId="urn:microsoft.com/office/officeart/2005/8/layout/cycle1"/>
    <dgm:cxn modelId="{B8710AC8-89BB-44AF-86D1-BCE11EE3E8D5}" type="presParOf" srcId="{D3AFBA83-CAF7-4F65-B558-7A8F2B11B348}" destId="{76EC5DBF-9EAB-4A07-B4F7-7E6C0B8C11C5}" srcOrd="16" destOrd="0" presId="urn:microsoft.com/office/officeart/2005/8/layout/cycle1"/>
    <dgm:cxn modelId="{5C6D0C1F-67C7-4D9B-9726-338978F23FE7}" type="presParOf" srcId="{D3AFBA83-CAF7-4F65-B558-7A8F2B11B348}" destId="{CAF69C10-D4B6-49BD-9478-9FEF6C8F37B9}" srcOrd="17"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eaLnBrk="0" hangingPunct="0">
              <a:defRPr sz="1200" dirty="0">
                <a:latin typeface="Verdana" pitchFamily="34" charset="0"/>
              </a:defRPr>
            </a:lvl1pPr>
          </a:lstStyle>
          <a:p>
            <a:pPr>
              <a:defRPr/>
            </a:pPr>
            <a:endParaRPr lang="en-US" dirty="0"/>
          </a:p>
        </p:txBody>
      </p:sp>
      <p:sp>
        <p:nvSpPr>
          <p:cNvPr id="256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eaLnBrk="0" hangingPunct="0">
              <a:defRPr sz="1200">
                <a:latin typeface="Verdana" pitchFamily="34" charset="0"/>
              </a:defRPr>
            </a:lvl1pPr>
          </a:lstStyle>
          <a:p>
            <a:pPr>
              <a:defRPr/>
            </a:pPr>
            <a:fld id="{917ACC46-9ACA-42F9-8A9B-53DC4D781032}" type="datetimeFigureOut">
              <a:rPr lang="en-US"/>
              <a:pPr>
                <a:defRPr/>
              </a:pPr>
              <a:t>9/4/2009</a:t>
            </a:fld>
            <a:endParaRPr lang="en-US" dirty="0"/>
          </a:p>
        </p:txBody>
      </p:sp>
      <p:sp>
        <p:nvSpPr>
          <p:cNvPr id="256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eaLnBrk="0" hangingPunct="0">
              <a:defRPr sz="1200" dirty="0">
                <a:latin typeface="Verdana" pitchFamily="34" charset="0"/>
              </a:defRPr>
            </a:lvl1pPr>
          </a:lstStyle>
          <a:p>
            <a:pPr>
              <a:defRPr/>
            </a:pPr>
            <a:endParaRPr lang="en-US" dirty="0"/>
          </a:p>
        </p:txBody>
      </p:sp>
      <p:sp>
        <p:nvSpPr>
          <p:cNvPr id="256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eaLnBrk="0" hangingPunct="0">
              <a:defRPr sz="1200">
                <a:latin typeface="Verdana" pitchFamily="34" charset="0"/>
              </a:defRPr>
            </a:lvl1pPr>
          </a:lstStyle>
          <a:p>
            <a:pPr>
              <a:defRPr/>
            </a:pPr>
            <a:fld id="{01E0BD7A-44F0-44BA-AFC7-99AFAB76022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89730" tIns="44865" rIns="89730" bIns="44865"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89730" tIns="44865" rIns="89730" bIns="44865" rtlCol="0"/>
          <a:lstStyle>
            <a:lvl1pPr algn="r">
              <a:defRPr sz="1200" smtClean="0"/>
            </a:lvl1pPr>
          </a:lstStyle>
          <a:p>
            <a:pPr>
              <a:defRPr/>
            </a:pPr>
            <a:fld id="{7BFE23DD-2FEB-444C-B5DA-866040D8C4B2}" type="datetimeFigureOut">
              <a:rPr lang="en-US"/>
              <a:pPr>
                <a:defRPr/>
              </a:pPr>
              <a:t>9/4/2009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9730" tIns="44865" rIns="89730" bIns="44865"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89730" tIns="44865" rIns="89730" bIns="448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89730" tIns="44865" rIns="89730" bIns="44865"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89730" tIns="44865" rIns="89730" bIns="44865" rtlCol="0" anchor="b"/>
          <a:lstStyle>
            <a:lvl1pPr algn="r">
              <a:defRPr sz="1200" smtClean="0"/>
            </a:lvl1pPr>
          </a:lstStyle>
          <a:p>
            <a:pPr>
              <a:defRPr/>
            </a:pPr>
            <a:fld id="{1DFBB6E4-E9E9-4299-9D4E-BB438BFC98A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22239B-E7BE-4681-9D70-9BF53AEC8A00}"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Performance Gap is the difference</a:t>
            </a:r>
            <a:r>
              <a:rPr lang="en-US" baseline="0" dirty="0" smtClean="0"/>
              <a:t> between student perceived importance (not important at all to very important) and student satisfaction (not satisfied at all to very satisfied) on a seven point scale for each dimension.</a:t>
            </a:r>
          </a:p>
          <a:p>
            <a:pPr>
              <a:spcBef>
                <a:spcPct val="0"/>
              </a:spcBef>
            </a:pPr>
            <a:endParaRPr lang="en-US" baseline="0" dirty="0" smtClean="0"/>
          </a:p>
          <a:p>
            <a:pPr>
              <a:spcBef>
                <a:spcPct val="0"/>
              </a:spcBef>
            </a:pPr>
            <a:r>
              <a:rPr lang="en-US" baseline="0" dirty="0" smtClean="0"/>
              <a:t>Higher gaps indicate a broader spread between student perception of importance and student satisfaction.  Narrower gaps indicate closer alignment between the dimensions and therefore lower significance to institutional improvement efforts.  </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DECEE-5930-4CCA-8917-CD62F73E34AE}"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aseline="0" dirty="0" smtClean="0">
                <a:solidFill>
                  <a:srgbClr val="000000"/>
                </a:solidFill>
                <a:latin typeface="+mn-lt"/>
              </a:rPr>
              <a:t>See Word table for frequencies behind these mean scores.</a:t>
            </a:r>
          </a:p>
          <a:p>
            <a:endParaRPr lang="en-US" sz="1200" baseline="0" dirty="0" smtClean="0">
              <a:solidFill>
                <a:srgbClr val="000000"/>
              </a:solidFill>
              <a:latin typeface="+mn-lt"/>
            </a:endParaRPr>
          </a:p>
          <a:p>
            <a:r>
              <a:rPr lang="en-US" sz="1200" baseline="0" dirty="0" smtClean="0">
                <a:solidFill>
                  <a:srgbClr val="000000"/>
                </a:solidFill>
                <a:latin typeface="+mn-lt"/>
              </a:rPr>
              <a:t>The scale here was: (1) Never, (2) Sometimes, (3) Often, (4) Very Often</a:t>
            </a:r>
          </a:p>
          <a:p>
            <a:r>
              <a:rPr lang="en-US" sz="1200" baseline="0" dirty="0" smtClean="0">
                <a:solidFill>
                  <a:srgbClr val="000000"/>
                </a:solidFill>
                <a:latin typeface="+mn-lt"/>
              </a:rPr>
              <a:t>*** = &lt;.001</a:t>
            </a:r>
          </a:p>
          <a:p>
            <a:r>
              <a:rPr lang="en-US" sz="1200" baseline="0" dirty="0" smtClean="0">
                <a:solidFill>
                  <a:srgbClr val="000000"/>
                </a:solidFill>
                <a:latin typeface="+mn-lt"/>
              </a:rPr>
              <a:t>**   = &lt;.01</a:t>
            </a:r>
          </a:p>
          <a:p>
            <a:r>
              <a:rPr lang="en-US" sz="1200" baseline="0" dirty="0" smtClean="0">
                <a:solidFill>
                  <a:srgbClr val="000000"/>
                </a:solidFill>
                <a:latin typeface="+mn-lt"/>
              </a:rPr>
              <a:t>*     = &lt;.1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a:p>
            <a:pPr>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DECEE-5930-4CCA-8917-CD62F73E34AE}"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Zoomerang</a:t>
            </a:r>
            <a:r>
              <a:rPr lang="en-US" baseline="0" dirty="0" smtClean="0"/>
              <a:t> sent out May 2008</a:t>
            </a:r>
          </a:p>
          <a:p>
            <a:endParaRPr lang="en-US" baseline="0" dirty="0" smtClean="0"/>
          </a:p>
          <a:p>
            <a:r>
              <a:rPr lang="en-US" baseline="0" dirty="0" smtClean="0"/>
              <a:t>348 responses</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DECEE-5930-4CCA-8917-CD62F73E34AE}"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DECEE-5930-4CCA-8917-CD62F73E34AE}"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DECEE-5930-4CCA-8917-CD62F73E34AE}"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DECEE-5930-4CCA-8917-CD62F73E34AE}"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F6C5C-F83D-4336-96D9-CF3CB1BE3E41}" type="slidenum">
              <a:rPr lang="en-US"/>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D72174-BEB4-41FE-BE60-1AE799CC092E}"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B6EC23-6674-4066-AD1E-86921931AA80}"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B1CA13-38A6-4BD1-9DF8-14A8FE7D072B}"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41B9CB-E13F-40BC-9D46-89AA4B6A8A17}"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E408D0-7728-465F-866F-B8EEEBD8E4C7}"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285750" marR="0" indent="-285750" algn="l" defTabSz="914400" rtl="0" eaLnBrk="1" fontAlgn="base" latinLnBrk="0" hangingPunct="1">
              <a:lnSpc>
                <a:spcPct val="100000"/>
              </a:lnSpc>
              <a:spcBef>
                <a:spcPct val="0"/>
              </a:spcBef>
              <a:spcAft>
                <a:spcPct val="0"/>
              </a:spcAft>
              <a:buClrTx/>
              <a:buSzTx/>
              <a:buFontTx/>
              <a:buAutoNum type="romanUcPeriod"/>
              <a:tabLst/>
              <a:defRPr/>
            </a:pPr>
            <a:r>
              <a:rPr lang="en-US" b="1" dirty="0" smtClean="0"/>
              <a:t>A “Living” Mission and “Lived” Educational Philosophy</a:t>
            </a:r>
          </a:p>
          <a:p>
            <a:pPr marL="285750" marR="0" indent="-285750" algn="l" defTabSz="914400" rtl="0" eaLnBrk="1" fontAlgn="base" latinLnBrk="0" hangingPunct="1">
              <a:lnSpc>
                <a:spcPct val="100000"/>
              </a:lnSpc>
              <a:spcBef>
                <a:spcPct val="0"/>
              </a:spcBef>
              <a:spcAft>
                <a:spcPct val="0"/>
              </a:spcAft>
              <a:buClrTx/>
              <a:buSzTx/>
              <a:buFontTx/>
              <a:buNone/>
              <a:tabLst/>
              <a:defRPr/>
            </a:pPr>
            <a:r>
              <a:rPr lang="en-US" dirty="0" smtClean="0"/>
              <a:t>“ Mission” refers to the overarching purposes of the institution – what it is, what it stands for, and what it aspires to be. An institution’s philosophy is composed of tacit understandings about how institutional values guide policy and decision making.</a:t>
            </a: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II. Unshakeable Focus on Student Learning </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high performing institutions, student learning is the </a:t>
            </a:r>
            <a:r>
              <a:rPr lang="en-US" i="1" dirty="0" smtClean="0"/>
              <a:t>raison d’etre</a:t>
            </a:r>
            <a:r>
              <a:rPr lang="en-US" dirty="0" smtClean="0"/>
              <a:t> for institutional policies, programs, practices, and the rationale for daily activities as well as broad institutional directions. </a:t>
            </a: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III. Environments Adapted for Educational Enrichment </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Learning environments include all the physical and psychological spaces in which students, faculty, and staff live, work, and play. </a:t>
            </a:r>
          </a:p>
          <a:p>
            <a:pPr>
              <a:spcBef>
                <a:spcPct val="0"/>
              </a:spcBef>
            </a:pPr>
            <a:r>
              <a:rPr lang="en-US" b="1" dirty="0" smtClean="0"/>
              <a:t>IV. Clearly Marked Pathways to Student Success </a:t>
            </a:r>
          </a:p>
          <a:p>
            <a:pPr>
              <a:spcBef>
                <a:spcPct val="0"/>
              </a:spcBef>
            </a:pPr>
            <a:r>
              <a:rPr lang="en-US" dirty="0" smtClean="0"/>
              <a:t>To encourage students to devote time and energy to the right activities, (1) teach students what the institution values, what successful students do, and how to take advantage of institutional resources for learning and (2) make sure resources are available to all their students. </a:t>
            </a:r>
            <a:endParaRPr lang="en-US" b="1" dirty="0" smtClean="0"/>
          </a:p>
          <a:p>
            <a:pPr>
              <a:spcBef>
                <a:spcPct val="0"/>
              </a:spcBef>
            </a:pPr>
            <a:r>
              <a:rPr lang="en-US" b="1" dirty="0" smtClean="0"/>
              <a:t>V. Improvement-Oriented Ethos </a:t>
            </a:r>
          </a:p>
          <a:p>
            <a:pPr>
              <a:spcBef>
                <a:spcPct val="0"/>
              </a:spcBef>
            </a:pPr>
            <a:r>
              <a:rPr lang="en-US" dirty="0" smtClean="0"/>
              <a:t>“positively restless.” Strive to monitor themselves and improve continually, in both formal and informal ways: their current level of performance and whether they are making progress toward desired goals and objectives.  </a:t>
            </a:r>
            <a:endParaRPr lang="en-US" b="1" dirty="0" smtClean="0"/>
          </a:p>
          <a:p>
            <a:pPr>
              <a:spcBef>
                <a:spcPct val="0"/>
              </a:spcBef>
            </a:pPr>
            <a:r>
              <a:rPr lang="en-US" b="1" dirty="0" smtClean="0"/>
              <a:t>VI. Shared Responsibility for Educational Quality and Student Success </a:t>
            </a:r>
          </a:p>
          <a:p>
            <a:pPr>
              <a:spcBef>
                <a:spcPct val="0"/>
              </a:spcBef>
            </a:pPr>
            <a:r>
              <a:rPr lang="en-US" dirty="0" smtClean="0"/>
              <a:t>Faculty, staff, and students see themselves as educators. Student learning is widely accepted as everyone’s responsibility (Kinzie &amp; Kuh, 2004).</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CCB0A-4A74-404A-B728-42AC858DA920}"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endParaRPr lang="en-US" sz="1100" dirty="0" smtClean="0">
              <a:solidFill>
                <a:srgbClr val="000000"/>
              </a:solidFill>
            </a:endParaRP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01E82F-C705-4853-86BD-3DAF4339EDC3}"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IV. Clearly Marked Pathways to Student Success </a:t>
            </a:r>
            <a:endParaRPr lang="en-US" dirty="0" smtClean="0"/>
          </a:p>
          <a:p>
            <a:r>
              <a:rPr lang="en-US" dirty="0" smtClean="0"/>
              <a:t>To encourage students to devote time and energy to the right activities, DEEP schools (1) teach students what the institution values, what successful students do, and how to take advantage of institutional resources for learning and (2) provide redundant early warning systems, safety nets, and ongoing assessment and feedback!</a:t>
            </a:r>
          </a:p>
          <a:p>
            <a:r>
              <a:rPr lang="en-US" dirty="0" smtClean="0"/>
              <a:t> </a:t>
            </a:r>
          </a:p>
          <a:p>
            <a:pPr marL="228600" indent="-228600">
              <a:buFont typeface="+mj-lt"/>
              <a:buAutoNum type="arabicPeriod"/>
            </a:pPr>
            <a:r>
              <a:rPr lang="en-US" dirty="0" smtClean="0"/>
              <a:t>What does the institution do to communicate the expectation that students assume a fair share of responsibility for their learning, prior to and after students start college? </a:t>
            </a:r>
          </a:p>
          <a:p>
            <a:pPr marL="228600" indent="-228600">
              <a:buFont typeface="+mj-lt"/>
              <a:buAutoNum type="arabicPeriod"/>
            </a:pPr>
            <a:r>
              <a:rPr lang="en-US" dirty="0" smtClean="0"/>
              <a:t>What symbols and actions communicate to newcomers the importance of students and their learning and success? </a:t>
            </a:r>
          </a:p>
          <a:p>
            <a:pPr marL="228600" indent="-228600">
              <a:buFont typeface="+mj-lt"/>
              <a:buAutoNum type="arabicPeriod"/>
            </a:pPr>
            <a:r>
              <a:rPr lang="en-US" dirty="0" smtClean="0"/>
              <a:t>To what extent are resources ‘front-loaded’ to foster students’ academic and social success? </a:t>
            </a:r>
          </a:p>
          <a:p>
            <a:pPr marL="228600" indent="-228600">
              <a:buFont typeface="+mj-lt"/>
              <a:buAutoNum type="arabicPeriod"/>
            </a:pPr>
            <a:r>
              <a:rPr lang="en-US" dirty="0" smtClean="0"/>
              <a:t>Do all students have equal access to institutional resources? </a:t>
            </a:r>
          </a:p>
          <a:p>
            <a:pPr marL="228600" indent="-228600">
              <a:buFont typeface="+mj-lt"/>
              <a:buAutoNum type="arabicPeriod"/>
            </a:pPr>
            <a:r>
              <a:rPr lang="en-US" dirty="0" smtClean="0"/>
              <a:t>Is the amount of challenge and support consistent with the needs of students and with the institution’s educational priorities? </a:t>
            </a:r>
          </a:p>
          <a:p>
            <a:pPr marL="228600" indent="-228600">
              <a:buFont typeface="+mj-lt"/>
              <a:buAutoNum type="arabicPeriod"/>
            </a:pPr>
            <a:r>
              <a:rPr lang="en-US" dirty="0" smtClean="0"/>
              <a:t>Do students who need extra support receive it? </a:t>
            </a:r>
          </a:p>
          <a:p>
            <a:pPr marL="228600" indent="-228600">
              <a:buFont typeface="+mj-lt"/>
              <a:buAutoNum type="arabicPeriod"/>
            </a:pPr>
            <a:r>
              <a:rPr lang="en-US" dirty="0" smtClean="0"/>
              <a:t>What policies and practices identify students at risk? What early warning systems are in place at your institution? To what extent are they used, in what ways, and by whom? </a:t>
            </a:r>
          </a:p>
          <a:p>
            <a:pPr marL="228600" indent="-228600">
              <a:buFont typeface="+mj-lt"/>
              <a:buAutoNum type="arabicPeriod"/>
            </a:pPr>
            <a:r>
              <a:rPr lang="en-US" dirty="0" smtClean="0"/>
              <a:t>Do faculty members know where or to whom to refer students experiencing difficulties? </a:t>
            </a:r>
          </a:p>
          <a:p>
            <a:pPr marL="228600" indent="-228600">
              <a:buFont typeface="+mj-lt"/>
              <a:buAutoNum type="arabicPeriod"/>
            </a:pPr>
            <a:r>
              <a:rPr lang="en-US" dirty="0" smtClean="0"/>
              <a:t>Would a complex, comprehensive support program make sense at your institution? If so, what steps would be necessary to put such a system in place? </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DECEE-5930-4CCA-8917-CD62F73E34AE}"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37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19956499-6E31-427B-971A-DD8D637CBC8E}" type="datetimeFigureOut">
              <a:rPr lang="en-US"/>
              <a:pPr>
                <a:defRPr/>
              </a:pPr>
              <a:t>9/4/2009</a:t>
            </a:fld>
            <a:endParaRPr lang="en-US" dirty="0"/>
          </a:p>
        </p:txBody>
      </p:sp>
      <p:sp>
        <p:nvSpPr>
          <p:cNvPr id="5" name="Rectangle 5"/>
          <p:cNvSpPr>
            <a:spLocks noGrp="1" noChangeArrowheads="1"/>
          </p:cNvSpPr>
          <p:nvPr>
            <p:ph type="ftr" sz="quarter" idx="11"/>
          </p:nvPr>
        </p:nvSpPr>
        <p:spPr/>
        <p:txBody>
          <a:bodyPr/>
          <a:lstStyle>
            <a:lvl1pPr>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CCC490B-672D-488A-8637-4CAFDC071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5B1534-E9E7-4CBC-A21B-5D420F48C3C8}" type="datetimeFigureOut">
              <a:rPr lang="en-US"/>
              <a:pPr>
                <a:defRPr/>
              </a:pPr>
              <a:t>9/4/2009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84A482-8EFD-4330-BF02-1BCED106869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442A89-3E2F-4514-8EBB-C0930EB14278}" type="datetimeFigureOut">
              <a:rPr lang="en-US"/>
              <a:pPr>
                <a:defRPr/>
              </a:pPr>
              <a:t>9/4/2009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43BD254-8A09-4B56-BC7A-291EB77FD71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755FA80-87B8-4F7C-B5B5-01C306E56135}" type="datetimeFigureOut">
              <a:rPr lang="en-US"/>
              <a:pPr>
                <a:defRPr/>
              </a:pPr>
              <a:t>9/4/2009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E38F72-D43D-46CB-BE3A-1BB7E3EAFA6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A270910-4B79-44DD-BEEB-8A19F270DFE3}" type="datetimeFigureOut">
              <a:rPr lang="en-US"/>
              <a:pPr>
                <a:defRPr/>
              </a:pPr>
              <a:t>9/4/2009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0EECED-0519-4076-B2D1-FDA2481B8B8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FCD5B8C-8644-459B-BCFD-1CA1F5AEC059}" type="datetimeFigureOut">
              <a:rPr lang="en-US"/>
              <a:pPr>
                <a:defRPr/>
              </a:pPr>
              <a:t>9/4/2009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71EF97-B791-4E6B-9C3A-923B9CBA755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AA0501B-718C-48F6-A9E3-68816467E956}" type="datetimeFigureOut">
              <a:rPr lang="en-US"/>
              <a:pPr>
                <a:defRPr/>
              </a:pPr>
              <a:t>9/4/2009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C4F1364-B452-4AB0-B9B1-3EDBD0BBC35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22F2533-5AF4-442C-85E2-808608FF7952}" type="datetimeFigureOut">
              <a:rPr lang="en-US"/>
              <a:pPr>
                <a:defRPr/>
              </a:pPr>
              <a:t>9/4/2009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9332E36-521A-4A67-95CA-880D5F57348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6EBE11B-ED3B-4197-8A1D-01D2002C3474}" type="datetimeFigureOut">
              <a:rPr lang="en-US"/>
              <a:pPr>
                <a:defRPr/>
              </a:pPr>
              <a:t>9/4/2009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FDD462C-1374-461C-8B7D-F55F2F4189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A66020-7DD6-43CC-BEA7-CD0937C23455}" type="datetimeFigureOut">
              <a:rPr lang="en-US"/>
              <a:pPr>
                <a:defRPr/>
              </a:pPr>
              <a:t>9/4/2009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5912B59-062D-4F99-9079-12246C97D9B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7AFEDA-E1F7-4BBB-AFAA-A0113A79D984}" type="datetimeFigureOut">
              <a:rPr lang="en-US"/>
              <a:pPr>
                <a:defRPr/>
              </a:pPr>
              <a:t>9/4/2009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D076553-A376-443A-9A4A-BBFEF87FC8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D026698-35C3-40A4-97AE-905D45385BDD}" type="datetimeFigureOut">
              <a:rPr lang="en-US"/>
              <a:pPr>
                <a:defRPr/>
              </a:pPr>
              <a:t>9/4/2009</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FC21080-C32F-4CCD-9CAD-59BBE4DA76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Gill Sans MT" pitchFamily="34" charset="0"/>
        </a:defRPr>
      </a:lvl2pPr>
      <a:lvl3pPr algn="ctr" rtl="0" eaLnBrk="0" fontAlgn="base" hangingPunct="0">
        <a:spcBef>
          <a:spcPct val="0"/>
        </a:spcBef>
        <a:spcAft>
          <a:spcPct val="0"/>
        </a:spcAft>
        <a:defRPr sz="4000">
          <a:solidFill>
            <a:schemeClr val="tx2"/>
          </a:solidFill>
          <a:latin typeface="Gill Sans MT" pitchFamily="34" charset="0"/>
        </a:defRPr>
      </a:lvl3pPr>
      <a:lvl4pPr algn="ctr" rtl="0" eaLnBrk="0" fontAlgn="base" hangingPunct="0">
        <a:spcBef>
          <a:spcPct val="0"/>
        </a:spcBef>
        <a:spcAft>
          <a:spcPct val="0"/>
        </a:spcAft>
        <a:defRPr sz="4000">
          <a:solidFill>
            <a:schemeClr val="tx2"/>
          </a:solidFill>
          <a:latin typeface="Gill Sans MT" pitchFamily="34" charset="0"/>
        </a:defRPr>
      </a:lvl4pPr>
      <a:lvl5pPr algn="ctr" rtl="0" eaLnBrk="0" fontAlgn="base" hangingPunct="0">
        <a:spcBef>
          <a:spcPct val="0"/>
        </a:spcBef>
        <a:spcAft>
          <a:spcPct val="0"/>
        </a:spcAft>
        <a:defRPr sz="4000">
          <a:solidFill>
            <a:schemeClr val="tx2"/>
          </a:solidFill>
          <a:latin typeface="Gill Sans MT" pitchFamily="34" charset="0"/>
        </a:defRPr>
      </a:lvl5pPr>
      <a:lvl6pPr marL="457200" algn="ctr" rtl="0" fontAlgn="base">
        <a:spcBef>
          <a:spcPct val="0"/>
        </a:spcBef>
        <a:spcAft>
          <a:spcPct val="0"/>
        </a:spcAft>
        <a:defRPr sz="4000">
          <a:solidFill>
            <a:schemeClr val="tx2"/>
          </a:solidFill>
          <a:latin typeface="Gill Sans MT" pitchFamily="34" charset="0"/>
        </a:defRPr>
      </a:lvl6pPr>
      <a:lvl7pPr marL="914400" algn="ctr" rtl="0" fontAlgn="base">
        <a:spcBef>
          <a:spcPct val="0"/>
        </a:spcBef>
        <a:spcAft>
          <a:spcPct val="0"/>
        </a:spcAft>
        <a:defRPr sz="4000">
          <a:solidFill>
            <a:schemeClr val="tx2"/>
          </a:solidFill>
          <a:latin typeface="Gill Sans MT" pitchFamily="34" charset="0"/>
        </a:defRPr>
      </a:lvl7pPr>
      <a:lvl8pPr marL="1371600" algn="ctr" rtl="0" fontAlgn="base">
        <a:spcBef>
          <a:spcPct val="0"/>
        </a:spcBef>
        <a:spcAft>
          <a:spcPct val="0"/>
        </a:spcAft>
        <a:defRPr sz="4000">
          <a:solidFill>
            <a:schemeClr val="tx2"/>
          </a:solidFill>
          <a:latin typeface="Gill Sans MT" pitchFamily="34" charset="0"/>
        </a:defRPr>
      </a:lvl8pPr>
      <a:lvl9pPr marL="1828800" algn="ctr" rtl="0" fontAlgn="base">
        <a:spcBef>
          <a:spcPct val="0"/>
        </a:spcBef>
        <a:spcAft>
          <a:spcPct val="0"/>
        </a:spcAft>
        <a:defRPr sz="4000">
          <a:solidFill>
            <a:schemeClr val="tx2"/>
          </a:solidFill>
          <a:latin typeface="Gill Sans M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1219200"/>
            <a:ext cx="7772400" cy="1828800"/>
          </a:xfrm>
        </p:spPr>
        <p:txBody>
          <a:bodyPr anchor="b" anchorCtr="1"/>
          <a:lstStyle/>
          <a:p>
            <a:pPr eaLnBrk="1" hangingPunct="1"/>
            <a:r>
              <a:rPr lang="en-US" sz="5100" dirty="0" smtClean="0">
                <a:solidFill>
                  <a:srgbClr val="E0EE9C"/>
                </a:solidFill>
              </a:rPr>
              <a:t>Student Success Factors</a:t>
            </a:r>
            <a:br>
              <a:rPr lang="en-US" sz="5100" dirty="0" smtClean="0">
                <a:solidFill>
                  <a:srgbClr val="E0EE9C"/>
                </a:solidFill>
              </a:rPr>
            </a:br>
            <a:endParaRPr lang="en-US" sz="5100" dirty="0" smtClean="0">
              <a:solidFill>
                <a:srgbClr val="E0EE9C"/>
              </a:solidFill>
            </a:endParaRPr>
          </a:p>
        </p:txBody>
      </p:sp>
      <p:sp>
        <p:nvSpPr>
          <p:cNvPr id="3075" name="Rectangle 3"/>
          <p:cNvSpPr>
            <a:spLocks noGrp="1" noChangeArrowheads="1"/>
          </p:cNvSpPr>
          <p:nvPr>
            <p:ph type="subTitle" idx="4294967295"/>
          </p:nvPr>
        </p:nvSpPr>
        <p:spPr>
          <a:xfrm>
            <a:off x="1371600" y="3962400"/>
            <a:ext cx="6400800" cy="1524000"/>
          </a:xfrm>
        </p:spPr>
        <p:txBody>
          <a:bodyPr/>
          <a:lstStyle/>
          <a:p>
            <a:pPr marL="0" indent="0" algn="ctr" eaLnBrk="1" hangingPunct="1">
              <a:buFontTx/>
              <a:buNone/>
            </a:pPr>
            <a:r>
              <a:rPr lang="en-US" sz="3600" dirty="0" smtClean="0">
                <a:solidFill>
                  <a:srgbClr val="E0EE9C"/>
                </a:solidFill>
              </a:rPr>
              <a:t>Faculty In-Service Program</a:t>
            </a:r>
          </a:p>
          <a:p>
            <a:pPr marL="0" indent="0" algn="ctr" eaLnBrk="1" hangingPunct="1">
              <a:buFontTx/>
              <a:buNone/>
            </a:pPr>
            <a:r>
              <a:rPr lang="en-US" sz="3600" dirty="0" smtClean="0">
                <a:solidFill>
                  <a:srgbClr val="E0EE9C"/>
                </a:solidFill>
              </a:rPr>
              <a:t>Tuesday, August 25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r>
              <a:rPr lang="en-US" dirty="0" smtClean="0">
                <a:solidFill>
                  <a:srgbClr val="E0EE9C"/>
                </a:solidFill>
              </a:rPr>
              <a:t>What we Know About Student Feedback at Southern</a:t>
            </a:r>
            <a:endParaRPr lang="en-US" dirty="0" smtClean="0"/>
          </a:p>
        </p:txBody>
      </p:sp>
      <p:sp>
        <p:nvSpPr>
          <p:cNvPr id="12291" name="Content Placeholder 2"/>
          <p:cNvSpPr>
            <a:spLocks noGrp="1"/>
          </p:cNvSpPr>
          <p:nvPr>
            <p:ph idx="1"/>
          </p:nvPr>
        </p:nvSpPr>
        <p:spPr>
          <a:xfrm>
            <a:off x="457200" y="1447800"/>
            <a:ext cx="8229600" cy="2133600"/>
          </a:xfrm>
        </p:spPr>
        <p:txBody>
          <a:bodyPr/>
          <a:lstStyle/>
          <a:p>
            <a:pPr marL="514350" indent="-514350">
              <a:buFont typeface="+mj-lt"/>
              <a:buAutoNum type="arabicPeriod"/>
            </a:pPr>
            <a:r>
              <a:rPr lang="en-US" sz="2400" dirty="0" smtClean="0">
                <a:solidFill>
                  <a:srgbClr val="E0EE9C"/>
                </a:solidFill>
              </a:rPr>
              <a:t>The Noel-Levitz Student Satisfaction Inventory (SSI)</a:t>
            </a:r>
          </a:p>
          <a:p>
            <a:pPr marL="509588" lvl="1" indent="-4763">
              <a:buNone/>
            </a:pPr>
            <a:r>
              <a:rPr lang="en-US" sz="2400" dirty="0" smtClean="0">
                <a:solidFill>
                  <a:srgbClr val="E0EE9C"/>
                </a:solidFill>
              </a:rPr>
              <a:t>Performance gaps on the question: “Faculty provide timely feedback about student progress in a course.” are consistently higher than other 4-year private institutions.  This performance gap is statistically significant at p&lt;.001 in most years.</a:t>
            </a:r>
          </a:p>
          <a:p>
            <a:pPr marL="0" lvl="1" indent="0">
              <a:buNone/>
            </a:pPr>
            <a:endParaRPr lang="en-US" dirty="0" smtClean="0">
              <a:solidFill>
                <a:srgbClr val="000000"/>
              </a:solidFill>
              <a:latin typeface="Times New Roman"/>
            </a:endParaRPr>
          </a:p>
          <a:p>
            <a:endParaRPr lang="en-US" baseline="0" dirty="0" smtClean="0">
              <a:latin typeface="Times New Roman"/>
            </a:endParaRPr>
          </a:p>
          <a:p>
            <a:pPr marL="0" lvl="1" indent="0">
              <a:buNone/>
            </a:pPr>
            <a:endParaRPr lang="en-US" dirty="0" smtClean="0">
              <a:solidFill>
                <a:srgbClr val="E0EE9C"/>
              </a:solidFill>
            </a:endParaRPr>
          </a:p>
        </p:txBody>
      </p:sp>
      <p:graphicFrame>
        <p:nvGraphicFramePr>
          <p:cNvPr id="4" name="Table 3"/>
          <p:cNvGraphicFramePr>
            <a:graphicFrameLocks noGrp="1"/>
          </p:cNvGraphicFramePr>
          <p:nvPr/>
        </p:nvGraphicFramePr>
        <p:xfrm>
          <a:off x="457200" y="4114800"/>
          <a:ext cx="8229600" cy="161544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822960"/>
                <a:gridCol w="822960"/>
                <a:gridCol w="822960"/>
                <a:gridCol w="822960"/>
                <a:gridCol w="822960"/>
                <a:gridCol w="822960"/>
                <a:gridCol w="822960"/>
                <a:gridCol w="822960"/>
                <a:gridCol w="822960"/>
                <a:gridCol w="822960"/>
              </a:tblGrid>
              <a:tr h="370840">
                <a:tc gridSpan="2">
                  <a:txBody>
                    <a:bodyPr/>
                    <a:lstStyle/>
                    <a:p>
                      <a:pPr algn="ctr"/>
                      <a:r>
                        <a:rPr lang="en-US" sz="2400" dirty="0" smtClean="0">
                          <a:solidFill>
                            <a:srgbClr val="E0EE9C"/>
                          </a:solidFill>
                          <a:latin typeface="+mn-lt"/>
                        </a:rPr>
                        <a:t>2000</a:t>
                      </a:r>
                      <a:endParaRPr lang="en-US" sz="2400" dirty="0">
                        <a:solidFill>
                          <a:srgbClr val="E0EE9C"/>
                        </a:solidFill>
                        <a:latin typeface="+mn-lt"/>
                      </a:endParaRPr>
                    </a:p>
                  </a:txBody>
                  <a:tcPr>
                    <a:lnL w="381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2400" dirty="0" smtClean="0">
                          <a:solidFill>
                            <a:srgbClr val="E0EE9C"/>
                          </a:solidFill>
                          <a:latin typeface="+mn-lt"/>
                        </a:rPr>
                        <a:t>2002</a:t>
                      </a:r>
                      <a:endParaRPr lang="en-US" sz="2400" dirty="0">
                        <a:solidFill>
                          <a:srgbClr val="E0EE9C"/>
                        </a:solidFill>
                        <a:latin typeface="+mn-lt"/>
                      </a:endParaRPr>
                    </a:p>
                  </a:txBody>
                  <a:tcP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2400" dirty="0" smtClean="0">
                          <a:solidFill>
                            <a:srgbClr val="E0EE9C"/>
                          </a:solidFill>
                          <a:latin typeface="+mn-lt"/>
                        </a:rPr>
                        <a:t>2004</a:t>
                      </a:r>
                      <a:endParaRPr lang="en-US" sz="2400" dirty="0">
                        <a:solidFill>
                          <a:srgbClr val="E0EE9C"/>
                        </a:solidFill>
                        <a:latin typeface="+mn-lt"/>
                      </a:endParaRPr>
                    </a:p>
                  </a:txBody>
                  <a:tcP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2400" dirty="0" smtClean="0">
                          <a:solidFill>
                            <a:srgbClr val="E0EE9C"/>
                          </a:solidFill>
                          <a:latin typeface="+mn-lt"/>
                        </a:rPr>
                        <a:t>2006</a:t>
                      </a:r>
                      <a:endParaRPr lang="en-US" sz="2400" dirty="0">
                        <a:solidFill>
                          <a:srgbClr val="E0EE9C"/>
                        </a:solidFill>
                        <a:latin typeface="+mn-lt"/>
                      </a:endParaRPr>
                    </a:p>
                  </a:txBody>
                  <a:tcP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2400" dirty="0" smtClean="0">
                          <a:solidFill>
                            <a:srgbClr val="E0EE9C"/>
                          </a:solidFill>
                          <a:latin typeface="+mn-lt"/>
                        </a:rPr>
                        <a:t>2008</a:t>
                      </a:r>
                      <a:endParaRPr lang="en-US" sz="2400" dirty="0">
                        <a:solidFill>
                          <a:srgbClr val="E0EE9C"/>
                        </a:solidFill>
                        <a:latin typeface="+mn-lt"/>
                      </a:endParaRPr>
                    </a:p>
                  </a:txBody>
                  <a:tcPr>
                    <a:lnL w="127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hMerge="1">
                  <a:txBody>
                    <a:bodyPr/>
                    <a:lstStyle/>
                    <a:p>
                      <a:endParaRPr lang="en-US" dirty="0"/>
                    </a:p>
                  </a:txBody>
                  <a:tcPr/>
                </a:tc>
              </a:tr>
              <a:tr h="370840">
                <a:tc>
                  <a:txBody>
                    <a:bodyPr/>
                    <a:lstStyle/>
                    <a:p>
                      <a:pPr algn="ctr"/>
                      <a:r>
                        <a:rPr lang="en-US" sz="2000" b="1" dirty="0" smtClean="0">
                          <a:solidFill>
                            <a:srgbClr val="E0EE9C"/>
                          </a:solidFill>
                          <a:latin typeface="+mn-lt"/>
                          <a:cs typeface="Arial" pitchFamily="34" charset="0"/>
                        </a:rPr>
                        <a:t>SAU</a:t>
                      </a:r>
                      <a:endParaRPr lang="en-US" sz="2000" b="1" dirty="0">
                        <a:solidFill>
                          <a:srgbClr val="E0EE9C"/>
                        </a:solidFill>
                        <a:latin typeface="+mn-lt"/>
                        <a:cs typeface="Arial" pitchFamily="34" charset="0"/>
                      </a:endParaRPr>
                    </a:p>
                  </a:txBody>
                  <a:tcPr anchor="ctr">
                    <a:lnL w="381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4-Yr Pvt</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SAU</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4-Yr Pvt</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SAU</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4-Yr Pvt</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SAU</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4-Yr Pvt</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SAU</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4-Yr Pvt</a:t>
                      </a:r>
                      <a:endParaRPr lang="en-US" sz="2000" b="1" dirty="0">
                        <a:solidFill>
                          <a:srgbClr val="E0EE9C"/>
                        </a:solidFill>
                        <a:latin typeface="+mn-lt"/>
                        <a:cs typeface="Arial" pitchFamily="34" charset="0"/>
                      </a:endParaRPr>
                    </a:p>
                  </a:txBody>
                  <a:tcPr anchor="ctr">
                    <a:lnL w="127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12700" cap="flat" cmpd="sng" algn="ctr">
                      <a:solidFill>
                        <a:srgbClr val="E0EE9C"/>
                      </a:solidFill>
                      <a:prstDash val="solid"/>
                      <a:round/>
                      <a:headEnd type="none" w="med" len="med"/>
                      <a:tailEnd type="none" w="med" len="med"/>
                    </a:lnB>
                    <a:noFill/>
                  </a:tcPr>
                </a:tc>
              </a:tr>
              <a:tr h="370840">
                <a:tc>
                  <a:txBody>
                    <a:bodyPr/>
                    <a:lstStyle/>
                    <a:p>
                      <a:pPr algn="ctr"/>
                      <a:r>
                        <a:rPr lang="en-US" sz="2400" dirty="0" smtClean="0">
                          <a:solidFill>
                            <a:srgbClr val="E0EE9C"/>
                          </a:solidFill>
                          <a:latin typeface="+mn-lt"/>
                        </a:rPr>
                        <a:t>1.44</a:t>
                      </a:r>
                      <a:endParaRPr lang="en-US" sz="2400" dirty="0">
                        <a:solidFill>
                          <a:srgbClr val="E0EE9C"/>
                        </a:solidFill>
                        <a:latin typeface="+mn-lt"/>
                      </a:endParaRPr>
                    </a:p>
                  </a:txBody>
                  <a:tcPr marL="45720" marR="45720" anchor="ctr">
                    <a:lnL w="381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1.24</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1.75</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1.18</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1.28</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1.17</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1.61</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1.21</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1.66</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127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400" dirty="0" smtClean="0">
                          <a:solidFill>
                            <a:srgbClr val="E0EE9C"/>
                          </a:solidFill>
                          <a:latin typeface="+mn-lt"/>
                        </a:rPr>
                        <a:t>1.17</a:t>
                      </a:r>
                      <a:endParaRPr lang="en-US" sz="2400" dirty="0">
                        <a:solidFill>
                          <a:srgbClr val="E0EE9C"/>
                        </a:solidFill>
                        <a:latin typeface="+mn-lt"/>
                      </a:endParaRPr>
                    </a:p>
                  </a:txBody>
                  <a:tcPr marL="45720" marR="45720" anchor="ctr">
                    <a:lnL w="127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127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r>
              <a:rPr lang="en-US" dirty="0" smtClean="0">
                <a:solidFill>
                  <a:srgbClr val="E0EE9C"/>
                </a:solidFill>
              </a:rPr>
              <a:t>What we Know About Student Feedback at Southern</a:t>
            </a:r>
            <a:endParaRPr lang="en-US" dirty="0" smtClean="0"/>
          </a:p>
        </p:txBody>
      </p:sp>
      <p:sp>
        <p:nvSpPr>
          <p:cNvPr id="12291" name="Content Placeholder 2"/>
          <p:cNvSpPr>
            <a:spLocks noGrp="1"/>
          </p:cNvSpPr>
          <p:nvPr>
            <p:ph idx="1"/>
          </p:nvPr>
        </p:nvSpPr>
        <p:spPr>
          <a:xfrm>
            <a:off x="457200" y="1295400"/>
            <a:ext cx="8229600" cy="2133600"/>
          </a:xfrm>
        </p:spPr>
        <p:txBody>
          <a:bodyPr/>
          <a:lstStyle/>
          <a:p>
            <a:pPr marL="514350" indent="-514350">
              <a:buFont typeface="+mj-lt"/>
              <a:buAutoNum type="arabicPeriod" startAt="2"/>
            </a:pPr>
            <a:r>
              <a:rPr lang="en-US" sz="2400" dirty="0" smtClean="0">
                <a:solidFill>
                  <a:srgbClr val="E0EE9C"/>
                </a:solidFill>
              </a:rPr>
              <a:t>National Survey of Student Engagement (NSSE) </a:t>
            </a:r>
          </a:p>
          <a:p>
            <a:pPr marL="509588" lvl="1" indent="-4763">
              <a:buNone/>
            </a:pPr>
            <a:r>
              <a:rPr lang="en-US" sz="2400" dirty="0" smtClean="0">
                <a:solidFill>
                  <a:srgbClr val="E0EE9C"/>
                </a:solidFill>
              </a:rPr>
              <a:t>Mean response to: “Received prompt written or oral feedback from faculty on your academic performance.” is consistently lower than SAU’s selected peer group and Carnegie Class.  This performance differential is statistically significant at p&lt;.001 in most years for first-year students and seniors.</a:t>
            </a:r>
          </a:p>
          <a:p>
            <a:pPr marL="0" lvl="1" indent="0">
              <a:buNone/>
            </a:pPr>
            <a:endParaRPr lang="en-US" dirty="0" smtClean="0">
              <a:solidFill>
                <a:srgbClr val="000000"/>
              </a:solidFill>
              <a:latin typeface="Times New Roman"/>
            </a:endParaRPr>
          </a:p>
          <a:p>
            <a:endParaRPr lang="en-US" baseline="0" dirty="0" smtClean="0">
              <a:latin typeface="Times New Roman"/>
            </a:endParaRPr>
          </a:p>
          <a:p>
            <a:pPr marL="0" lvl="1" indent="0">
              <a:buNone/>
            </a:pPr>
            <a:endParaRPr lang="en-US" dirty="0" smtClean="0">
              <a:solidFill>
                <a:srgbClr val="E0EE9C"/>
              </a:solidFill>
            </a:endParaRPr>
          </a:p>
        </p:txBody>
      </p:sp>
      <p:graphicFrame>
        <p:nvGraphicFramePr>
          <p:cNvPr id="4" name="Table 3"/>
          <p:cNvGraphicFramePr>
            <a:graphicFrameLocks noGrp="1"/>
          </p:cNvGraphicFramePr>
          <p:nvPr/>
        </p:nvGraphicFramePr>
        <p:xfrm>
          <a:off x="533400" y="4084320"/>
          <a:ext cx="8351520" cy="1706880"/>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533400"/>
                <a:gridCol w="868680"/>
                <a:gridCol w="868680"/>
                <a:gridCol w="868680"/>
                <a:gridCol w="868680"/>
                <a:gridCol w="868680"/>
                <a:gridCol w="868680"/>
                <a:gridCol w="868680"/>
                <a:gridCol w="868680"/>
                <a:gridCol w="868680"/>
              </a:tblGrid>
              <a:tr h="365760">
                <a:tc>
                  <a:txBody>
                    <a:bodyPr/>
                    <a:lstStyle/>
                    <a:p>
                      <a:pPr algn="ctr"/>
                      <a:endParaRPr lang="en-US" sz="2400" dirty="0">
                        <a:solidFill>
                          <a:srgbClr val="E0EE9C"/>
                        </a:solidFill>
                        <a:latin typeface="+mn-lt"/>
                      </a:endParaRPr>
                    </a:p>
                  </a:txBody>
                  <a:tcPr>
                    <a:lnL w="381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gridSpan="3">
                  <a:txBody>
                    <a:bodyPr/>
                    <a:lstStyle/>
                    <a:p>
                      <a:pPr algn="ctr"/>
                      <a:r>
                        <a:rPr lang="en-US" sz="2400" dirty="0" smtClean="0">
                          <a:solidFill>
                            <a:srgbClr val="E0EE9C"/>
                          </a:solidFill>
                          <a:latin typeface="+mn-lt"/>
                        </a:rPr>
                        <a:t>2007</a:t>
                      </a:r>
                      <a:endParaRPr lang="en-US" sz="2400" dirty="0">
                        <a:solidFill>
                          <a:srgbClr val="E0EE9C"/>
                        </a:solidFill>
                        <a:latin typeface="+mn-lt"/>
                      </a:endParaRPr>
                    </a:p>
                  </a:txBody>
                  <a:tcPr>
                    <a:lnL w="381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hMerge="1">
                  <a:txBody>
                    <a:bodyPr/>
                    <a:lstStyle/>
                    <a:p>
                      <a:pPr algn="ctr"/>
                      <a:endParaRPr lang="en-US" sz="2400" dirty="0">
                        <a:solidFill>
                          <a:srgbClr val="E0EE9C"/>
                        </a:solidFill>
                        <a:latin typeface="+mn-lt"/>
                      </a:endParaRPr>
                    </a:p>
                  </a:txBody>
                  <a:tcPr>
                    <a:noFill/>
                  </a:tcPr>
                </a:tc>
                <a:tc hMerge="1">
                  <a:txBody>
                    <a:bodyPr/>
                    <a:lstStyle/>
                    <a:p>
                      <a:pPr algn="ctr"/>
                      <a:endParaRPr lang="en-US" sz="2400" dirty="0">
                        <a:solidFill>
                          <a:srgbClr val="E0EE9C"/>
                        </a:solidFill>
                        <a:latin typeface="+mn-lt"/>
                      </a:endParaRPr>
                    </a:p>
                  </a:txBody>
                  <a:tcPr>
                    <a:noFill/>
                  </a:tcPr>
                </a:tc>
                <a:tc gridSpan="3">
                  <a:txBody>
                    <a:bodyPr/>
                    <a:lstStyle/>
                    <a:p>
                      <a:pPr algn="ctr"/>
                      <a:r>
                        <a:rPr lang="en-US" sz="2400" dirty="0" smtClean="0">
                          <a:solidFill>
                            <a:srgbClr val="E0EE9C"/>
                          </a:solidFill>
                          <a:latin typeface="+mn-lt"/>
                        </a:rPr>
                        <a:t>2008</a:t>
                      </a:r>
                      <a:endParaRPr lang="en-US" sz="2400" dirty="0">
                        <a:solidFill>
                          <a:srgbClr val="E0EE9C"/>
                        </a:solidFill>
                        <a:latin typeface="+mn-lt"/>
                      </a:endParaRPr>
                    </a:p>
                  </a:txBody>
                  <a:tcPr>
                    <a:lnL w="381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hMerge="1">
                  <a:txBody>
                    <a:bodyPr/>
                    <a:lstStyle/>
                    <a:p>
                      <a:pPr algn="ctr"/>
                      <a:endParaRPr lang="en-US" sz="2400" dirty="0">
                        <a:solidFill>
                          <a:srgbClr val="E0EE9C"/>
                        </a:solidFill>
                        <a:latin typeface="+mn-lt"/>
                      </a:endParaRPr>
                    </a:p>
                  </a:txBody>
                  <a:tcPr>
                    <a:noFill/>
                  </a:tcPr>
                </a:tc>
                <a:tc hMerge="1">
                  <a:txBody>
                    <a:bodyPr/>
                    <a:lstStyle/>
                    <a:p>
                      <a:pPr algn="ctr"/>
                      <a:endParaRPr lang="en-US" sz="2400" dirty="0">
                        <a:solidFill>
                          <a:srgbClr val="E0EE9C"/>
                        </a:solidFill>
                        <a:latin typeface="+mn-lt"/>
                      </a:endParaRPr>
                    </a:p>
                  </a:txBody>
                  <a:tcPr>
                    <a:noFill/>
                  </a:tcPr>
                </a:tc>
                <a:tc gridSpan="3">
                  <a:txBody>
                    <a:bodyPr/>
                    <a:lstStyle/>
                    <a:p>
                      <a:pPr algn="ctr"/>
                      <a:r>
                        <a:rPr lang="en-US" sz="2400" dirty="0" smtClean="0">
                          <a:solidFill>
                            <a:srgbClr val="E0EE9C"/>
                          </a:solidFill>
                          <a:latin typeface="+mn-lt"/>
                        </a:rPr>
                        <a:t>2009</a:t>
                      </a:r>
                      <a:endParaRPr lang="en-US" sz="2400" dirty="0">
                        <a:solidFill>
                          <a:srgbClr val="E0EE9C"/>
                        </a:solidFill>
                        <a:latin typeface="+mn-lt"/>
                      </a:endParaRPr>
                    </a:p>
                  </a:txBody>
                  <a:tcPr>
                    <a:lnL w="381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hMerge="1">
                  <a:txBody>
                    <a:bodyPr/>
                    <a:lstStyle/>
                    <a:p>
                      <a:pPr algn="ctr"/>
                      <a:endParaRPr lang="en-US" sz="2400" dirty="0">
                        <a:solidFill>
                          <a:srgbClr val="E0EE9C"/>
                        </a:solidFill>
                        <a:latin typeface="+mn-lt"/>
                      </a:endParaRPr>
                    </a:p>
                  </a:txBody>
                  <a:tcPr>
                    <a:noFill/>
                  </a:tcPr>
                </a:tc>
                <a:tc hMerge="1">
                  <a:txBody>
                    <a:bodyPr/>
                    <a:lstStyle/>
                    <a:p>
                      <a:pPr algn="ctr"/>
                      <a:endParaRPr lang="en-US" sz="2400" dirty="0">
                        <a:solidFill>
                          <a:srgbClr val="E0EE9C"/>
                        </a:solidFill>
                        <a:latin typeface="+mn-lt"/>
                      </a:endParaRPr>
                    </a:p>
                  </a:txBody>
                  <a:tcPr>
                    <a:noFill/>
                  </a:tcPr>
                </a:tc>
              </a:tr>
              <a:tr h="365760">
                <a:tc>
                  <a:txBody>
                    <a:bodyPr/>
                    <a:lstStyle/>
                    <a:p>
                      <a:pPr algn="ctr"/>
                      <a:endParaRPr lang="en-US" sz="2400" dirty="0">
                        <a:solidFill>
                          <a:srgbClr val="E0EE9C"/>
                        </a:solidFill>
                        <a:latin typeface="+mn-lt"/>
                      </a:endParaRPr>
                    </a:p>
                  </a:txBody>
                  <a:tcPr>
                    <a:lnL w="381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SAU</a:t>
                      </a:r>
                      <a:endParaRPr lang="en-US" sz="2000" b="1" dirty="0">
                        <a:solidFill>
                          <a:srgbClr val="E0EE9C"/>
                        </a:solidFill>
                        <a:latin typeface="+mn-lt"/>
                      </a:endParaRPr>
                    </a:p>
                  </a:txBody>
                  <a:tcP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Peer</a:t>
                      </a:r>
                      <a:endParaRPr lang="en-US" sz="2000" b="1" dirty="0">
                        <a:solidFill>
                          <a:srgbClr val="E0EE9C"/>
                        </a:solidFill>
                        <a:latin typeface="+mn-lt"/>
                      </a:endParaRPr>
                    </a:p>
                  </a:txBody>
                  <a:tcP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CC</a:t>
                      </a:r>
                      <a:endParaRPr lang="en-US" sz="2000" b="1" dirty="0">
                        <a:solidFill>
                          <a:srgbClr val="E0EE9C"/>
                        </a:solidFill>
                        <a:latin typeface="+mn-lt"/>
                      </a:endParaRPr>
                    </a:p>
                  </a:txBody>
                  <a:tcP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SAU</a:t>
                      </a:r>
                      <a:endParaRPr lang="en-US" sz="2000" b="1" dirty="0">
                        <a:solidFill>
                          <a:srgbClr val="E0EE9C"/>
                        </a:solidFill>
                        <a:latin typeface="+mn-lt"/>
                      </a:endParaRPr>
                    </a:p>
                  </a:txBody>
                  <a:tcP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Peer</a:t>
                      </a:r>
                      <a:endParaRPr lang="en-US" sz="2000" b="1" dirty="0">
                        <a:solidFill>
                          <a:srgbClr val="E0EE9C"/>
                        </a:solidFill>
                        <a:latin typeface="+mn-lt"/>
                      </a:endParaRPr>
                    </a:p>
                  </a:txBody>
                  <a:tcP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CC</a:t>
                      </a:r>
                      <a:endParaRPr lang="en-US" sz="2000" b="1" dirty="0">
                        <a:solidFill>
                          <a:srgbClr val="E0EE9C"/>
                        </a:solidFill>
                        <a:latin typeface="+mn-lt"/>
                      </a:endParaRPr>
                    </a:p>
                  </a:txBody>
                  <a:tcP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SAU</a:t>
                      </a:r>
                      <a:endParaRPr lang="en-US" sz="2000" b="1" dirty="0">
                        <a:solidFill>
                          <a:srgbClr val="E0EE9C"/>
                        </a:solidFill>
                        <a:latin typeface="+mn-lt"/>
                      </a:endParaRPr>
                    </a:p>
                  </a:txBody>
                  <a:tcP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Peer</a:t>
                      </a:r>
                      <a:endParaRPr lang="en-US" sz="2000" b="1" dirty="0">
                        <a:solidFill>
                          <a:srgbClr val="E0EE9C"/>
                        </a:solidFill>
                        <a:latin typeface="+mn-lt"/>
                      </a:endParaRPr>
                    </a:p>
                  </a:txBody>
                  <a:tcP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CC</a:t>
                      </a:r>
                      <a:endParaRPr lang="en-US" sz="2000" b="1" dirty="0">
                        <a:solidFill>
                          <a:srgbClr val="E0EE9C"/>
                        </a:solidFill>
                        <a:latin typeface="+mn-lt"/>
                      </a:endParaRPr>
                    </a:p>
                  </a:txBody>
                  <a:tcP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r>
              <a:tr h="365760">
                <a:tc>
                  <a:txBody>
                    <a:bodyPr/>
                    <a:lstStyle/>
                    <a:p>
                      <a:pPr algn="ctr"/>
                      <a:r>
                        <a:rPr lang="en-US" sz="2000" b="1" dirty="0" smtClean="0">
                          <a:solidFill>
                            <a:srgbClr val="E0EE9C"/>
                          </a:solidFill>
                          <a:latin typeface="+mn-lt"/>
                          <a:cs typeface="Arial" pitchFamily="34" charset="0"/>
                        </a:rPr>
                        <a:t>FY</a:t>
                      </a:r>
                      <a:endParaRPr lang="en-US" sz="2000" b="1" dirty="0">
                        <a:solidFill>
                          <a:srgbClr val="E0EE9C"/>
                        </a:solidFill>
                        <a:latin typeface="+mn-lt"/>
                        <a:cs typeface="Arial" pitchFamily="34" charset="0"/>
                      </a:endParaRPr>
                    </a:p>
                  </a:txBody>
                  <a:tcPr anchor="ctr">
                    <a:lnL w="381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2.53</a:t>
                      </a:r>
                      <a:endParaRPr lang="en-US" sz="2000" b="1" dirty="0">
                        <a:solidFill>
                          <a:srgbClr val="E0EE9C"/>
                        </a:solidFill>
                        <a:latin typeface="+mn-lt"/>
                        <a:cs typeface="Arial" pitchFamily="34" charset="0"/>
                      </a:endParaRPr>
                    </a:p>
                  </a:txBody>
                  <a:tcPr anchor="ct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0" dirty="0" smtClean="0">
                          <a:solidFill>
                            <a:srgbClr val="E0EE9C"/>
                          </a:solidFill>
                          <a:latin typeface="+mn-lt"/>
                          <a:cs typeface="Arial" pitchFamily="34" charset="0"/>
                        </a:rPr>
                        <a:t>2.75</a:t>
                      </a:r>
                      <a:r>
                        <a:rPr lang="en-US" sz="2000" b="0" baseline="30000" dirty="0" smtClean="0">
                          <a:solidFill>
                            <a:srgbClr val="E0EE9C"/>
                          </a:solidFill>
                          <a:latin typeface="+mn-lt"/>
                          <a:cs typeface="Arial" pitchFamily="34" charset="0"/>
                        </a:rPr>
                        <a:t>***</a:t>
                      </a:r>
                      <a:endParaRPr lang="en-US" sz="2000" b="0" baseline="30000" dirty="0">
                        <a:solidFill>
                          <a:srgbClr val="E0EE9C"/>
                        </a:solidFill>
                        <a:latin typeface="+mn-lt"/>
                        <a:cs typeface="Arial" pitchFamily="34" charset="0"/>
                      </a:endParaRPr>
                    </a:p>
                  </a:txBody>
                  <a:tcPr anchor="ct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0" dirty="0" smtClean="0">
                          <a:solidFill>
                            <a:srgbClr val="E0EE9C"/>
                          </a:solidFill>
                          <a:latin typeface="+mn-lt"/>
                          <a:cs typeface="Arial" pitchFamily="34" charset="0"/>
                        </a:rPr>
                        <a:t>2.64</a:t>
                      </a:r>
                      <a:endParaRPr lang="en-US" sz="2000" b="0" dirty="0">
                        <a:solidFill>
                          <a:srgbClr val="E0EE9C"/>
                        </a:solidFill>
                        <a:latin typeface="+mn-lt"/>
                        <a:cs typeface="Arial" pitchFamily="34" charset="0"/>
                      </a:endParaRPr>
                    </a:p>
                  </a:txBody>
                  <a:tcPr anchor="ct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2.44</a:t>
                      </a:r>
                      <a:endParaRPr lang="en-US" sz="2000" b="1" dirty="0">
                        <a:solidFill>
                          <a:srgbClr val="E0EE9C"/>
                        </a:solidFill>
                        <a:latin typeface="+mn-lt"/>
                        <a:cs typeface="Arial" pitchFamily="34" charset="0"/>
                      </a:endParaRPr>
                    </a:p>
                  </a:txBody>
                  <a:tcPr anchor="ct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0" dirty="0" smtClean="0">
                          <a:solidFill>
                            <a:srgbClr val="E0EE9C"/>
                          </a:solidFill>
                          <a:latin typeface="+mn-lt"/>
                          <a:cs typeface="Arial" pitchFamily="34" charset="0"/>
                        </a:rPr>
                        <a:t>2.79</a:t>
                      </a:r>
                      <a:r>
                        <a:rPr lang="en-US" sz="2000" b="0" baseline="30000" dirty="0" smtClean="0">
                          <a:solidFill>
                            <a:srgbClr val="E0EE9C"/>
                          </a:solidFill>
                          <a:latin typeface="+mn-lt"/>
                          <a:cs typeface="Arial" pitchFamily="34" charset="0"/>
                        </a:rPr>
                        <a:t>***</a:t>
                      </a:r>
                      <a:endParaRPr lang="en-US" sz="2000" b="0" baseline="30000" dirty="0">
                        <a:solidFill>
                          <a:srgbClr val="E0EE9C"/>
                        </a:solidFill>
                        <a:latin typeface="+mn-lt"/>
                        <a:cs typeface="Arial" pitchFamily="34" charset="0"/>
                      </a:endParaRPr>
                    </a:p>
                  </a:txBody>
                  <a:tcPr anchor="ct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0" dirty="0" smtClean="0">
                          <a:solidFill>
                            <a:srgbClr val="E0EE9C"/>
                          </a:solidFill>
                          <a:latin typeface="+mn-lt"/>
                          <a:cs typeface="Arial" pitchFamily="34" charset="0"/>
                        </a:rPr>
                        <a:t>2.75</a:t>
                      </a:r>
                      <a:r>
                        <a:rPr lang="en-US" sz="2000" b="0" baseline="30000" dirty="0" smtClean="0">
                          <a:solidFill>
                            <a:srgbClr val="E0EE9C"/>
                          </a:solidFill>
                          <a:latin typeface="+mn-lt"/>
                          <a:cs typeface="Arial" pitchFamily="34" charset="0"/>
                        </a:rPr>
                        <a:t>***</a:t>
                      </a:r>
                      <a:endParaRPr lang="en-US" sz="2000" b="0" baseline="30000" dirty="0">
                        <a:solidFill>
                          <a:srgbClr val="E0EE9C"/>
                        </a:solidFill>
                        <a:latin typeface="+mn-lt"/>
                        <a:cs typeface="Arial" pitchFamily="34" charset="0"/>
                      </a:endParaRPr>
                    </a:p>
                  </a:txBody>
                  <a:tcPr anchor="ct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cs typeface="Arial" pitchFamily="34" charset="0"/>
                        </a:rPr>
                        <a:t>2.54</a:t>
                      </a:r>
                      <a:endParaRPr lang="en-US" sz="2000" b="1" dirty="0">
                        <a:solidFill>
                          <a:srgbClr val="E0EE9C"/>
                        </a:solidFill>
                        <a:latin typeface="+mn-lt"/>
                        <a:cs typeface="Arial" pitchFamily="34" charset="0"/>
                      </a:endParaRPr>
                    </a:p>
                  </a:txBody>
                  <a:tcPr anchor="ct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0" dirty="0" smtClean="0">
                          <a:solidFill>
                            <a:srgbClr val="E0EE9C"/>
                          </a:solidFill>
                          <a:latin typeface="+mn-lt"/>
                          <a:cs typeface="Arial" pitchFamily="34" charset="0"/>
                        </a:rPr>
                        <a:t>2.75</a:t>
                      </a:r>
                      <a:r>
                        <a:rPr lang="en-US" sz="2000" b="0" baseline="30000" dirty="0" smtClean="0">
                          <a:solidFill>
                            <a:srgbClr val="E0EE9C"/>
                          </a:solidFill>
                          <a:latin typeface="+mn-lt"/>
                          <a:cs typeface="Arial" pitchFamily="34" charset="0"/>
                        </a:rPr>
                        <a:t>***</a:t>
                      </a:r>
                      <a:endParaRPr lang="en-US" sz="2000" b="0" baseline="30000" dirty="0">
                        <a:solidFill>
                          <a:srgbClr val="E0EE9C"/>
                        </a:solidFill>
                        <a:latin typeface="+mn-lt"/>
                        <a:cs typeface="Arial" pitchFamily="34" charset="0"/>
                      </a:endParaRPr>
                    </a:p>
                  </a:txBody>
                  <a:tcPr anchor="ct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c>
                  <a:txBody>
                    <a:bodyPr/>
                    <a:lstStyle/>
                    <a:p>
                      <a:pPr algn="ctr"/>
                      <a:r>
                        <a:rPr lang="en-US" sz="2000" b="0" dirty="0" smtClean="0">
                          <a:solidFill>
                            <a:srgbClr val="E0EE9C"/>
                          </a:solidFill>
                          <a:latin typeface="+mn-lt"/>
                          <a:cs typeface="Arial" pitchFamily="34" charset="0"/>
                        </a:rPr>
                        <a:t>2.69</a:t>
                      </a:r>
                      <a:r>
                        <a:rPr lang="en-US" sz="2000" b="0" baseline="30000" dirty="0" smtClean="0">
                          <a:solidFill>
                            <a:srgbClr val="E0EE9C"/>
                          </a:solidFill>
                          <a:latin typeface="+mn-lt"/>
                          <a:cs typeface="Arial" pitchFamily="34" charset="0"/>
                        </a:rPr>
                        <a:t>***</a:t>
                      </a:r>
                      <a:endParaRPr lang="en-US" sz="2000" b="0" baseline="30000" dirty="0">
                        <a:solidFill>
                          <a:srgbClr val="E0EE9C"/>
                        </a:solidFill>
                        <a:latin typeface="+mn-lt"/>
                        <a:cs typeface="Arial" pitchFamily="34" charset="0"/>
                      </a:endParaRPr>
                    </a:p>
                  </a:txBody>
                  <a:tcPr anchor="ct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38100" cap="flat" cmpd="sng" algn="ctr">
                      <a:solidFill>
                        <a:srgbClr val="E0EE9C"/>
                      </a:solidFill>
                      <a:prstDash val="solid"/>
                      <a:round/>
                      <a:headEnd type="none" w="med" len="med"/>
                      <a:tailEnd type="none" w="med" len="med"/>
                    </a:lnT>
                    <a:lnB w="9525" cap="flat" cmpd="sng" algn="ctr">
                      <a:solidFill>
                        <a:srgbClr val="E0EE9C"/>
                      </a:solidFill>
                      <a:prstDash val="solid"/>
                      <a:round/>
                      <a:headEnd type="none" w="med" len="med"/>
                      <a:tailEnd type="none" w="med" len="med"/>
                    </a:lnB>
                    <a:noFill/>
                  </a:tcPr>
                </a:tc>
              </a:tr>
              <a:tr h="365760">
                <a:tc>
                  <a:txBody>
                    <a:bodyPr/>
                    <a:lstStyle/>
                    <a:p>
                      <a:pPr algn="ctr"/>
                      <a:r>
                        <a:rPr lang="en-US" sz="2000" b="1" dirty="0" smtClean="0">
                          <a:solidFill>
                            <a:srgbClr val="E0EE9C"/>
                          </a:solidFill>
                          <a:latin typeface="+mn-lt"/>
                        </a:rPr>
                        <a:t>SR</a:t>
                      </a:r>
                      <a:endParaRPr lang="en-US" sz="2000" b="1" dirty="0">
                        <a:solidFill>
                          <a:srgbClr val="E0EE9C"/>
                        </a:solidFill>
                        <a:latin typeface="+mn-lt"/>
                      </a:endParaRPr>
                    </a:p>
                  </a:txBody>
                  <a:tcPr marL="45720" marR="45720" anchor="ctr">
                    <a:lnL w="38100"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2.68</a:t>
                      </a:r>
                      <a:endParaRPr lang="en-US" sz="2000" b="1" dirty="0">
                        <a:solidFill>
                          <a:srgbClr val="E0EE9C"/>
                        </a:solidFill>
                        <a:latin typeface="+mn-lt"/>
                      </a:endParaRPr>
                    </a:p>
                  </a:txBody>
                  <a:tcPr marL="45720" marR="45720" anchor="ct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dirty="0" smtClean="0">
                          <a:solidFill>
                            <a:srgbClr val="E0EE9C"/>
                          </a:solidFill>
                          <a:latin typeface="+mn-lt"/>
                        </a:rPr>
                        <a:t>2.93</a:t>
                      </a:r>
                      <a:r>
                        <a:rPr lang="en-US" sz="2000" baseline="30000" dirty="0" smtClean="0">
                          <a:solidFill>
                            <a:srgbClr val="E0EE9C"/>
                          </a:solidFill>
                          <a:latin typeface="+mn-lt"/>
                        </a:rPr>
                        <a:t>***</a:t>
                      </a:r>
                      <a:endParaRPr lang="en-US" sz="2000" baseline="30000" dirty="0">
                        <a:solidFill>
                          <a:srgbClr val="E0EE9C"/>
                        </a:solidFill>
                        <a:latin typeface="+mn-lt"/>
                      </a:endParaRPr>
                    </a:p>
                  </a:txBody>
                  <a:tcPr marL="45720" marR="45720" anchor="ct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dirty="0" smtClean="0">
                          <a:solidFill>
                            <a:srgbClr val="E0EE9C"/>
                          </a:solidFill>
                          <a:latin typeface="+mn-lt"/>
                        </a:rPr>
                        <a:t>2.87</a:t>
                      </a:r>
                      <a:r>
                        <a:rPr lang="en-US" sz="2000" baseline="30000" dirty="0" smtClean="0">
                          <a:solidFill>
                            <a:srgbClr val="E0EE9C"/>
                          </a:solidFill>
                          <a:latin typeface="+mn-lt"/>
                        </a:rPr>
                        <a:t>**</a:t>
                      </a:r>
                      <a:endParaRPr lang="en-US" sz="2000" baseline="30000" dirty="0">
                        <a:solidFill>
                          <a:srgbClr val="E0EE9C"/>
                        </a:solidFill>
                        <a:latin typeface="+mn-lt"/>
                      </a:endParaRPr>
                    </a:p>
                  </a:txBody>
                  <a:tcPr marL="45720" marR="45720" anchor="ct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2.61</a:t>
                      </a:r>
                      <a:endParaRPr lang="en-US" sz="2000" b="1" dirty="0">
                        <a:solidFill>
                          <a:srgbClr val="E0EE9C"/>
                        </a:solidFill>
                        <a:latin typeface="+mn-lt"/>
                      </a:endParaRPr>
                    </a:p>
                  </a:txBody>
                  <a:tcPr marL="45720" marR="45720" anchor="ct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dirty="0" smtClean="0">
                          <a:solidFill>
                            <a:srgbClr val="E0EE9C"/>
                          </a:solidFill>
                          <a:latin typeface="+mn-lt"/>
                        </a:rPr>
                        <a:t>2.95</a:t>
                      </a:r>
                      <a:r>
                        <a:rPr lang="en-US" sz="2000" baseline="30000" dirty="0" smtClean="0">
                          <a:solidFill>
                            <a:srgbClr val="E0EE9C"/>
                          </a:solidFill>
                          <a:latin typeface="+mn-lt"/>
                        </a:rPr>
                        <a:t>***</a:t>
                      </a:r>
                      <a:endParaRPr lang="en-US" sz="2000" baseline="30000" dirty="0">
                        <a:solidFill>
                          <a:srgbClr val="E0EE9C"/>
                        </a:solidFill>
                        <a:latin typeface="+mn-lt"/>
                      </a:endParaRPr>
                    </a:p>
                  </a:txBody>
                  <a:tcPr marL="45720" marR="45720" anchor="ct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dirty="0" smtClean="0">
                          <a:solidFill>
                            <a:srgbClr val="E0EE9C"/>
                          </a:solidFill>
                          <a:latin typeface="+mn-lt"/>
                        </a:rPr>
                        <a:t>2.91</a:t>
                      </a:r>
                      <a:r>
                        <a:rPr lang="en-US" sz="2000" baseline="30000" dirty="0" smtClean="0">
                          <a:solidFill>
                            <a:srgbClr val="E0EE9C"/>
                          </a:solidFill>
                          <a:latin typeface="+mn-lt"/>
                        </a:rPr>
                        <a:t>***</a:t>
                      </a:r>
                      <a:endParaRPr lang="en-US" sz="2000" baseline="30000" dirty="0">
                        <a:solidFill>
                          <a:srgbClr val="E0EE9C"/>
                        </a:solidFill>
                        <a:latin typeface="+mn-lt"/>
                      </a:endParaRPr>
                    </a:p>
                  </a:txBody>
                  <a:tcPr marL="45720" marR="45720" anchor="ct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b="1" dirty="0" smtClean="0">
                          <a:solidFill>
                            <a:srgbClr val="E0EE9C"/>
                          </a:solidFill>
                          <a:latin typeface="+mn-lt"/>
                        </a:rPr>
                        <a:t>2.80</a:t>
                      </a:r>
                      <a:endParaRPr lang="en-US" sz="2000" b="1" dirty="0">
                        <a:solidFill>
                          <a:srgbClr val="E0EE9C"/>
                        </a:solidFill>
                        <a:latin typeface="+mn-lt"/>
                      </a:endParaRPr>
                    </a:p>
                  </a:txBody>
                  <a:tcPr marL="45720" marR="45720" anchor="ctr">
                    <a:lnL w="38100"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dirty="0" smtClean="0">
                          <a:solidFill>
                            <a:srgbClr val="E0EE9C"/>
                          </a:solidFill>
                          <a:latin typeface="+mn-lt"/>
                        </a:rPr>
                        <a:t>2.97</a:t>
                      </a:r>
                      <a:r>
                        <a:rPr lang="en-US" sz="2000" baseline="30000" dirty="0" smtClean="0">
                          <a:solidFill>
                            <a:srgbClr val="E0EE9C"/>
                          </a:solidFill>
                          <a:latin typeface="+mn-lt"/>
                        </a:rPr>
                        <a:t>**</a:t>
                      </a:r>
                      <a:endParaRPr lang="en-US" sz="2000" baseline="30000" dirty="0">
                        <a:solidFill>
                          <a:srgbClr val="E0EE9C"/>
                        </a:solidFill>
                        <a:latin typeface="+mn-lt"/>
                      </a:endParaRPr>
                    </a:p>
                  </a:txBody>
                  <a:tcPr marL="45720" marR="45720" anchor="ctr">
                    <a:lnL w="9525" cap="flat" cmpd="sng" algn="ctr">
                      <a:solidFill>
                        <a:srgbClr val="E0EE9C"/>
                      </a:solidFill>
                      <a:prstDash val="solid"/>
                      <a:round/>
                      <a:headEnd type="none" w="med" len="med"/>
                      <a:tailEnd type="none" w="med" len="med"/>
                    </a:lnL>
                    <a:lnR w="9525"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c>
                  <a:txBody>
                    <a:bodyPr/>
                    <a:lstStyle/>
                    <a:p>
                      <a:pPr algn="ctr"/>
                      <a:r>
                        <a:rPr lang="en-US" sz="2000" dirty="0" smtClean="0">
                          <a:solidFill>
                            <a:srgbClr val="E0EE9C"/>
                          </a:solidFill>
                          <a:latin typeface="+mn-lt"/>
                        </a:rPr>
                        <a:t>2.91</a:t>
                      </a:r>
                      <a:r>
                        <a:rPr lang="en-US" sz="2000" baseline="30000" dirty="0" smtClean="0">
                          <a:solidFill>
                            <a:srgbClr val="E0EE9C"/>
                          </a:solidFill>
                          <a:latin typeface="+mn-lt"/>
                        </a:rPr>
                        <a:t>*</a:t>
                      </a:r>
                      <a:endParaRPr lang="en-US" sz="2000" baseline="30000" dirty="0">
                        <a:solidFill>
                          <a:srgbClr val="E0EE9C"/>
                        </a:solidFill>
                        <a:latin typeface="+mn-lt"/>
                      </a:endParaRPr>
                    </a:p>
                  </a:txBody>
                  <a:tcPr marL="45720" marR="45720" anchor="ctr">
                    <a:lnL w="9525" cap="flat" cmpd="sng" algn="ctr">
                      <a:solidFill>
                        <a:srgbClr val="E0EE9C"/>
                      </a:solidFill>
                      <a:prstDash val="solid"/>
                      <a:round/>
                      <a:headEnd type="none" w="med" len="med"/>
                      <a:tailEnd type="none" w="med" len="med"/>
                    </a:lnL>
                    <a:lnR w="38100" cap="flat" cmpd="sng" algn="ctr">
                      <a:solidFill>
                        <a:srgbClr val="E0EE9C"/>
                      </a:solidFill>
                      <a:prstDash val="solid"/>
                      <a:round/>
                      <a:headEnd type="none" w="med" len="med"/>
                      <a:tailEnd type="none" w="med" len="med"/>
                    </a:lnR>
                    <a:lnT w="9525" cap="flat" cmpd="sng" algn="ctr">
                      <a:solidFill>
                        <a:srgbClr val="E0EE9C"/>
                      </a:solidFill>
                      <a:prstDash val="solid"/>
                      <a:round/>
                      <a:headEnd type="none" w="med" len="med"/>
                      <a:tailEnd type="none" w="med" len="med"/>
                    </a:lnT>
                    <a:lnB w="38100" cap="flat" cmpd="sng" algn="ctr">
                      <a:solidFill>
                        <a:srgbClr val="E0EE9C"/>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lstStyle/>
          <a:p>
            <a:r>
              <a:rPr lang="en-US" dirty="0" smtClean="0">
                <a:solidFill>
                  <a:srgbClr val="E0EE9C"/>
                </a:solidFill>
              </a:rPr>
              <a:t>What Does it Mean?</a:t>
            </a:r>
            <a:endParaRPr lang="en-US" dirty="0" smtClean="0"/>
          </a:p>
        </p:txBody>
      </p:sp>
      <p:pic>
        <p:nvPicPr>
          <p:cNvPr id="5" name="Picture 89" descr="QuestionChartPage"/>
          <p:cNvPicPr>
            <a:picLocks noChangeAspect="1" noChangeArrowheads="1"/>
          </p:cNvPicPr>
          <p:nvPr/>
        </p:nvPicPr>
        <p:blipFill>
          <a:blip r:embed="rId3"/>
          <a:srcRect/>
          <a:stretch>
            <a:fillRect/>
          </a:stretch>
        </p:blipFill>
        <p:spPr bwMode="auto">
          <a:xfrm>
            <a:off x="838200" y="1066800"/>
            <a:ext cx="7521031" cy="4937760"/>
          </a:xfrm>
          <a:prstGeom prst="rect">
            <a:avLst/>
          </a:prstGeom>
          <a:noFill/>
          <a:ln w="12700" cmpd="sng">
            <a:solidFill>
              <a:srgbClr val="80808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lstStyle/>
          <a:p>
            <a:r>
              <a:rPr lang="en-US" dirty="0" smtClean="0">
                <a:solidFill>
                  <a:srgbClr val="E0EE9C"/>
                </a:solidFill>
              </a:rPr>
              <a:t>What Does it Mean?</a:t>
            </a:r>
            <a:endParaRPr lang="en-US" dirty="0" smtClean="0"/>
          </a:p>
        </p:txBody>
      </p:sp>
      <p:pic>
        <p:nvPicPr>
          <p:cNvPr id="6" name="Picture 189" descr="QuestionChartPage"/>
          <p:cNvPicPr>
            <a:picLocks noChangeAspect="1" noChangeArrowheads="1"/>
          </p:cNvPicPr>
          <p:nvPr/>
        </p:nvPicPr>
        <p:blipFill>
          <a:blip r:embed="rId3"/>
          <a:srcRect/>
          <a:stretch>
            <a:fillRect/>
          </a:stretch>
        </p:blipFill>
        <p:spPr bwMode="auto">
          <a:xfrm>
            <a:off x="1219200" y="990600"/>
            <a:ext cx="6705600" cy="5029200"/>
          </a:xfrm>
          <a:prstGeom prst="rect">
            <a:avLst/>
          </a:prstGeom>
          <a:noFill/>
          <a:ln w="12700" cmpd="sng">
            <a:solidFill>
              <a:srgbClr val="80808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r>
              <a:rPr lang="en-US" dirty="0" smtClean="0">
                <a:solidFill>
                  <a:srgbClr val="E0EE9C"/>
                </a:solidFill>
              </a:rPr>
              <a:t>What Does it Mean?</a:t>
            </a:r>
            <a:endParaRPr lang="en-US" dirty="0" smtClean="0"/>
          </a:p>
        </p:txBody>
      </p:sp>
      <p:pic>
        <p:nvPicPr>
          <p:cNvPr id="6" name="Picture 221" descr="QuestionChartPage"/>
          <p:cNvPicPr>
            <a:picLocks noChangeAspect="1" noChangeArrowheads="1"/>
          </p:cNvPicPr>
          <p:nvPr/>
        </p:nvPicPr>
        <p:blipFill>
          <a:blip r:embed="rId3"/>
          <a:srcRect/>
          <a:stretch>
            <a:fillRect/>
          </a:stretch>
        </p:blipFill>
        <p:spPr bwMode="auto">
          <a:xfrm>
            <a:off x="990600" y="990600"/>
            <a:ext cx="6553200" cy="2514600"/>
          </a:xfrm>
          <a:prstGeom prst="rect">
            <a:avLst/>
          </a:prstGeom>
          <a:noFill/>
          <a:ln w="12700" cmpd="sng">
            <a:solidFill>
              <a:srgbClr val="808080"/>
            </a:solidFill>
            <a:miter lim="800000"/>
            <a:headEnd/>
            <a:tailEnd/>
          </a:ln>
        </p:spPr>
      </p:pic>
      <p:pic>
        <p:nvPicPr>
          <p:cNvPr id="7" name="Picture 253" descr="QuestionChartPage"/>
          <p:cNvPicPr>
            <a:picLocks noChangeAspect="1" noChangeArrowheads="1"/>
          </p:cNvPicPr>
          <p:nvPr/>
        </p:nvPicPr>
        <p:blipFill>
          <a:blip r:embed="rId4"/>
          <a:srcRect/>
          <a:stretch>
            <a:fillRect/>
          </a:stretch>
        </p:blipFill>
        <p:spPr bwMode="auto">
          <a:xfrm>
            <a:off x="990600" y="3505200"/>
            <a:ext cx="6553200" cy="2514600"/>
          </a:xfrm>
          <a:prstGeom prst="rect">
            <a:avLst/>
          </a:prstGeom>
          <a:noFill/>
          <a:ln w="12700" cmpd="sng">
            <a:solidFill>
              <a:srgbClr val="80808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1143000"/>
          </a:xfrm>
        </p:spPr>
        <p:txBody>
          <a:bodyPr/>
          <a:lstStyle/>
          <a:p>
            <a:r>
              <a:rPr lang="en-US" dirty="0" smtClean="0">
                <a:solidFill>
                  <a:srgbClr val="E0EE9C"/>
                </a:solidFill>
              </a:rPr>
              <a:t>Where Do We Go From Here?</a:t>
            </a:r>
            <a:endParaRPr lang="en-US" dirty="0" smtClean="0"/>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solidFill>
                  <a:srgbClr val="E0EE9C"/>
                </a:solidFill>
              </a:rPr>
              <a:t>References</a:t>
            </a:r>
            <a:endParaRPr lang="en-US" dirty="0" smtClean="0"/>
          </a:p>
        </p:txBody>
      </p:sp>
      <p:sp>
        <p:nvSpPr>
          <p:cNvPr id="13315" name="Content Placeholder 2"/>
          <p:cNvSpPr>
            <a:spLocks noGrp="1"/>
          </p:cNvSpPr>
          <p:nvPr>
            <p:ph idx="1"/>
          </p:nvPr>
        </p:nvSpPr>
        <p:spPr/>
        <p:txBody>
          <a:bodyPr/>
          <a:lstStyle/>
          <a:p>
            <a:r>
              <a:rPr lang="en-US" sz="1600" dirty="0" smtClean="0">
                <a:solidFill>
                  <a:srgbClr val="E0EE9C"/>
                </a:solidFill>
              </a:rPr>
              <a:t>Kuh, George. D., Kinzie, Jillian., Schuh, J.H., Whitt, E.J., &amp; Associates (2005). Student success in college: Creating conditions that matter. San Francisco: Jossey-Bass.</a:t>
            </a:r>
          </a:p>
          <a:p>
            <a:r>
              <a:rPr lang="en-US" sz="1600" dirty="0" smtClean="0">
                <a:solidFill>
                  <a:srgbClr val="E0EE9C"/>
                </a:solidFill>
              </a:rPr>
              <a:t>Kuh, G., Kinzie, J., Schuh, J.H., Whitt, E.J. (2006, January 19). Student success in college: Why it matters and what institutions can do about it. First-Year Assessment Listserv. http://www.sc.edu/fye/resources/assessment/essays/Kuh-1.19.06.html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nchorCtr="1"/>
          <a:lstStyle/>
          <a:p>
            <a:pPr eaLnBrk="1" hangingPunct="1"/>
            <a:r>
              <a:rPr lang="en-US" dirty="0" smtClean="0">
                <a:solidFill>
                  <a:srgbClr val="E0EE9C"/>
                </a:solidFill>
              </a:rPr>
              <a:t>The Mission	</a:t>
            </a:r>
          </a:p>
        </p:txBody>
      </p:sp>
      <p:sp>
        <p:nvSpPr>
          <p:cNvPr id="4099" name="Rectangle 3"/>
          <p:cNvSpPr>
            <a:spLocks noGrp="1" noChangeArrowheads="1"/>
          </p:cNvSpPr>
          <p:nvPr>
            <p:ph type="body" idx="4294967295"/>
          </p:nvPr>
        </p:nvSpPr>
        <p:spPr>
          <a:xfrm>
            <a:off x="457200" y="2133600"/>
            <a:ext cx="8229600" cy="2743200"/>
          </a:xfrm>
        </p:spPr>
        <p:txBody>
          <a:bodyPr/>
          <a:lstStyle/>
          <a:p>
            <a:pPr eaLnBrk="1" hangingPunct="1">
              <a:buFontTx/>
              <a:buNone/>
            </a:pPr>
            <a:r>
              <a:rPr lang="en-US" dirty="0" smtClean="0">
                <a:solidFill>
                  <a:srgbClr val="E0EE9C"/>
                </a:solidFill>
              </a:rPr>
              <a:t>Southern Adventist University as a learning community  nurtures Christ-likeness and encourages the pursuit of truth, wholeness, and a life of service.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chorCtr="1"/>
          <a:lstStyle/>
          <a:p>
            <a:pPr eaLnBrk="1" hangingPunct="1"/>
            <a:r>
              <a:rPr lang="en-US" dirty="0" smtClean="0">
                <a:solidFill>
                  <a:srgbClr val="E0EE9C"/>
                </a:solidFill>
              </a:rPr>
              <a:t>The Vision</a:t>
            </a:r>
          </a:p>
        </p:txBody>
      </p:sp>
      <p:sp>
        <p:nvSpPr>
          <p:cNvPr id="5123" name="Content Placeholder 4"/>
          <p:cNvSpPr>
            <a:spLocks noGrp="1"/>
          </p:cNvSpPr>
          <p:nvPr>
            <p:ph idx="1"/>
          </p:nvPr>
        </p:nvSpPr>
        <p:spPr/>
        <p:txBody>
          <a:bodyPr/>
          <a:lstStyle/>
          <a:p>
            <a:pPr>
              <a:buFontTx/>
              <a:buNone/>
            </a:pPr>
            <a:r>
              <a:rPr lang="en-US" dirty="0" smtClean="0">
                <a:solidFill>
                  <a:srgbClr val="E0EE9C"/>
                </a:solidFill>
              </a:rPr>
              <a:t>Southern Adventist University, responsive to its diverse constituencies, will provide high quality educational benefit, lead in the integration of faith and learning, and model academic and professional excellence. The institution will graduate servant leaders guided by faith and integrity, and committed to living balanced lives.</a:t>
            </a: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Ctr="1"/>
          <a:lstStyle/>
          <a:p>
            <a:pPr eaLnBrk="1" hangingPunct="1"/>
            <a:r>
              <a:rPr lang="en-US" dirty="0" smtClean="0">
                <a:solidFill>
                  <a:srgbClr val="E0EE9C"/>
                </a:solidFill>
              </a:rPr>
              <a:t>Institutional Goals</a:t>
            </a:r>
          </a:p>
        </p:txBody>
      </p:sp>
      <p:sp>
        <p:nvSpPr>
          <p:cNvPr id="7171" name="Rectangle 3"/>
          <p:cNvSpPr>
            <a:spLocks noGrp="1" noChangeArrowheads="1"/>
          </p:cNvSpPr>
          <p:nvPr>
            <p:ph type="body" idx="4294967295"/>
          </p:nvPr>
        </p:nvSpPr>
        <p:spPr>
          <a:xfrm>
            <a:off x="457200" y="1371600"/>
            <a:ext cx="8229600" cy="5105400"/>
          </a:xfrm>
        </p:spPr>
        <p:txBody>
          <a:bodyPr/>
          <a:lstStyle/>
          <a:p>
            <a:pPr eaLnBrk="1" hangingPunct="1">
              <a:defRPr/>
            </a:pPr>
            <a:r>
              <a:rPr lang="en-US" dirty="0" smtClean="0">
                <a:solidFill>
                  <a:srgbClr val="E0EE9C"/>
                </a:solidFill>
              </a:rPr>
              <a:t>Southern Adventist University will</a:t>
            </a:r>
          </a:p>
          <a:p>
            <a:pPr lvl="1" eaLnBrk="1" hangingPunct="1">
              <a:buFontTx/>
              <a:buNone/>
              <a:defRPr/>
            </a:pPr>
            <a:r>
              <a:rPr lang="en-US" dirty="0" smtClean="0">
                <a:solidFill>
                  <a:srgbClr val="E0EE9C"/>
                </a:solidFill>
              </a:rPr>
              <a:t>• Learning Community</a:t>
            </a:r>
          </a:p>
          <a:p>
            <a:pPr marL="914400" indent="0" eaLnBrk="1" hangingPunct="1">
              <a:buFontTx/>
              <a:buNone/>
              <a:defRPr/>
            </a:pPr>
            <a:r>
              <a:rPr lang="en-US" sz="1200" dirty="0" smtClean="0">
                <a:solidFill>
                  <a:srgbClr val="E0EE9C"/>
                </a:solidFill>
              </a:rPr>
              <a:t>nurture campus learning communities that engage students with ideas that mark educated persons, global and multicultural perspectives, and advanced technology to develop both ethical principles and intellectual flexibility.</a:t>
            </a:r>
          </a:p>
          <a:p>
            <a:pPr lvl="1" eaLnBrk="1" hangingPunct="1">
              <a:buFontTx/>
              <a:buNone/>
              <a:defRPr/>
            </a:pPr>
            <a:r>
              <a:rPr lang="en-US" dirty="0" smtClean="0">
                <a:solidFill>
                  <a:srgbClr val="E0EE9C"/>
                </a:solidFill>
              </a:rPr>
              <a:t>• Faculty and Staff</a:t>
            </a:r>
          </a:p>
          <a:p>
            <a:pPr marL="914400" indent="0" eaLnBrk="1" hangingPunct="1">
              <a:buFontTx/>
              <a:buNone/>
              <a:defRPr/>
            </a:pPr>
            <a:r>
              <a:rPr lang="en-US" sz="1200" dirty="0" smtClean="0">
                <a:solidFill>
                  <a:srgbClr val="E0EE9C"/>
                </a:solidFill>
              </a:rPr>
              <a:t>hire and develop a competent and diverse faculty and staff who model balanced ethical lives, integrate faith and learning, demonstrate scholarship through teaching, research, and other scholarly and creative activities, and celebrate and energize the student spirit as they respect and support the different ways students develop their minds, their persons, and their citizenship.</a:t>
            </a:r>
          </a:p>
          <a:p>
            <a:pPr lvl="1" eaLnBrk="1" hangingPunct="1">
              <a:buFontTx/>
              <a:buNone/>
              <a:defRPr/>
            </a:pPr>
            <a:r>
              <a:rPr lang="en-US" dirty="0" smtClean="0">
                <a:solidFill>
                  <a:srgbClr val="E0EE9C"/>
                </a:solidFill>
              </a:rPr>
              <a:t>• Students</a:t>
            </a:r>
          </a:p>
          <a:p>
            <a:pPr marL="0" indent="914400" eaLnBrk="1" hangingPunct="1">
              <a:buFontTx/>
              <a:buNone/>
              <a:defRPr/>
            </a:pPr>
            <a:r>
              <a:rPr lang="en-US" sz="1200" dirty="0" smtClean="0">
                <a:solidFill>
                  <a:srgbClr val="E0EE9C"/>
                </a:solidFill>
              </a:rPr>
              <a:t>recruit, retain, and support a capable, diverse student body.</a:t>
            </a:r>
          </a:p>
          <a:p>
            <a:pPr lvl="1" eaLnBrk="1" hangingPunct="1">
              <a:buFontTx/>
              <a:buNone/>
              <a:defRPr/>
            </a:pPr>
            <a:r>
              <a:rPr lang="en-US" dirty="0" smtClean="0">
                <a:solidFill>
                  <a:srgbClr val="E0EE9C"/>
                </a:solidFill>
              </a:rPr>
              <a:t>• Campus Environment</a:t>
            </a:r>
          </a:p>
          <a:p>
            <a:pPr marL="1208088" indent="-293688" eaLnBrk="1" hangingPunct="1">
              <a:buFontTx/>
              <a:buNone/>
              <a:defRPr/>
            </a:pPr>
            <a:r>
              <a:rPr lang="en-US" sz="1200" dirty="0" smtClean="0">
                <a:solidFill>
                  <a:srgbClr val="E0EE9C"/>
                </a:solidFill>
              </a:rPr>
              <a:t>provide a safe, nurturing learning community of faith for students, faculty, and staff.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rgbClr val="E0EE9C"/>
                </a:solidFill>
              </a:rPr>
              <a:t>Institutional Goals</a:t>
            </a:r>
            <a:endParaRPr lang="en-US" dirty="0" smtClean="0"/>
          </a:p>
        </p:txBody>
      </p:sp>
      <p:sp>
        <p:nvSpPr>
          <p:cNvPr id="3" name="Content Placeholder 2"/>
          <p:cNvSpPr>
            <a:spLocks noGrp="1"/>
          </p:cNvSpPr>
          <p:nvPr>
            <p:ph idx="1"/>
          </p:nvPr>
        </p:nvSpPr>
        <p:spPr/>
        <p:txBody>
          <a:bodyPr/>
          <a:lstStyle/>
          <a:p>
            <a:pPr lvl="1" eaLnBrk="1" hangingPunct="1">
              <a:buFontTx/>
              <a:buNone/>
              <a:defRPr/>
            </a:pPr>
            <a:r>
              <a:rPr lang="en-US" dirty="0" smtClean="0">
                <a:solidFill>
                  <a:srgbClr val="E0EE9C"/>
                </a:solidFill>
              </a:rPr>
              <a:t>• Student Service</a:t>
            </a:r>
          </a:p>
          <a:p>
            <a:pPr marL="909638" indent="4763" eaLnBrk="1" hangingPunct="1">
              <a:buFontTx/>
              <a:buNone/>
              <a:defRPr/>
            </a:pPr>
            <a:r>
              <a:rPr lang="en-US" sz="1200" dirty="0" smtClean="0">
                <a:solidFill>
                  <a:srgbClr val="E0EE9C"/>
                </a:solidFill>
              </a:rPr>
              <a:t>enable every student to participate in local service and/or mission service activities.</a:t>
            </a:r>
          </a:p>
          <a:p>
            <a:pPr lvl="1" eaLnBrk="1" hangingPunct="1">
              <a:buFontTx/>
              <a:buNone/>
              <a:defRPr/>
            </a:pPr>
            <a:r>
              <a:rPr lang="en-US" dirty="0" smtClean="0">
                <a:solidFill>
                  <a:srgbClr val="E0EE9C"/>
                </a:solidFill>
              </a:rPr>
              <a:t>• Partnerships</a:t>
            </a:r>
          </a:p>
          <a:p>
            <a:pPr marL="914400" indent="0" eaLnBrk="1" hangingPunct="1">
              <a:buFontTx/>
              <a:buNone/>
              <a:defRPr/>
            </a:pPr>
            <a:r>
              <a:rPr lang="en-US" sz="1200" dirty="0" smtClean="0">
                <a:solidFill>
                  <a:srgbClr val="E0EE9C"/>
                </a:solidFill>
              </a:rPr>
              <a:t>pursue and nurture partnerships with alumni, church, community, business and industry, civic organizations, and  government in order to analyze, project, and respond to changing needs to help ensure that graduates are prepared for a life of service.</a:t>
            </a:r>
          </a:p>
          <a:p>
            <a:pPr lvl="1" eaLnBrk="1" hangingPunct="1">
              <a:buFontTx/>
              <a:buNone/>
              <a:defRPr/>
            </a:pPr>
            <a:r>
              <a:rPr lang="en-US" dirty="0" smtClean="0">
                <a:solidFill>
                  <a:srgbClr val="E0EE9C"/>
                </a:solidFill>
              </a:rPr>
              <a:t>• Stewardship</a:t>
            </a:r>
          </a:p>
          <a:p>
            <a:pPr marL="909638" indent="4763" eaLnBrk="1" hangingPunct="1">
              <a:buFontTx/>
              <a:buNone/>
              <a:defRPr/>
            </a:pPr>
            <a:r>
              <a:rPr lang="en-US" sz="1200" dirty="0" smtClean="0">
                <a:solidFill>
                  <a:srgbClr val="E0EE9C"/>
                </a:solidFill>
              </a:rPr>
              <a:t>steward resources entrusted to the university through effective fiscal management to fulfill its mission, vision and goals.                        </a:t>
            </a:r>
          </a:p>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r>
              <a:rPr lang="en-US" dirty="0" smtClean="0">
                <a:solidFill>
                  <a:srgbClr val="E0EE9C"/>
                </a:solidFill>
              </a:rPr>
              <a:t>The Academic Master Plan</a:t>
            </a:r>
            <a:endParaRPr lang="en-US" dirty="0" smtClean="0"/>
          </a:p>
        </p:txBody>
      </p:sp>
      <p:sp>
        <p:nvSpPr>
          <p:cNvPr id="3" name="Content Placeholder 2"/>
          <p:cNvSpPr>
            <a:spLocks noGrp="1"/>
          </p:cNvSpPr>
          <p:nvPr>
            <p:ph idx="1"/>
          </p:nvPr>
        </p:nvSpPr>
        <p:spPr>
          <a:xfrm>
            <a:off x="457200" y="1066800"/>
            <a:ext cx="8229600" cy="4525963"/>
          </a:xfrm>
        </p:spPr>
        <p:txBody>
          <a:bodyPr/>
          <a:lstStyle/>
          <a:p>
            <a:pPr>
              <a:buFontTx/>
              <a:buNone/>
              <a:defRPr/>
            </a:pPr>
            <a:r>
              <a:rPr lang="en-US" dirty="0" smtClean="0">
                <a:solidFill>
                  <a:srgbClr val="E0EE9C"/>
                </a:solidFill>
              </a:rPr>
              <a:t>3 Themes, 9 Goals, and Actions</a:t>
            </a:r>
          </a:p>
          <a:p>
            <a:pPr marL="863600" indent="-347663">
              <a:defRPr/>
            </a:pPr>
            <a:r>
              <a:rPr lang="en-US" dirty="0" smtClean="0">
                <a:solidFill>
                  <a:srgbClr val="E0EE9C"/>
                </a:solidFill>
              </a:rPr>
              <a:t>Theme #1: Engaging Instruction:</a:t>
            </a:r>
          </a:p>
          <a:p>
            <a:pPr marL="1263650" lvl="1" indent="-347663">
              <a:defRPr/>
            </a:pPr>
            <a:r>
              <a:rPr lang="en-US" sz="2000" dirty="0" smtClean="0">
                <a:solidFill>
                  <a:srgbClr val="E0EE9C"/>
                </a:solidFill>
              </a:rPr>
              <a:t>Goal #1: Support quality undergraduate academic programs through regular assessment and review.</a:t>
            </a:r>
          </a:p>
          <a:p>
            <a:pPr marL="1263650" lvl="1" indent="-347663">
              <a:defRPr/>
            </a:pPr>
            <a:r>
              <a:rPr lang="en-US" sz="2000" dirty="0" smtClean="0">
                <a:solidFill>
                  <a:srgbClr val="E0EE9C"/>
                </a:solidFill>
              </a:rPr>
              <a:t>Goal #2: Enable high levels of student engagement in learning.</a:t>
            </a:r>
          </a:p>
          <a:p>
            <a:pPr marL="1263650" lvl="1" indent="-347663">
              <a:defRPr/>
            </a:pPr>
            <a:r>
              <a:rPr lang="en-US" dirty="0" smtClean="0">
                <a:solidFill>
                  <a:srgbClr val="E0EE9C"/>
                </a:solidFill>
              </a:rPr>
              <a:t>Goal #3: Promote high academic achievement levels by students</a:t>
            </a:r>
          </a:p>
          <a:p>
            <a:pPr marL="1263650" lvl="1" indent="-347663">
              <a:defRPr/>
            </a:pPr>
            <a:r>
              <a:rPr lang="en-US" sz="2000" dirty="0" smtClean="0">
                <a:solidFill>
                  <a:srgbClr val="E0EE9C"/>
                </a:solidFill>
              </a:rPr>
              <a:t>1. Critical thinking</a:t>
            </a:r>
          </a:p>
          <a:p>
            <a:pPr marL="1263650" lvl="1" indent="-347663">
              <a:defRPr/>
            </a:pPr>
            <a:r>
              <a:rPr lang="en-US" sz="2000" dirty="0" smtClean="0">
                <a:solidFill>
                  <a:srgbClr val="E0EE9C"/>
                </a:solidFill>
              </a:rPr>
              <a:t>2. Core general education curriculum</a:t>
            </a:r>
          </a:p>
          <a:p>
            <a:pPr marL="1263650" lvl="1" indent="-347663">
              <a:defRPr/>
            </a:pPr>
            <a:r>
              <a:rPr lang="en-US" sz="2000" dirty="0" smtClean="0">
                <a:solidFill>
                  <a:srgbClr val="E0EE9C"/>
                </a:solidFill>
              </a:rPr>
              <a:t>3. Active learning</a:t>
            </a:r>
          </a:p>
          <a:p>
            <a:pPr marL="1263650" lvl="1" indent="-347663">
              <a:defRPr/>
            </a:pPr>
            <a:r>
              <a:rPr lang="en-US" sz="2000" dirty="0" smtClean="0">
                <a:solidFill>
                  <a:srgbClr val="E0EE9C"/>
                </a:solidFill>
              </a:rPr>
              <a:t>4. Service learning</a:t>
            </a:r>
          </a:p>
          <a:p>
            <a:pPr marL="1263650" lvl="1" indent="-347663">
              <a:defRPr/>
            </a:pPr>
            <a:r>
              <a:rPr lang="en-US" sz="2000" dirty="0" smtClean="0">
                <a:solidFill>
                  <a:srgbClr val="E0EE9C"/>
                </a:solidFill>
              </a:rPr>
              <a:t>5. Enrollment of qualified students</a:t>
            </a:r>
          </a:p>
          <a:p>
            <a:pPr>
              <a:buFontTx/>
              <a:buNone/>
              <a:defRPr/>
            </a:pPr>
            <a:endParaRPr lang="en-US" dirty="0" smtClean="0">
              <a:solidFill>
                <a:srgbClr val="E0EE9C"/>
              </a:solidFill>
            </a:endParaRPr>
          </a:p>
          <a:p>
            <a:pPr>
              <a:buFontTx/>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dirty="0" smtClean="0">
                <a:solidFill>
                  <a:srgbClr val="E0EE9C"/>
                </a:solidFill>
              </a:rPr>
              <a:t>Six Conditions that Matter</a:t>
            </a:r>
            <a:br>
              <a:rPr lang="en-US" sz="2800" dirty="0" smtClean="0">
                <a:solidFill>
                  <a:srgbClr val="E0EE9C"/>
                </a:solidFill>
              </a:rPr>
            </a:br>
            <a:r>
              <a:rPr lang="en-US" sz="2800" dirty="0" smtClean="0">
                <a:solidFill>
                  <a:srgbClr val="E0EE9C"/>
                </a:solidFill>
              </a:rPr>
              <a:t> to Student Success</a:t>
            </a:r>
            <a:r>
              <a:rPr lang="en-US" dirty="0" smtClean="0">
                <a:solidFill>
                  <a:srgbClr val="E0EE9C"/>
                </a:solidFill>
              </a:rPr>
              <a:t/>
            </a:r>
            <a:br>
              <a:rPr lang="en-US" dirty="0" smtClean="0">
                <a:solidFill>
                  <a:srgbClr val="E0EE9C"/>
                </a:solidFill>
              </a:rPr>
            </a:br>
            <a:r>
              <a:rPr lang="en-US" sz="1400" dirty="0" smtClean="0">
                <a:solidFill>
                  <a:srgbClr val="E0EE9C"/>
                </a:solidFill>
              </a:rPr>
              <a:t>(Kuh et al. 2005)</a:t>
            </a:r>
            <a:endParaRPr lang="en-US" sz="1400" dirty="0" smtClean="0"/>
          </a:p>
        </p:txBody>
      </p:sp>
      <p:graphicFrame>
        <p:nvGraphicFramePr>
          <p:cNvPr id="4" name="Content Placeholder 3"/>
          <p:cNvGraphicFramePr>
            <a:graphicFrameLocks noGrp="1"/>
          </p:cNvGraphicFramePr>
          <p:nvPr>
            <p:ph idx="1"/>
          </p:nvPr>
        </p:nvGraphicFramePr>
        <p:xfrm>
          <a:off x="457200" y="13716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solidFill>
                  <a:srgbClr val="E0EE9C"/>
                </a:solidFill>
              </a:rPr>
              <a:t>Clear Pathways to Student Success</a:t>
            </a:r>
            <a:br>
              <a:rPr lang="en-US" dirty="0" smtClean="0">
                <a:solidFill>
                  <a:srgbClr val="E0EE9C"/>
                </a:solidFill>
              </a:rPr>
            </a:br>
            <a:r>
              <a:rPr lang="en-US" dirty="0" smtClean="0">
                <a:solidFill>
                  <a:srgbClr val="E0EE9C"/>
                </a:solidFill>
              </a:rPr>
              <a:t>(Support with challenge)</a:t>
            </a:r>
            <a:endParaRPr lang="en-US" dirty="0" smtClean="0"/>
          </a:p>
        </p:txBody>
      </p:sp>
      <p:sp>
        <p:nvSpPr>
          <p:cNvPr id="11267" name="Content Placeholder 2"/>
          <p:cNvSpPr>
            <a:spLocks noGrp="1"/>
          </p:cNvSpPr>
          <p:nvPr>
            <p:ph idx="1"/>
          </p:nvPr>
        </p:nvSpPr>
        <p:spPr/>
        <p:txBody>
          <a:bodyPr/>
          <a:lstStyle/>
          <a:p>
            <a:pPr marL="0" indent="0">
              <a:buNone/>
            </a:pPr>
            <a:r>
              <a:rPr lang="en-US" dirty="0" smtClean="0">
                <a:solidFill>
                  <a:srgbClr val="E0EE9C"/>
                </a:solidFill>
              </a:rPr>
              <a:t>Student success is no accident. Students </a:t>
            </a:r>
            <a:r>
              <a:rPr lang="en-US" smtClean="0">
                <a:solidFill>
                  <a:srgbClr val="E0EE9C"/>
                </a:solidFill>
              </a:rPr>
              <a:t>who thrive </a:t>
            </a:r>
            <a:r>
              <a:rPr lang="en-US" dirty="0" smtClean="0">
                <a:solidFill>
                  <a:srgbClr val="E0EE9C"/>
                </a:solidFill>
              </a:rPr>
              <a:t>in college typically engage in a variety of educationally purposeful activities and use the educational resources of the campus.  To increase the odds that students will invest the time and right activities some colleges do two things very well.</a:t>
            </a:r>
          </a:p>
          <a:p>
            <a:pPr>
              <a:buNone/>
            </a:pPr>
            <a:r>
              <a:rPr lang="en-US" dirty="0" smtClean="0">
                <a:solidFill>
                  <a:srgbClr val="E0EE9C"/>
                </a:solidFill>
              </a:rPr>
              <a:t>                                            (Kuh 2006)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rgbClr val="E0EE9C"/>
                </a:solidFill>
              </a:rPr>
              <a:t>Clear Pathways to Student Success</a:t>
            </a:r>
            <a:br>
              <a:rPr lang="en-US" dirty="0" smtClean="0">
                <a:solidFill>
                  <a:srgbClr val="E0EE9C"/>
                </a:solidFill>
              </a:rPr>
            </a:br>
            <a:r>
              <a:rPr lang="en-US" dirty="0" smtClean="0">
                <a:solidFill>
                  <a:srgbClr val="E0EE9C"/>
                </a:solidFill>
              </a:rPr>
              <a:t>(Support with Challenge)</a:t>
            </a:r>
            <a:endParaRPr lang="en-US" dirty="0" smtClean="0"/>
          </a:p>
        </p:txBody>
      </p:sp>
      <p:sp>
        <p:nvSpPr>
          <p:cNvPr id="12291" name="Content Placeholder 2"/>
          <p:cNvSpPr>
            <a:spLocks noGrp="1"/>
          </p:cNvSpPr>
          <p:nvPr>
            <p:ph idx="1"/>
          </p:nvPr>
        </p:nvSpPr>
        <p:spPr>
          <a:xfrm>
            <a:off x="457200" y="1752600"/>
            <a:ext cx="8229600" cy="4191000"/>
          </a:xfrm>
        </p:spPr>
        <p:txBody>
          <a:bodyPr/>
          <a:lstStyle/>
          <a:p>
            <a:pPr marL="514350" indent="-514350">
              <a:buFont typeface="+mj-lt"/>
              <a:buAutoNum type="arabicPeriod"/>
            </a:pPr>
            <a:r>
              <a:rPr lang="en-US" dirty="0" smtClean="0">
                <a:solidFill>
                  <a:srgbClr val="E0EE9C"/>
                </a:solidFill>
              </a:rPr>
              <a:t>Teach students what the institution values, what successful students do, and how to take advantage of institutional resources for learning.</a:t>
            </a:r>
          </a:p>
          <a:p>
            <a:pPr marL="514350" indent="-514350">
              <a:buFont typeface="+mj-lt"/>
              <a:buAutoNum type="arabicPeriod"/>
            </a:pPr>
            <a:r>
              <a:rPr lang="en-US" dirty="0" smtClean="0">
                <a:solidFill>
                  <a:srgbClr val="E0EE9C"/>
                </a:solidFill>
              </a:rPr>
              <a:t>Provide redundant early warning systems, safety nets, and ongoing assessment and feedback.</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uthern_evergreen">
  <a:themeElements>
    <a:clrScheme name="southern_ever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uthern_evergree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uthern_ever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uthern_ever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uthern_ever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uthern_ever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uthern_ever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uthern_ever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uthern_ever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uthern_ever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uthern_ever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uthern_ever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uthern_ever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uthern_ever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65C9DF400A414D9356C3C07E97CD05" ma:contentTypeVersion="1" ma:contentTypeDescription="Create a new document." ma:contentTypeScope="" ma:versionID="cdb346b983fbe8814090ecc1c26e37a3">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16E02C3-8DD6-41C9-8234-7C18C867B548}"/>
</file>

<file path=customXml/itemProps2.xml><?xml version="1.0" encoding="utf-8"?>
<ds:datastoreItem xmlns:ds="http://schemas.openxmlformats.org/officeDocument/2006/customXml" ds:itemID="{517C3014-AD8E-4009-8EFE-8487FE5988B8}"/>
</file>

<file path=customXml/itemProps3.xml><?xml version="1.0" encoding="utf-8"?>
<ds:datastoreItem xmlns:ds="http://schemas.openxmlformats.org/officeDocument/2006/customXml" ds:itemID="{83CB8E59-CECC-4B85-A420-10952431D232}"/>
</file>

<file path=docProps/app.xml><?xml version="1.0" encoding="utf-8"?>
<Properties xmlns="http://schemas.openxmlformats.org/officeDocument/2006/extended-properties" xmlns:vt="http://schemas.openxmlformats.org/officeDocument/2006/docPropsVTypes">
  <Template/>
  <TotalTime>3917</TotalTime>
  <Words>1459</Words>
  <Application>Microsoft Office PowerPoint</Application>
  <PresentationFormat>On-screen Show (4:3)</PresentationFormat>
  <Paragraphs>174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southern_evergreen</vt:lpstr>
      <vt:lpstr>Student Success Factors </vt:lpstr>
      <vt:lpstr>The Mission </vt:lpstr>
      <vt:lpstr>The Vision</vt:lpstr>
      <vt:lpstr>Institutional Goals</vt:lpstr>
      <vt:lpstr>Institutional Goals</vt:lpstr>
      <vt:lpstr>The Academic Master Plan</vt:lpstr>
      <vt:lpstr>Six Conditions that Matter  to Student Success (Kuh et al. 2005)</vt:lpstr>
      <vt:lpstr>Clear Pathways to Student Success (Support with challenge)</vt:lpstr>
      <vt:lpstr>Clear Pathways to Student Success (Support with Challenge)</vt:lpstr>
      <vt:lpstr>What we Know About Student Feedback at Southern</vt:lpstr>
      <vt:lpstr>What we Know About Student Feedback at Southern</vt:lpstr>
      <vt:lpstr>What Does it Mean?</vt:lpstr>
      <vt:lpstr>What Does it Mean?</vt:lpstr>
      <vt:lpstr>What Does it Mean?</vt:lpstr>
      <vt:lpstr>Where Do We Go From Here?</vt:lpstr>
      <vt:lpstr>References</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Academic Success &amp; How is it Achieved?</dc:title>
  <dc:creator>SAU</dc:creator>
  <cp:lastModifiedBy>Bob Young</cp:lastModifiedBy>
  <cp:revision>43</cp:revision>
  <dcterms:created xsi:type="dcterms:W3CDTF">2007-07-20T15:23:50Z</dcterms:created>
  <dcterms:modified xsi:type="dcterms:W3CDTF">2009-09-04T15:55:37Z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0x0101005D65C9DF400A414D9356C3C07E97CD05</vt:lpwstr>
  </property>
</Properties>
</file>