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49"/>
  </p:notesMasterIdLst>
  <p:handoutMasterIdLst>
    <p:handoutMasterId r:id="rId50"/>
  </p:handoutMasterIdLst>
  <p:sldIdLst>
    <p:sldId id="569" r:id="rId5"/>
    <p:sldId id="577" r:id="rId6"/>
    <p:sldId id="562" r:id="rId7"/>
    <p:sldId id="567" r:id="rId8"/>
    <p:sldId id="587" r:id="rId9"/>
    <p:sldId id="573" r:id="rId10"/>
    <p:sldId id="576" r:id="rId11"/>
    <p:sldId id="589" r:id="rId12"/>
    <p:sldId id="572" r:id="rId13"/>
    <p:sldId id="570" r:id="rId14"/>
    <p:sldId id="590" r:id="rId15"/>
    <p:sldId id="527" r:id="rId16"/>
    <p:sldId id="546" r:id="rId17"/>
    <p:sldId id="581" r:id="rId18"/>
    <p:sldId id="522" r:id="rId19"/>
    <p:sldId id="547" r:id="rId20"/>
    <p:sldId id="561" r:id="rId21"/>
    <p:sldId id="586" r:id="rId22"/>
    <p:sldId id="542" r:id="rId23"/>
    <p:sldId id="543" r:id="rId24"/>
    <p:sldId id="544" r:id="rId25"/>
    <p:sldId id="541" r:id="rId26"/>
    <p:sldId id="550" r:id="rId27"/>
    <p:sldId id="551" r:id="rId28"/>
    <p:sldId id="579" r:id="rId29"/>
    <p:sldId id="591" r:id="rId30"/>
    <p:sldId id="552" r:id="rId31"/>
    <p:sldId id="578" r:id="rId32"/>
    <p:sldId id="553" r:id="rId33"/>
    <p:sldId id="592" r:id="rId34"/>
    <p:sldId id="575" r:id="rId35"/>
    <p:sldId id="555" r:id="rId36"/>
    <p:sldId id="556" r:id="rId37"/>
    <p:sldId id="558" r:id="rId38"/>
    <p:sldId id="593" r:id="rId39"/>
    <p:sldId id="594" r:id="rId40"/>
    <p:sldId id="596" r:id="rId41"/>
    <p:sldId id="595" r:id="rId42"/>
    <p:sldId id="554" r:id="rId43"/>
    <p:sldId id="539" r:id="rId44"/>
    <p:sldId id="588" r:id="rId45"/>
    <p:sldId id="582" r:id="rId46"/>
    <p:sldId id="580" r:id="rId47"/>
    <p:sldId id="583" r:id="rId48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6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0000"/>
    <a:srgbClr val="50CD72"/>
    <a:srgbClr val="FFC100"/>
    <a:srgbClr val="FF733C"/>
    <a:srgbClr val="FFD1FF"/>
    <a:srgbClr val="F9AAD5"/>
    <a:srgbClr val="F358AE"/>
    <a:srgbClr val="007FAD"/>
    <a:srgbClr val="B8D4F7"/>
    <a:srgbClr val="75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6" autoAdjust="0"/>
    <p:restoredTop sz="94660"/>
  </p:normalViewPr>
  <p:slideViewPr>
    <p:cSldViewPr>
      <p:cViewPr varScale="1">
        <p:scale>
          <a:sx n="103" d="100"/>
          <a:sy n="103" d="100"/>
        </p:scale>
        <p:origin x="198" y="318"/>
      </p:cViewPr>
      <p:guideLst>
        <p:guide orient="horz" pos="2176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F621F6-6E51-4532-819A-AE6A3A8431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EBB810-A1BC-4100-97FF-34931DA291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87962-9D23-48A2-9E32-0FA04FABB28F}" type="datetimeFigureOut">
              <a:rPr lang="en-US" smtClean="0"/>
              <a:t>2/15/2020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9E143-B6F5-43E8-9468-9798E289CA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52837-7F37-4A11-B2A1-5D47B8416C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0E0FD-B80C-4E35-8094-D89B8DBBD9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141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BD400-178C-4E46-8B1C-98070CB60EB4}" type="datetimeFigureOut">
              <a:rPr lang="en-US" smtClean="0"/>
              <a:pPr/>
              <a:t>2/15/2020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CC8D5-6D68-A443-97C0-91AE597713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55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CC8D5-6D68-A443-97C0-91AE5977134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119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CC8D5-6D68-A443-97C0-91AE5977134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093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CC8D5-6D68-A443-97C0-91AE5977134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16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CC8D5-6D68-A443-97C0-91AE5977134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22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5957B69-92C9-4483-A622-A9C83E21A966}" type="slidenum">
              <a:rPr lang="en-US" altLang="en-US" smtClean="0"/>
              <a:pPr/>
              <a:t>18</a:t>
            </a:fld>
            <a:endParaRPr lang="en-US" alt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945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826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826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826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826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16836B6-2ADF-4B1D-BF91-2CEF5A104D36}" type="slidenum">
              <a:rPr lang="en-GB" altLang="en-US" sz="1200" b="0"/>
              <a:pPr eaLnBrk="1" hangingPunct="1"/>
              <a:t>22</a:t>
            </a:fld>
            <a:endParaRPr lang="en-GB" altLang="en-US" sz="1200" b="0"/>
          </a:p>
        </p:txBody>
      </p:sp>
      <p:sp>
        <p:nvSpPr>
          <p:cNvPr id="460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z="2000" b="1" smtClean="0"/>
          </a:p>
        </p:txBody>
      </p:sp>
    </p:spTree>
    <p:extLst>
      <p:ext uri="{BB962C8B-B14F-4D97-AF65-F5344CB8AC3E}">
        <p14:creationId xmlns:p14="http://schemas.microsoft.com/office/powerpoint/2010/main" val="2233472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CC8D5-6D68-A443-97C0-91AE5977134B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257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CC8D5-6D68-A443-97C0-91AE5977134B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264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1905000"/>
            <a:ext cx="10360501" cy="2079624"/>
          </a:xfrm>
        </p:spPr>
        <p:txBody>
          <a:bodyPr>
            <a:noAutofit/>
          </a:bodyPr>
          <a:lstStyle>
            <a:lvl1pPr>
              <a:defRPr sz="7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814" y="4038600"/>
            <a:ext cx="10363198" cy="762000"/>
          </a:xfrm>
        </p:spPr>
        <p:txBody>
          <a:bodyPr/>
          <a:lstStyle>
            <a:lvl1pPr marL="0" indent="0" algn="ctr">
              <a:buNone/>
              <a:defRPr>
                <a:solidFill>
                  <a:srgbClr val="70A0D7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A9FD-CDA2-4BA5-8C18-59D6F59EB3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A9FD-CDA2-4BA5-8C18-59D6F59EB3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Slide">
    <p:bg>
      <p:bgPr>
        <a:gradFill>
          <a:gsLst>
            <a:gs pos="0">
              <a:srgbClr val="FF733C"/>
            </a:gs>
            <a:gs pos="54000">
              <a:srgbClr val="FF733C"/>
            </a:gs>
            <a:gs pos="100000">
              <a:srgbClr val="FF8C19"/>
            </a:gs>
          </a:gsLst>
          <a:lin ang="19320000" scaled="0"/>
        </a:gra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Shape 153"/>
          <p:cNvGrpSpPr/>
          <p:nvPr/>
        </p:nvGrpSpPr>
        <p:grpSpPr>
          <a:xfrm>
            <a:off x="10361612" y="5791200"/>
            <a:ext cx="1659556" cy="922216"/>
            <a:chOff x="4056062" y="2305050"/>
            <a:chExt cx="4071937" cy="2262188"/>
          </a:xfrm>
        </p:grpSpPr>
        <p:sp>
          <p:nvSpPr>
            <p:cNvPr id="154" name="Shape 154"/>
            <p:cNvSpPr/>
            <p:nvPr/>
          </p:nvSpPr>
          <p:spPr>
            <a:xfrm>
              <a:off x="5259387" y="2684463"/>
              <a:ext cx="314324" cy="6794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9368"/>
                  </a:moveTo>
                  <a:cubicBezTo>
                    <a:pt x="46363" y="59368"/>
                    <a:pt x="46363" y="59368"/>
                    <a:pt x="46363" y="59368"/>
                  </a:cubicBezTo>
                  <a:cubicBezTo>
                    <a:pt x="46363" y="98526"/>
                    <a:pt x="46363" y="98526"/>
                    <a:pt x="46363" y="98526"/>
                  </a:cubicBezTo>
                  <a:cubicBezTo>
                    <a:pt x="46363" y="102315"/>
                    <a:pt x="51818" y="104842"/>
                    <a:pt x="60000" y="104842"/>
                  </a:cubicBezTo>
                  <a:cubicBezTo>
                    <a:pt x="70909" y="104842"/>
                    <a:pt x="73636" y="102315"/>
                    <a:pt x="73636" y="98526"/>
                  </a:cubicBezTo>
                  <a:cubicBezTo>
                    <a:pt x="73636" y="66947"/>
                    <a:pt x="73636" y="66947"/>
                    <a:pt x="73636" y="66947"/>
                  </a:cubicBezTo>
                  <a:cubicBezTo>
                    <a:pt x="120000" y="66947"/>
                    <a:pt x="120000" y="66947"/>
                    <a:pt x="120000" y="66947"/>
                  </a:cubicBezTo>
                  <a:cubicBezTo>
                    <a:pt x="120000" y="98526"/>
                    <a:pt x="120000" y="98526"/>
                    <a:pt x="120000" y="98526"/>
                  </a:cubicBezTo>
                  <a:cubicBezTo>
                    <a:pt x="120000" y="112421"/>
                    <a:pt x="100909" y="120000"/>
                    <a:pt x="60000" y="120000"/>
                  </a:cubicBezTo>
                  <a:cubicBezTo>
                    <a:pt x="19090" y="120000"/>
                    <a:pt x="0" y="112421"/>
                    <a:pt x="0" y="98526"/>
                  </a:cubicBezTo>
                  <a:cubicBezTo>
                    <a:pt x="0" y="20210"/>
                    <a:pt x="0" y="20210"/>
                    <a:pt x="0" y="20210"/>
                  </a:cubicBezTo>
                  <a:cubicBezTo>
                    <a:pt x="0" y="6315"/>
                    <a:pt x="19090" y="0"/>
                    <a:pt x="60000" y="0"/>
                  </a:cubicBezTo>
                  <a:cubicBezTo>
                    <a:pt x="100909" y="0"/>
                    <a:pt x="120000" y="6315"/>
                    <a:pt x="120000" y="20210"/>
                  </a:cubicBezTo>
                  <a:lnTo>
                    <a:pt x="120000" y="59368"/>
                  </a:lnTo>
                  <a:close/>
                  <a:moveTo>
                    <a:pt x="73636" y="45473"/>
                  </a:moveTo>
                  <a:cubicBezTo>
                    <a:pt x="73636" y="20210"/>
                    <a:pt x="73636" y="20210"/>
                    <a:pt x="73636" y="20210"/>
                  </a:cubicBezTo>
                  <a:cubicBezTo>
                    <a:pt x="73636" y="15157"/>
                    <a:pt x="70909" y="12631"/>
                    <a:pt x="60000" y="12631"/>
                  </a:cubicBezTo>
                  <a:cubicBezTo>
                    <a:pt x="51818" y="12631"/>
                    <a:pt x="46363" y="15157"/>
                    <a:pt x="46363" y="20210"/>
                  </a:cubicBezTo>
                  <a:cubicBezTo>
                    <a:pt x="46363" y="45473"/>
                    <a:pt x="46363" y="45473"/>
                    <a:pt x="46363" y="45473"/>
                  </a:cubicBezTo>
                  <a:lnTo>
                    <a:pt x="73636" y="454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79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Shape 155"/>
            <p:cNvSpPr/>
            <p:nvPr/>
          </p:nvSpPr>
          <p:spPr>
            <a:xfrm>
              <a:off x="5816600" y="2684463"/>
              <a:ext cx="315912" cy="6794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9368"/>
                  </a:moveTo>
                  <a:cubicBezTo>
                    <a:pt x="46363" y="59368"/>
                    <a:pt x="46363" y="59368"/>
                    <a:pt x="46363" y="59368"/>
                  </a:cubicBezTo>
                  <a:cubicBezTo>
                    <a:pt x="46363" y="98526"/>
                    <a:pt x="46363" y="98526"/>
                    <a:pt x="46363" y="98526"/>
                  </a:cubicBezTo>
                  <a:cubicBezTo>
                    <a:pt x="46363" y="102315"/>
                    <a:pt x="51818" y="104842"/>
                    <a:pt x="60000" y="104842"/>
                  </a:cubicBezTo>
                  <a:cubicBezTo>
                    <a:pt x="68181" y="104842"/>
                    <a:pt x="73636" y="102315"/>
                    <a:pt x="73636" y="98526"/>
                  </a:cubicBezTo>
                  <a:cubicBezTo>
                    <a:pt x="73636" y="66947"/>
                    <a:pt x="73636" y="66947"/>
                    <a:pt x="73636" y="66947"/>
                  </a:cubicBezTo>
                  <a:cubicBezTo>
                    <a:pt x="120000" y="66947"/>
                    <a:pt x="120000" y="66947"/>
                    <a:pt x="120000" y="66947"/>
                  </a:cubicBezTo>
                  <a:cubicBezTo>
                    <a:pt x="120000" y="98526"/>
                    <a:pt x="120000" y="98526"/>
                    <a:pt x="120000" y="98526"/>
                  </a:cubicBezTo>
                  <a:cubicBezTo>
                    <a:pt x="120000" y="112421"/>
                    <a:pt x="100909" y="120000"/>
                    <a:pt x="60000" y="120000"/>
                  </a:cubicBezTo>
                  <a:cubicBezTo>
                    <a:pt x="19090" y="120000"/>
                    <a:pt x="0" y="112421"/>
                    <a:pt x="0" y="98526"/>
                  </a:cubicBezTo>
                  <a:cubicBezTo>
                    <a:pt x="0" y="20210"/>
                    <a:pt x="0" y="20210"/>
                    <a:pt x="0" y="20210"/>
                  </a:cubicBezTo>
                  <a:cubicBezTo>
                    <a:pt x="0" y="6315"/>
                    <a:pt x="19090" y="0"/>
                    <a:pt x="60000" y="0"/>
                  </a:cubicBezTo>
                  <a:cubicBezTo>
                    <a:pt x="100909" y="0"/>
                    <a:pt x="120000" y="6315"/>
                    <a:pt x="120000" y="20210"/>
                  </a:cubicBezTo>
                  <a:lnTo>
                    <a:pt x="120000" y="59368"/>
                  </a:lnTo>
                  <a:close/>
                  <a:moveTo>
                    <a:pt x="73636" y="45473"/>
                  </a:moveTo>
                  <a:cubicBezTo>
                    <a:pt x="73636" y="20210"/>
                    <a:pt x="73636" y="20210"/>
                    <a:pt x="73636" y="20210"/>
                  </a:cubicBezTo>
                  <a:cubicBezTo>
                    <a:pt x="73636" y="15157"/>
                    <a:pt x="68181" y="12631"/>
                    <a:pt x="60000" y="12631"/>
                  </a:cubicBezTo>
                  <a:cubicBezTo>
                    <a:pt x="51818" y="12631"/>
                    <a:pt x="46363" y="15157"/>
                    <a:pt x="46363" y="20210"/>
                  </a:cubicBezTo>
                  <a:cubicBezTo>
                    <a:pt x="46363" y="45473"/>
                    <a:pt x="46363" y="45473"/>
                    <a:pt x="46363" y="45473"/>
                  </a:cubicBezTo>
                  <a:lnTo>
                    <a:pt x="73636" y="454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79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6167437" y="2684463"/>
              <a:ext cx="322263" cy="6794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18736"/>
                  </a:moveTo>
                  <a:cubicBezTo>
                    <a:pt x="72000" y="118736"/>
                    <a:pt x="72000" y="118736"/>
                    <a:pt x="72000" y="118736"/>
                  </a:cubicBezTo>
                  <a:cubicBezTo>
                    <a:pt x="72000" y="114947"/>
                    <a:pt x="72000" y="114947"/>
                    <a:pt x="72000" y="114947"/>
                  </a:cubicBezTo>
                  <a:cubicBezTo>
                    <a:pt x="69333" y="118736"/>
                    <a:pt x="58666" y="120000"/>
                    <a:pt x="40000" y="120000"/>
                  </a:cubicBezTo>
                  <a:cubicBezTo>
                    <a:pt x="13333" y="120000"/>
                    <a:pt x="0" y="114947"/>
                    <a:pt x="0" y="104842"/>
                  </a:cubicBezTo>
                  <a:cubicBezTo>
                    <a:pt x="0" y="66947"/>
                    <a:pt x="0" y="66947"/>
                    <a:pt x="0" y="66947"/>
                  </a:cubicBezTo>
                  <a:cubicBezTo>
                    <a:pt x="0" y="61894"/>
                    <a:pt x="2666" y="58105"/>
                    <a:pt x="10666" y="55578"/>
                  </a:cubicBezTo>
                  <a:cubicBezTo>
                    <a:pt x="16000" y="51789"/>
                    <a:pt x="29333" y="48000"/>
                    <a:pt x="50666" y="42947"/>
                  </a:cubicBezTo>
                  <a:cubicBezTo>
                    <a:pt x="64000" y="40421"/>
                    <a:pt x="72000" y="37894"/>
                    <a:pt x="72000" y="36631"/>
                  </a:cubicBezTo>
                  <a:cubicBezTo>
                    <a:pt x="72000" y="20210"/>
                    <a:pt x="72000" y="20210"/>
                    <a:pt x="72000" y="20210"/>
                  </a:cubicBezTo>
                  <a:cubicBezTo>
                    <a:pt x="72000" y="15157"/>
                    <a:pt x="69333" y="12631"/>
                    <a:pt x="58666" y="12631"/>
                  </a:cubicBezTo>
                  <a:cubicBezTo>
                    <a:pt x="50666" y="12631"/>
                    <a:pt x="45333" y="15157"/>
                    <a:pt x="45333" y="20210"/>
                  </a:cubicBezTo>
                  <a:cubicBezTo>
                    <a:pt x="45333" y="37894"/>
                    <a:pt x="45333" y="37894"/>
                    <a:pt x="45333" y="37894"/>
                  </a:cubicBezTo>
                  <a:cubicBezTo>
                    <a:pt x="0" y="37894"/>
                    <a:pt x="0" y="37894"/>
                    <a:pt x="0" y="37894"/>
                  </a:cubicBezTo>
                  <a:cubicBezTo>
                    <a:pt x="0" y="20210"/>
                    <a:pt x="0" y="20210"/>
                    <a:pt x="0" y="20210"/>
                  </a:cubicBezTo>
                  <a:cubicBezTo>
                    <a:pt x="0" y="6315"/>
                    <a:pt x="21333" y="0"/>
                    <a:pt x="58666" y="0"/>
                  </a:cubicBezTo>
                  <a:cubicBezTo>
                    <a:pt x="98666" y="0"/>
                    <a:pt x="120000" y="6315"/>
                    <a:pt x="120000" y="20210"/>
                  </a:cubicBezTo>
                  <a:lnTo>
                    <a:pt x="120000" y="118736"/>
                  </a:lnTo>
                  <a:close/>
                  <a:moveTo>
                    <a:pt x="72000" y="98526"/>
                  </a:moveTo>
                  <a:cubicBezTo>
                    <a:pt x="72000" y="55578"/>
                    <a:pt x="72000" y="55578"/>
                    <a:pt x="72000" y="55578"/>
                  </a:cubicBezTo>
                  <a:cubicBezTo>
                    <a:pt x="56000" y="56842"/>
                    <a:pt x="45333" y="59368"/>
                    <a:pt x="45333" y="63157"/>
                  </a:cubicBezTo>
                  <a:cubicBezTo>
                    <a:pt x="45333" y="98526"/>
                    <a:pt x="45333" y="98526"/>
                    <a:pt x="45333" y="98526"/>
                  </a:cubicBezTo>
                  <a:cubicBezTo>
                    <a:pt x="45333" y="102315"/>
                    <a:pt x="50666" y="104842"/>
                    <a:pt x="58666" y="104842"/>
                  </a:cubicBezTo>
                  <a:cubicBezTo>
                    <a:pt x="69333" y="104842"/>
                    <a:pt x="72000" y="102315"/>
                    <a:pt x="72000" y="985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79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Shape 157"/>
            <p:cNvSpPr/>
            <p:nvPr/>
          </p:nvSpPr>
          <p:spPr>
            <a:xfrm>
              <a:off x="6524625" y="2684463"/>
              <a:ext cx="315912" cy="6730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5957"/>
                  </a:moveTo>
                  <a:cubicBezTo>
                    <a:pt x="73636" y="45957"/>
                    <a:pt x="73636" y="45957"/>
                    <a:pt x="73636" y="45957"/>
                  </a:cubicBezTo>
                  <a:cubicBezTo>
                    <a:pt x="73636" y="20425"/>
                    <a:pt x="73636" y="20425"/>
                    <a:pt x="73636" y="20425"/>
                  </a:cubicBezTo>
                  <a:cubicBezTo>
                    <a:pt x="73636" y="15319"/>
                    <a:pt x="68181" y="12765"/>
                    <a:pt x="60000" y="12765"/>
                  </a:cubicBezTo>
                  <a:cubicBezTo>
                    <a:pt x="51818" y="12765"/>
                    <a:pt x="46363" y="15319"/>
                    <a:pt x="46363" y="20425"/>
                  </a:cubicBezTo>
                  <a:cubicBezTo>
                    <a:pt x="46363" y="120000"/>
                    <a:pt x="46363" y="120000"/>
                    <a:pt x="46363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6363" y="0"/>
                    <a:pt x="46363" y="0"/>
                    <a:pt x="46363" y="0"/>
                  </a:cubicBezTo>
                  <a:cubicBezTo>
                    <a:pt x="46363" y="3829"/>
                    <a:pt x="46363" y="3829"/>
                    <a:pt x="46363" y="3829"/>
                  </a:cubicBezTo>
                  <a:cubicBezTo>
                    <a:pt x="54545" y="1276"/>
                    <a:pt x="68181" y="0"/>
                    <a:pt x="84545" y="0"/>
                  </a:cubicBezTo>
                  <a:cubicBezTo>
                    <a:pt x="92727" y="0"/>
                    <a:pt x="100909" y="1276"/>
                    <a:pt x="109090" y="5106"/>
                  </a:cubicBezTo>
                  <a:cubicBezTo>
                    <a:pt x="117272" y="8936"/>
                    <a:pt x="120000" y="14042"/>
                    <a:pt x="120000" y="20425"/>
                  </a:cubicBezTo>
                  <a:lnTo>
                    <a:pt x="120000" y="459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79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Shape 158"/>
            <p:cNvSpPr/>
            <p:nvPr/>
          </p:nvSpPr>
          <p:spPr>
            <a:xfrm>
              <a:off x="6869113" y="2684463"/>
              <a:ext cx="322263" cy="6730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74666" y="120000"/>
                    <a:pt x="74666" y="120000"/>
                    <a:pt x="74666" y="120000"/>
                  </a:cubicBezTo>
                  <a:cubicBezTo>
                    <a:pt x="74666" y="20425"/>
                    <a:pt x="74666" y="20425"/>
                    <a:pt x="74666" y="20425"/>
                  </a:cubicBezTo>
                  <a:cubicBezTo>
                    <a:pt x="74666" y="15319"/>
                    <a:pt x="69333" y="12765"/>
                    <a:pt x="61333" y="12765"/>
                  </a:cubicBezTo>
                  <a:cubicBezTo>
                    <a:pt x="50666" y="12765"/>
                    <a:pt x="48000" y="15319"/>
                    <a:pt x="48000" y="20425"/>
                  </a:cubicBezTo>
                  <a:cubicBezTo>
                    <a:pt x="48000" y="120000"/>
                    <a:pt x="48000" y="120000"/>
                    <a:pt x="48000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8000" y="0"/>
                    <a:pt x="48000" y="0"/>
                    <a:pt x="48000" y="0"/>
                  </a:cubicBezTo>
                  <a:cubicBezTo>
                    <a:pt x="48000" y="3829"/>
                    <a:pt x="48000" y="3829"/>
                    <a:pt x="48000" y="3829"/>
                  </a:cubicBezTo>
                  <a:cubicBezTo>
                    <a:pt x="56000" y="1276"/>
                    <a:pt x="69333" y="0"/>
                    <a:pt x="82666" y="0"/>
                  </a:cubicBezTo>
                  <a:cubicBezTo>
                    <a:pt x="93333" y="0"/>
                    <a:pt x="101333" y="1276"/>
                    <a:pt x="109333" y="5106"/>
                  </a:cubicBezTo>
                  <a:cubicBezTo>
                    <a:pt x="117333" y="8936"/>
                    <a:pt x="120000" y="14042"/>
                    <a:pt x="120000" y="20425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79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7219950" y="2547938"/>
              <a:ext cx="120649" cy="8096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8495"/>
                  </a:moveTo>
                  <a:cubicBezTo>
                    <a:pt x="0" y="6371"/>
                    <a:pt x="7058" y="4247"/>
                    <a:pt x="21176" y="2123"/>
                  </a:cubicBezTo>
                  <a:cubicBezTo>
                    <a:pt x="35294" y="1061"/>
                    <a:pt x="49411" y="0"/>
                    <a:pt x="63529" y="0"/>
                  </a:cubicBezTo>
                  <a:cubicBezTo>
                    <a:pt x="77647" y="0"/>
                    <a:pt x="91764" y="1061"/>
                    <a:pt x="105882" y="2123"/>
                  </a:cubicBezTo>
                  <a:cubicBezTo>
                    <a:pt x="112941" y="4247"/>
                    <a:pt x="120000" y="6371"/>
                    <a:pt x="120000" y="8495"/>
                  </a:cubicBezTo>
                  <a:cubicBezTo>
                    <a:pt x="120000" y="11681"/>
                    <a:pt x="112941" y="13805"/>
                    <a:pt x="105882" y="14867"/>
                  </a:cubicBezTo>
                  <a:cubicBezTo>
                    <a:pt x="91764" y="16991"/>
                    <a:pt x="77647" y="18053"/>
                    <a:pt x="63529" y="18053"/>
                  </a:cubicBezTo>
                  <a:cubicBezTo>
                    <a:pt x="42352" y="18053"/>
                    <a:pt x="28235" y="16991"/>
                    <a:pt x="21176" y="14867"/>
                  </a:cubicBezTo>
                  <a:cubicBezTo>
                    <a:pt x="7058" y="13805"/>
                    <a:pt x="0" y="11681"/>
                    <a:pt x="0" y="8495"/>
                  </a:cubicBezTo>
                  <a:close/>
                  <a:moveTo>
                    <a:pt x="120000" y="20176"/>
                  </a:moveTo>
                  <a:cubicBezTo>
                    <a:pt x="0" y="20176"/>
                    <a:pt x="0" y="20176"/>
                    <a:pt x="0" y="20176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lnTo>
                    <a:pt x="120000" y="201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79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7377113" y="2684463"/>
              <a:ext cx="322263" cy="6730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74666" y="120000"/>
                    <a:pt x="74666" y="120000"/>
                    <a:pt x="74666" y="120000"/>
                  </a:cubicBezTo>
                  <a:cubicBezTo>
                    <a:pt x="74666" y="20425"/>
                    <a:pt x="74666" y="20425"/>
                    <a:pt x="74666" y="20425"/>
                  </a:cubicBezTo>
                  <a:cubicBezTo>
                    <a:pt x="74666" y="15319"/>
                    <a:pt x="69333" y="12765"/>
                    <a:pt x="61333" y="12765"/>
                  </a:cubicBezTo>
                  <a:cubicBezTo>
                    <a:pt x="50666" y="12765"/>
                    <a:pt x="48000" y="15319"/>
                    <a:pt x="48000" y="20425"/>
                  </a:cubicBezTo>
                  <a:cubicBezTo>
                    <a:pt x="48000" y="120000"/>
                    <a:pt x="48000" y="120000"/>
                    <a:pt x="48000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8000" y="0"/>
                    <a:pt x="48000" y="0"/>
                    <a:pt x="48000" y="0"/>
                  </a:cubicBezTo>
                  <a:cubicBezTo>
                    <a:pt x="48000" y="3829"/>
                    <a:pt x="48000" y="3829"/>
                    <a:pt x="48000" y="3829"/>
                  </a:cubicBezTo>
                  <a:cubicBezTo>
                    <a:pt x="56000" y="1276"/>
                    <a:pt x="69333" y="0"/>
                    <a:pt x="85333" y="0"/>
                  </a:cubicBezTo>
                  <a:cubicBezTo>
                    <a:pt x="93333" y="0"/>
                    <a:pt x="101333" y="1276"/>
                    <a:pt x="109333" y="5106"/>
                  </a:cubicBezTo>
                  <a:cubicBezTo>
                    <a:pt x="117333" y="8936"/>
                    <a:pt x="120000" y="14042"/>
                    <a:pt x="120000" y="20425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79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Shape 161"/>
            <p:cNvSpPr/>
            <p:nvPr/>
          </p:nvSpPr>
          <p:spPr>
            <a:xfrm>
              <a:off x="7727950" y="2684463"/>
              <a:ext cx="320675" cy="6730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" y="120000"/>
                  </a:moveTo>
                  <a:cubicBezTo>
                    <a:pt x="8000" y="104680"/>
                    <a:pt x="8000" y="104680"/>
                    <a:pt x="8000" y="104680"/>
                  </a:cubicBezTo>
                  <a:cubicBezTo>
                    <a:pt x="50666" y="104680"/>
                    <a:pt x="50666" y="104680"/>
                    <a:pt x="50666" y="104680"/>
                  </a:cubicBezTo>
                  <a:cubicBezTo>
                    <a:pt x="64000" y="104680"/>
                    <a:pt x="72000" y="100851"/>
                    <a:pt x="72000" y="94468"/>
                  </a:cubicBezTo>
                  <a:cubicBezTo>
                    <a:pt x="58666" y="95744"/>
                    <a:pt x="48000" y="97021"/>
                    <a:pt x="40000" y="97021"/>
                  </a:cubicBezTo>
                  <a:cubicBezTo>
                    <a:pt x="13333" y="97021"/>
                    <a:pt x="0" y="90638"/>
                    <a:pt x="0" y="77872"/>
                  </a:cubicBezTo>
                  <a:cubicBezTo>
                    <a:pt x="0" y="20425"/>
                    <a:pt x="0" y="20425"/>
                    <a:pt x="0" y="20425"/>
                  </a:cubicBezTo>
                  <a:cubicBezTo>
                    <a:pt x="0" y="6382"/>
                    <a:pt x="13333" y="0"/>
                    <a:pt x="40000" y="0"/>
                  </a:cubicBezTo>
                  <a:cubicBezTo>
                    <a:pt x="48000" y="0"/>
                    <a:pt x="58666" y="1276"/>
                    <a:pt x="72000" y="3829"/>
                  </a:cubicBezTo>
                  <a:cubicBezTo>
                    <a:pt x="72000" y="0"/>
                    <a:pt x="72000" y="0"/>
                    <a:pt x="72000" y="0"/>
                  </a:cubicBezTo>
                  <a:cubicBezTo>
                    <a:pt x="117333" y="0"/>
                    <a:pt x="117333" y="0"/>
                    <a:pt x="117333" y="0"/>
                  </a:cubicBezTo>
                  <a:cubicBezTo>
                    <a:pt x="117333" y="94468"/>
                    <a:pt x="117333" y="94468"/>
                    <a:pt x="117333" y="94468"/>
                  </a:cubicBezTo>
                  <a:cubicBezTo>
                    <a:pt x="120000" y="100851"/>
                    <a:pt x="117333" y="107234"/>
                    <a:pt x="109333" y="112340"/>
                  </a:cubicBezTo>
                  <a:cubicBezTo>
                    <a:pt x="101333" y="117446"/>
                    <a:pt x="85333" y="120000"/>
                    <a:pt x="61333" y="120000"/>
                  </a:cubicBezTo>
                  <a:lnTo>
                    <a:pt x="8000" y="120000"/>
                  </a:lnTo>
                  <a:close/>
                  <a:moveTo>
                    <a:pt x="72000" y="77872"/>
                  </a:moveTo>
                  <a:cubicBezTo>
                    <a:pt x="72000" y="20425"/>
                    <a:pt x="72000" y="20425"/>
                    <a:pt x="72000" y="20425"/>
                  </a:cubicBezTo>
                  <a:cubicBezTo>
                    <a:pt x="72000" y="15319"/>
                    <a:pt x="66666" y="12765"/>
                    <a:pt x="58666" y="12765"/>
                  </a:cubicBezTo>
                  <a:cubicBezTo>
                    <a:pt x="50666" y="12765"/>
                    <a:pt x="45333" y="15319"/>
                    <a:pt x="45333" y="20425"/>
                  </a:cubicBezTo>
                  <a:cubicBezTo>
                    <a:pt x="45333" y="77872"/>
                    <a:pt x="45333" y="77872"/>
                    <a:pt x="45333" y="77872"/>
                  </a:cubicBezTo>
                  <a:cubicBezTo>
                    <a:pt x="45333" y="81702"/>
                    <a:pt x="50666" y="84255"/>
                    <a:pt x="58666" y="84255"/>
                  </a:cubicBezTo>
                  <a:cubicBezTo>
                    <a:pt x="66666" y="84255"/>
                    <a:pt x="72000" y="81702"/>
                    <a:pt x="72000" y="77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79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Shape 162"/>
            <p:cNvSpPr/>
            <p:nvPr/>
          </p:nvSpPr>
          <p:spPr>
            <a:xfrm>
              <a:off x="5259387" y="3465512"/>
              <a:ext cx="328613" cy="6794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956" y="114947"/>
                  </a:moveTo>
                  <a:cubicBezTo>
                    <a:pt x="46956" y="118736"/>
                    <a:pt x="46956" y="118736"/>
                    <a:pt x="46956" y="118736"/>
                  </a:cubicBezTo>
                  <a:cubicBezTo>
                    <a:pt x="0" y="118736"/>
                    <a:pt x="0" y="118736"/>
                    <a:pt x="0" y="1187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6956" y="0"/>
                    <a:pt x="46956" y="0"/>
                    <a:pt x="46956" y="0"/>
                  </a:cubicBezTo>
                  <a:cubicBezTo>
                    <a:pt x="46956" y="16421"/>
                    <a:pt x="46956" y="16421"/>
                    <a:pt x="46956" y="16421"/>
                  </a:cubicBezTo>
                  <a:cubicBezTo>
                    <a:pt x="54782" y="13894"/>
                    <a:pt x="67826" y="12631"/>
                    <a:pt x="83478" y="12631"/>
                  </a:cubicBezTo>
                  <a:cubicBezTo>
                    <a:pt x="91304" y="12631"/>
                    <a:pt x="101739" y="13894"/>
                    <a:pt x="106956" y="16421"/>
                  </a:cubicBezTo>
                  <a:cubicBezTo>
                    <a:pt x="114782" y="17684"/>
                    <a:pt x="120000" y="24000"/>
                    <a:pt x="120000" y="32842"/>
                  </a:cubicBezTo>
                  <a:cubicBezTo>
                    <a:pt x="120000" y="98526"/>
                    <a:pt x="120000" y="98526"/>
                    <a:pt x="120000" y="98526"/>
                  </a:cubicBezTo>
                  <a:cubicBezTo>
                    <a:pt x="120000" y="107368"/>
                    <a:pt x="114782" y="112421"/>
                    <a:pt x="106956" y="114947"/>
                  </a:cubicBezTo>
                  <a:cubicBezTo>
                    <a:pt x="96521" y="118736"/>
                    <a:pt x="86086" y="120000"/>
                    <a:pt x="73043" y="120000"/>
                  </a:cubicBezTo>
                  <a:cubicBezTo>
                    <a:pt x="62608" y="120000"/>
                    <a:pt x="54782" y="118736"/>
                    <a:pt x="46956" y="114947"/>
                  </a:cubicBezTo>
                  <a:close/>
                  <a:moveTo>
                    <a:pt x="73043" y="98526"/>
                  </a:moveTo>
                  <a:cubicBezTo>
                    <a:pt x="73043" y="32842"/>
                    <a:pt x="73043" y="32842"/>
                    <a:pt x="73043" y="32842"/>
                  </a:cubicBezTo>
                  <a:cubicBezTo>
                    <a:pt x="73043" y="27789"/>
                    <a:pt x="67826" y="26526"/>
                    <a:pt x="60000" y="26526"/>
                  </a:cubicBezTo>
                  <a:cubicBezTo>
                    <a:pt x="49565" y="26526"/>
                    <a:pt x="46956" y="27789"/>
                    <a:pt x="46956" y="32842"/>
                  </a:cubicBezTo>
                  <a:cubicBezTo>
                    <a:pt x="46956" y="98526"/>
                    <a:pt x="46956" y="98526"/>
                    <a:pt x="46956" y="98526"/>
                  </a:cubicBezTo>
                  <a:cubicBezTo>
                    <a:pt x="46956" y="102315"/>
                    <a:pt x="49565" y="104842"/>
                    <a:pt x="60000" y="104842"/>
                  </a:cubicBezTo>
                  <a:cubicBezTo>
                    <a:pt x="67826" y="104842"/>
                    <a:pt x="73043" y="102315"/>
                    <a:pt x="73043" y="985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79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Shape 163"/>
            <p:cNvSpPr/>
            <p:nvPr/>
          </p:nvSpPr>
          <p:spPr>
            <a:xfrm>
              <a:off x="5624512" y="3465512"/>
              <a:ext cx="320675" cy="6715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5957"/>
                  </a:moveTo>
                  <a:cubicBezTo>
                    <a:pt x="74666" y="45957"/>
                    <a:pt x="74666" y="45957"/>
                    <a:pt x="74666" y="45957"/>
                  </a:cubicBezTo>
                  <a:cubicBezTo>
                    <a:pt x="74666" y="20425"/>
                    <a:pt x="74666" y="20425"/>
                    <a:pt x="74666" y="20425"/>
                  </a:cubicBezTo>
                  <a:cubicBezTo>
                    <a:pt x="74666" y="15319"/>
                    <a:pt x="69333" y="12765"/>
                    <a:pt x="61333" y="12765"/>
                  </a:cubicBezTo>
                  <a:cubicBezTo>
                    <a:pt x="50666" y="12765"/>
                    <a:pt x="45333" y="15319"/>
                    <a:pt x="45333" y="20425"/>
                  </a:cubicBezTo>
                  <a:cubicBezTo>
                    <a:pt x="45333" y="120000"/>
                    <a:pt x="45333" y="120000"/>
                    <a:pt x="45333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333" y="0"/>
                    <a:pt x="45333" y="0"/>
                    <a:pt x="45333" y="0"/>
                  </a:cubicBezTo>
                  <a:cubicBezTo>
                    <a:pt x="45333" y="3829"/>
                    <a:pt x="45333" y="3829"/>
                    <a:pt x="45333" y="3829"/>
                  </a:cubicBezTo>
                  <a:cubicBezTo>
                    <a:pt x="56000" y="1276"/>
                    <a:pt x="69333" y="0"/>
                    <a:pt x="85333" y="0"/>
                  </a:cubicBezTo>
                  <a:cubicBezTo>
                    <a:pt x="93333" y="0"/>
                    <a:pt x="101333" y="1276"/>
                    <a:pt x="109333" y="5106"/>
                  </a:cubicBezTo>
                  <a:cubicBezTo>
                    <a:pt x="117333" y="8936"/>
                    <a:pt x="120000" y="14042"/>
                    <a:pt x="120000" y="20425"/>
                  </a:cubicBezTo>
                  <a:lnTo>
                    <a:pt x="120000" y="459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79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>
              <a:off x="5973762" y="3465512"/>
              <a:ext cx="330200" cy="6794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8526"/>
                  </a:moveTo>
                  <a:cubicBezTo>
                    <a:pt x="0" y="20210"/>
                    <a:pt x="0" y="20210"/>
                    <a:pt x="0" y="20210"/>
                  </a:cubicBezTo>
                  <a:cubicBezTo>
                    <a:pt x="0" y="6315"/>
                    <a:pt x="20869" y="0"/>
                    <a:pt x="60000" y="0"/>
                  </a:cubicBezTo>
                  <a:cubicBezTo>
                    <a:pt x="99130" y="0"/>
                    <a:pt x="120000" y="6315"/>
                    <a:pt x="120000" y="20210"/>
                  </a:cubicBezTo>
                  <a:cubicBezTo>
                    <a:pt x="120000" y="98526"/>
                    <a:pt x="120000" y="98526"/>
                    <a:pt x="120000" y="98526"/>
                  </a:cubicBezTo>
                  <a:cubicBezTo>
                    <a:pt x="120000" y="112421"/>
                    <a:pt x="99130" y="120000"/>
                    <a:pt x="60000" y="120000"/>
                  </a:cubicBezTo>
                  <a:cubicBezTo>
                    <a:pt x="20869" y="120000"/>
                    <a:pt x="0" y="112421"/>
                    <a:pt x="0" y="98526"/>
                  </a:cubicBezTo>
                  <a:close/>
                  <a:moveTo>
                    <a:pt x="73043" y="98526"/>
                  </a:moveTo>
                  <a:cubicBezTo>
                    <a:pt x="73043" y="20210"/>
                    <a:pt x="73043" y="20210"/>
                    <a:pt x="73043" y="20210"/>
                  </a:cubicBezTo>
                  <a:cubicBezTo>
                    <a:pt x="73043" y="15157"/>
                    <a:pt x="67826" y="12631"/>
                    <a:pt x="60000" y="12631"/>
                  </a:cubicBezTo>
                  <a:cubicBezTo>
                    <a:pt x="49565" y="12631"/>
                    <a:pt x="46956" y="15157"/>
                    <a:pt x="46956" y="20210"/>
                  </a:cubicBezTo>
                  <a:cubicBezTo>
                    <a:pt x="46956" y="98526"/>
                    <a:pt x="46956" y="98526"/>
                    <a:pt x="46956" y="98526"/>
                  </a:cubicBezTo>
                  <a:cubicBezTo>
                    <a:pt x="46956" y="102315"/>
                    <a:pt x="49565" y="104842"/>
                    <a:pt x="60000" y="104842"/>
                  </a:cubicBezTo>
                  <a:cubicBezTo>
                    <a:pt x="67826" y="104842"/>
                    <a:pt x="73043" y="102315"/>
                    <a:pt x="73043" y="985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79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>
              <a:off x="6332537" y="3465512"/>
              <a:ext cx="263525" cy="6715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39574"/>
                  </a:moveTo>
                  <a:cubicBezTo>
                    <a:pt x="74594" y="39574"/>
                    <a:pt x="74594" y="39574"/>
                    <a:pt x="74594" y="39574"/>
                  </a:cubicBezTo>
                  <a:cubicBezTo>
                    <a:pt x="74594" y="94468"/>
                    <a:pt x="74594" y="94468"/>
                    <a:pt x="74594" y="94468"/>
                  </a:cubicBezTo>
                  <a:cubicBezTo>
                    <a:pt x="74594" y="102127"/>
                    <a:pt x="81081" y="105957"/>
                    <a:pt x="90810" y="105957"/>
                  </a:cubicBezTo>
                  <a:cubicBezTo>
                    <a:pt x="120000" y="105957"/>
                    <a:pt x="120000" y="105957"/>
                    <a:pt x="120000" y="105957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90810" y="120000"/>
                    <a:pt x="90810" y="120000"/>
                    <a:pt x="90810" y="120000"/>
                  </a:cubicBezTo>
                  <a:cubicBezTo>
                    <a:pt x="61621" y="120000"/>
                    <a:pt x="42162" y="117446"/>
                    <a:pt x="32432" y="113617"/>
                  </a:cubicBezTo>
                  <a:cubicBezTo>
                    <a:pt x="22702" y="109787"/>
                    <a:pt x="16216" y="103404"/>
                    <a:pt x="16216" y="94468"/>
                  </a:cubicBezTo>
                  <a:cubicBezTo>
                    <a:pt x="16216" y="39574"/>
                    <a:pt x="16216" y="39574"/>
                    <a:pt x="16216" y="39574"/>
                  </a:cubicBezTo>
                  <a:cubicBezTo>
                    <a:pt x="0" y="39574"/>
                    <a:pt x="0" y="39574"/>
                    <a:pt x="0" y="39574"/>
                  </a:cubicBezTo>
                  <a:cubicBezTo>
                    <a:pt x="0" y="25531"/>
                    <a:pt x="0" y="25531"/>
                    <a:pt x="0" y="25531"/>
                  </a:cubicBezTo>
                  <a:cubicBezTo>
                    <a:pt x="16216" y="25531"/>
                    <a:pt x="16216" y="25531"/>
                    <a:pt x="16216" y="25531"/>
                  </a:cubicBezTo>
                  <a:cubicBezTo>
                    <a:pt x="16216" y="0"/>
                    <a:pt x="16216" y="0"/>
                    <a:pt x="16216" y="0"/>
                  </a:cubicBezTo>
                  <a:cubicBezTo>
                    <a:pt x="74594" y="0"/>
                    <a:pt x="74594" y="0"/>
                    <a:pt x="74594" y="0"/>
                  </a:cubicBezTo>
                  <a:cubicBezTo>
                    <a:pt x="74594" y="25531"/>
                    <a:pt x="74594" y="25531"/>
                    <a:pt x="74594" y="25531"/>
                  </a:cubicBezTo>
                  <a:cubicBezTo>
                    <a:pt x="120000" y="25531"/>
                    <a:pt x="120000" y="25531"/>
                    <a:pt x="120000" y="25531"/>
                  </a:cubicBezTo>
                  <a:lnTo>
                    <a:pt x="120000" y="395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79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6632575" y="3465512"/>
              <a:ext cx="328613" cy="6715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73043" y="120000"/>
                    <a:pt x="73043" y="120000"/>
                    <a:pt x="73043" y="120000"/>
                  </a:cubicBezTo>
                  <a:cubicBezTo>
                    <a:pt x="73043" y="33191"/>
                    <a:pt x="73043" y="33191"/>
                    <a:pt x="73043" y="33191"/>
                  </a:cubicBezTo>
                  <a:cubicBezTo>
                    <a:pt x="73043" y="28085"/>
                    <a:pt x="67826" y="26808"/>
                    <a:pt x="60000" y="26808"/>
                  </a:cubicBezTo>
                  <a:cubicBezTo>
                    <a:pt x="49565" y="26808"/>
                    <a:pt x="46956" y="28085"/>
                    <a:pt x="46956" y="33191"/>
                  </a:cubicBezTo>
                  <a:cubicBezTo>
                    <a:pt x="46956" y="120000"/>
                    <a:pt x="46956" y="120000"/>
                    <a:pt x="46956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6956" y="0"/>
                    <a:pt x="46956" y="0"/>
                    <a:pt x="46956" y="0"/>
                  </a:cubicBezTo>
                  <a:cubicBezTo>
                    <a:pt x="46956" y="16595"/>
                    <a:pt x="46956" y="16595"/>
                    <a:pt x="46956" y="16595"/>
                  </a:cubicBezTo>
                  <a:cubicBezTo>
                    <a:pt x="54782" y="14042"/>
                    <a:pt x="67826" y="12765"/>
                    <a:pt x="80869" y="12765"/>
                  </a:cubicBezTo>
                  <a:cubicBezTo>
                    <a:pt x="91304" y="12765"/>
                    <a:pt x="99130" y="14042"/>
                    <a:pt x="106956" y="16595"/>
                  </a:cubicBezTo>
                  <a:cubicBezTo>
                    <a:pt x="114782" y="19148"/>
                    <a:pt x="120000" y="24255"/>
                    <a:pt x="120000" y="33191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79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Shape 167"/>
            <p:cNvSpPr/>
            <p:nvPr/>
          </p:nvSpPr>
          <p:spPr>
            <a:xfrm>
              <a:off x="6997700" y="3465512"/>
              <a:ext cx="322263" cy="6794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9368"/>
                  </a:moveTo>
                  <a:cubicBezTo>
                    <a:pt x="45333" y="59368"/>
                    <a:pt x="45333" y="59368"/>
                    <a:pt x="45333" y="59368"/>
                  </a:cubicBezTo>
                  <a:cubicBezTo>
                    <a:pt x="45333" y="98526"/>
                    <a:pt x="45333" y="98526"/>
                    <a:pt x="45333" y="98526"/>
                  </a:cubicBezTo>
                  <a:cubicBezTo>
                    <a:pt x="45333" y="102315"/>
                    <a:pt x="50666" y="104842"/>
                    <a:pt x="61333" y="104842"/>
                  </a:cubicBezTo>
                  <a:cubicBezTo>
                    <a:pt x="69333" y="104842"/>
                    <a:pt x="74666" y="102315"/>
                    <a:pt x="74666" y="98526"/>
                  </a:cubicBezTo>
                  <a:cubicBezTo>
                    <a:pt x="74666" y="66947"/>
                    <a:pt x="74666" y="66947"/>
                    <a:pt x="74666" y="66947"/>
                  </a:cubicBezTo>
                  <a:cubicBezTo>
                    <a:pt x="120000" y="66947"/>
                    <a:pt x="120000" y="66947"/>
                    <a:pt x="120000" y="66947"/>
                  </a:cubicBezTo>
                  <a:cubicBezTo>
                    <a:pt x="120000" y="98526"/>
                    <a:pt x="120000" y="98526"/>
                    <a:pt x="120000" y="98526"/>
                  </a:cubicBezTo>
                  <a:cubicBezTo>
                    <a:pt x="120000" y="112421"/>
                    <a:pt x="101333" y="120000"/>
                    <a:pt x="61333" y="120000"/>
                  </a:cubicBezTo>
                  <a:cubicBezTo>
                    <a:pt x="18666" y="120000"/>
                    <a:pt x="0" y="112421"/>
                    <a:pt x="0" y="98526"/>
                  </a:cubicBezTo>
                  <a:cubicBezTo>
                    <a:pt x="0" y="20210"/>
                    <a:pt x="0" y="20210"/>
                    <a:pt x="0" y="20210"/>
                  </a:cubicBezTo>
                  <a:cubicBezTo>
                    <a:pt x="0" y="6315"/>
                    <a:pt x="18666" y="0"/>
                    <a:pt x="61333" y="0"/>
                  </a:cubicBezTo>
                  <a:cubicBezTo>
                    <a:pt x="101333" y="0"/>
                    <a:pt x="120000" y="6315"/>
                    <a:pt x="120000" y="20210"/>
                  </a:cubicBezTo>
                  <a:lnTo>
                    <a:pt x="120000" y="59368"/>
                  </a:lnTo>
                  <a:close/>
                  <a:moveTo>
                    <a:pt x="74666" y="45473"/>
                  </a:moveTo>
                  <a:cubicBezTo>
                    <a:pt x="74666" y="20210"/>
                    <a:pt x="74666" y="20210"/>
                    <a:pt x="74666" y="20210"/>
                  </a:cubicBezTo>
                  <a:cubicBezTo>
                    <a:pt x="74666" y="15157"/>
                    <a:pt x="69333" y="12631"/>
                    <a:pt x="61333" y="12631"/>
                  </a:cubicBezTo>
                  <a:cubicBezTo>
                    <a:pt x="50666" y="12631"/>
                    <a:pt x="45333" y="15157"/>
                    <a:pt x="45333" y="20210"/>
                  </a:cubicBezTo>
                  <a:cubicBezTo>
                    <a:pt x="45333" y="45473"/>
                    <a:pt x="45333" y="45473"/>
                    <a:pt x="45333" y="45473"/>
                  </a:cubicBezTo>
                  <a:lnTo>
                    <a:pt x="74666" y="454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79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7354888" y="3465512"/>
              <a:ext cx="330200" cy="6715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5957"/>
                  </a:moveTo>
                  <a:cubicBezTo>
                    <a:pt x="73043" y="45957"/>
                    <a:pt x="73043" y="45957"/>
                    <a:pt x="73043" y="45957"/>
                  </a:cubicBezTo>
                  <a:cubicBezTo>
                    <a:pt x="73043" y="20425"/>
                    <a:pt x="73043" y="20425"/>
                    <a:pt x="73043" y="20425"/>
                  </a:cubicBezTo>
                  <a:cubicBezTo>
                    <a:pt x="73043" y="15319"/>
                    <a:pt x="70434" y="12765"/>
                    <a:pt x="60000" y="12765"/>
                  </a:cubicBezTo>
                  <a:cubicBezTo>
                    <a:pt x="52173" y="12765"/>
                    <a:pt x="46956" y="15319"/>
                    <a:pt x="46956" y="20425"/>
                  </a:cubicBezTo>
                  <a:cubicBezTo>
                    <a:pt x="46956" y="120000"/>
                    <a:pt x="46956" y="120000"/>
                    <a:pt x="46956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6956" y="0"/>
                    <a:pt x="46956" y="0"/>
                    <a:pt x="46956" y="0"/>
                  </a:cubicBezTo>
                  <a:cubicBezTo>
                    <a:pt x="46956" y="3829"/>
                    <a:pt x="46956" y="3829"/>
                    <a:pt x="46956" y="3829"/>
                  </a:cubicBezTo>
                  <a:cubicBezTo>
                    <a:pt x="57391" y="1276"/>
                    <a:pt x="67826" y="0"/>
                    <a:pt x="83478" y="0"/>
                  </a:cubicBezTo>
                  <a:cubicBezTo>
                    <a:pt x="93913" y="0"/>
                    <a:pt x="101739" y="1276"/>
                    <a:pt x="109565" y="5106"/>
                  </a:cubicBezTo>
                  <a:cubicBezTo>
                    <a:pt x="117391" y="8936"/>
                    <a:pt x="120000" y="14042"/>
                    <a:pt x="120000" y="20425"/>
                  </a:cubicBezTo>
                  <a:lnTo>
                    <a:pt x="120000" y="459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79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7713663" y="3465512"/>
              <a:ext cx="328613" cy="6794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9578"/>
                  </a:moveTo>
                  <a:cubicBezTo>
                    <a:pt x="46956" y="79578"/>
                    <a:pt x="46956" y="79578"/>
                    <a:pt x="46956" y="79578"/>
                  </a:cubicBezTo>
                  <a:cubicBezTo>
                    <a:pt x="46956" y="98526"/>
                    <a:pt x="46956" y="98526"/>
                    <a:pt x="46956" y="98526"/>
                  </a:cubicBezTo>
                  <a:cubicBezTo>
                    <a:pt x="46956" y="102315"/>
                    <a:pt x="52173" y="104842"/>
                    <a:pt x="60000" y="104842"/>
                  </a:cubicBezTo>
                  <a:cubicBezTo>
                    <a:pt x="67826" y="104842"/>
                    <a:pt x="73043" y="102315"/>
                    <a:pt x="73043" y="98526"/>
                  </a:cubicBezTo>
                  <a:cubicBezTo>
                    <a:pt x="73043" y="88421"/>
                    <a:pt x="65217" y="77052"/>
                    <a:pt x="46956" y="66947"/>
                  </a:cubicBezTo>
                  <a:cubicBezTo>
                    <a:pt x="28695" y="55578"/>
                    <a:pt x="15652" y="49263"/>
                    <a:pt x="10434" y="46736"/>
                  </a:cubicBezTo>
                  <a:cubicBezTo>
                    <a:pt x="2608" y="42947"/>
                    <a:pt x="0" y="39157"/>
                    <a:pt x="0" y="34105"/>
                  </a:cubicBezTo>
                  <a:cubicBezTo>
                    <a:pt x="0" y="20210"/>
                    <a:pt x="0" y="20210"/>
                    <a:pt x="0" y="20210"/>
                  </a:cubicBezTo>
                  <a:cubicBezTo>
                    <a:pt x="0" y="6315"/>
                    <a:pt x="20869" y="0"/>
                    <a:pt x="60000" y="0"/>
                  </a:cubicBezTo>
                  <a:cubicBezTo>
                    <a:pt x="99130" y="0"/>
                    <a:pt x="120000" y="6315"/>
                    <a:pt x="120000" y="20210"/>
                  </a:cubicBezTo>
                  <a:cubicBezTo>
                    <a:pt x="120000" y="39157"/>
                    <a:pt x="120000" y="39157"/>
                    <a:pt x="120000" y="39157"/>
                  </a:cubicBezTo>
                  <a:cubicBezTo>
                    <a:pt x="73043" y="39157"/>
                    <a:pt x="73043" y="39157"/>
                    <a:pt x="73043" y="39157"/>
                  </a:cubicBezTo>
                  <a:cubicBezTo>
                    <a:pt x="73043" y="20210"/>
                    <a:pt x="73043" y="20210"/>
                    <a:pt x="73043" y="20210"/>
                  </a:cubicBezTo>
                  <a:cubicBezTo>
                    <a:pt x="73043" y="15157"/>
                    <a:pt x="67826" y="12631"/>
                    <a:pt x="60000" y="12631"/>
                  </a:cubicBezTo>
                  <a:cubicBezTo>
                    <a:pt x="52173" y="12631"/>
                    <a:pt x="46956" y="15157"/>
                    <a:pt x="46956" y="20210"/>
                  </a:cubicBezTo>
                  <a:cubicBezTo>
                    <a:pt x="46956" y="27789"/>
                    <a:pt x="49565" y="32842"/>
                    <a:pt x="52173" y="35368"/>
                  </a:cubicBezTo>
                  <a:cubicBezTo>
                    <a:pt x="57391" y="37894"/>
                    <a:pt x="70434" y="44210"/>
                    <a:pt x="88695" y="56842"/>
                  </a:cubicBezTo>
                  <a:cubicBezTo>
                    <a:pt x="109565" y="68210"/>
                    <a:pt x="120000" y="78315"/>
                    <a:pt x="120000" y="84631"/>
                  </a:cubicBezTo>
                  <a:cubicBezTo>
                    <a:pt x="120000" y="98526"/>
                    <a:pt x="120000" y="98526"/>
                    <a:pt x="120000" y="98526"/>
                  </a:cubicBezTo>
                  <a:cubicBezTo>
                    <a:pt x="120000" y="112421"/>
                    <a:pt x="99130" y="120000"/>
                    <a:pt x="60000" y="120000"/>
                  </a:cubicBezTo>
                  <a:cubicBezTo>
                    <a:pt x="20869" y="120000"/>
                    <a:pt x="0" y="112421"/>
                    <a:pt x="0" y="98526"/>
                  </a:cubicBezTo>
                  <a:lnTo>
                    <a:pt x="0" y="795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79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5610225" y="2684463"/>
              <a:ext cx="128587" cy="673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79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5616575" y="3243263"/>
              <a:ext cx="171449" cy="114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79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>
              <a:off x="8042275" y="4159250"/>
              <a:ext cx="85724" cy="857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cubicBezTo>
                    <a:pt x="120000" y="90000"/>
                    <a:pt x="100000" y="120000"/>
                    <a:pt x="60000" y="120000"/>
                  </a:cubicBezTo>
                  <a:cubicBezTo>
                    <a:pt x="30000" y="120000"/>
                    <a:pt x="0" y="90000"/>
                    <a:pt x="0" y="60000"/>
                  </a:cubicBezTo>
                  <a:cubicBezTo>
                    <a:pt x="0" y="20000"/>
                    <a:pt x="30000" y="0"/>
                    <a:pt x="60000" y="0"/>
                  </a:cubicBezTo>
                  <a:cubicBezTo>
                    <a:pt x="100000" y="0"/>
                    <a:pt x="120000" y="20000"/>
                    <a:pt x="120000" y="60000"/>
                  </a:cubicBezTo>
                  <a:close/>
                  <a:moveTo>
                    <a:pt x="10000" y="60000"/>
                  </a:moveTo>
                  <a:cubicBezTo>
                    <a:pt x="10000" y="80000"/>
                    <a:pt x="30000" y="110000"/>
                    <a:pt x="60000" y="110000"/>
                  </a:cubicBezTo>
                  <a:cubicBezTo>
                    <a:pt x="90000" y="110000"/>
                    <a:pt x="110000" y="80000"/>
                    <a:pt x="110000" y="60000"/>
                  </a:cubicBezTo>
                  <a:cubicBezTo>
                    <a:pt x="110000" y="30000"/>
                    <a:pt x="90000" y="10000"/>
                    <a:pt x="60000" y="10000"/>
                  </a:cubicBezTo>
                  <a:cubicBezTo>
                    <a:pt x="30000" y="10000"/>
                    <a:pt x="10000" y="30000"/>
                    <a:pt x="10000" y="60000"/>
                  </a:cubicBezTo>
                  <a:close/>
                  <a:moveTo>
                    <a:pt x="50000" y="90000"/>
                  </a:moveTo>
                  <a:cubicBezTo>
                    <a:pt x="40000" y="90000"/>
                    <a:pt x="40000" y="90000"/>
                    <a:pt x="40000" y="90000"/>
                  </a:cubicBezTo>
                  <a:cubicBezTo>
                    <a:pt x="40000" y="30000"/>
                    <a:pt x="40000" y="30000"/>
                    <a:pt x="40000" y="30000"/>
                  </a:cubicBezTo>
                  <a:cubicBezTo>
                    <a:pt x="40000" y="30000"/>
                    <a:pt x="50000" y="30000"/>
                    <a:pt x="60000" y="30000"/>
                  </a:cubicBezTo>
                  <a:cubicBezTo>
                    <a:pt x="70000" y="30000"/>
                    <a:pt x="80000" y="30000"/>
                    <a:pt x="80000" y="30000"/>
                  </a:cubicBezTo>
                  <a:cubicBezTo>
                    <a:pt x="90000" y="30000"/>
                    <a:pt x="90000" y="40000"/>
                    <a:pt x="90000" y="40000"/>
                  </a:cubicBezTo>
                  <a:cubicBezTo>
                    <a:pt x="90000" y="50000"/>
                    <a:pt x="80000" y="60000"/>
                    <a:pt x="80000" y="60000"/>
                  </a:cubicBezTo>
                  <a:cubicBezTo>
                    <a:pt x="80000" y="60000"/>
                    <a:pt x="80000" y="60000"/>
                    <a:pt x="80000" y="60000"/>
                  </a:cubicBezTo>
                  <a:cubicBezTo>
                    <a:pt x="80000" y="60000"/>
                    <a:pt x="80000" y="70000"/>
                    <a:pt x="90000" y="70000"/>
                  </a:cubicBezTo>
                  <a:cubicBezTo>
                    <a:pt x="90000" y="80000"/>
                    <a:pt x="90000" y="90000"/>
                    <a:pt x="90000" y="90000"/>
                  </a:cubicBezTo>
                  <a:cubicBezTo>
                    <a:pt x="80000" y="90000"/>
                    <a:pt x="80000" y="90000"/>
                    <a:pt x="80000" y="90000"/>
                  </a:cubicBezTo>
                  <a:cubicBezTo>
                    <a:pt x="70000" y="90000"/>
                    <a:pt x="70000" y="80000"/>
                    <a:pt x="70000" y="70000"/>
                  </a:cubicBezTo>
                  <a:cubicBezTo>
                    <a:pt x="70000" y="70000"/>
                    <a:pt x="70000" y="70000"/>
                    <a:pt x="60000" y="70000"/>
                  </a:cubicBezTo>
                  <a:cubicBezTo>
                    <a:pt x="50000" y="70000"/>
                    <a:pt x="50000" y="70000"/>
                    <a:pt x="50000" y="70000"/>
                  </a:cubicBezTo>
                  <a:lnTo>
                    <a:pt x="50000" y="90000"/>
                  </a:lnTo>
                  <a:close/>
                  <a:moveTo>
                    <a:pt x="50000" y="50000"/>
                  </a:moveTo>
                  <a:cubicBezTo>
                    <a:pt x="6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50000"/>
                  </a:cubicBezTo>
                  <a:cubicBezTo>
                    <a:pt x="70000" y="40000"/>
                    <a:pt x="70000" y="40000"/>
                    <a:pt x="60000" y="40000"/>
                  </a:cubicBezTo>
                  <a:cubicBezTo>
                    <a:pt x="60000" y="40000"/>
                    <a:pt x="50000" y="40000"/>
                    <a:pt x="50000" y="40000"/>
                  </a:cubicBezTo>
                  <a:lnTo>
                    <a:pt x="50000" y="5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79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>
              <a:off x="4056062" y="2570163"/>
              <a:ext cx="1166812" cy="19970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263" y="107096"/>
                  </a:moveTo>
                  <a:cubicBezTo>
                    <a:pt x="119263" y="107096"/>
                    <a:pt x="119263" y="105806"/>
                    <a:pt x="116319" y="104946"/>
                  </a:cubicBezTo>
                  <a:cubicBezTo>
                    <a:pt x="111165" y="104086"/>
                    <a:pt x="109693" y="102365"/>
                    <a:pt x="108220" y="101505"/>
                  </a:cubicBezTo>
                  <a:cubicBezTo>
                    <a:pt x="107484" y="101075"/>
                    <a:pt x="105276" y="100215"/>
                    <a:pt x="105276" y="100215"/>
                  </a:cubicBezTo>
                  <a:cubicBezTo>
                    <a:pt x="107484" y="99784"/>
                    <a:pt x="107484" y="99784"/>
                    <a:pt x="107484" y="99784"/>
                  </a:cubicBezTo>
                  <a:cubicBezTo>
                    <a:pt x="107484" y="99784"/>
                    <a:pt x="106748" y="98064"/>
                    <a:pt x="106012" y="96774"/>
                  </a:cubicBezTo>
                  <a:cubicBezTo>
                    <a:pt x="104539" y="95913"/>
                    <a:pt x="105276" y="95053"/>
                    <a:pt x="105276" y="92903"/>
                  </a:cubicBezTo>
                  <a:cubicBezTo>
                    <a:pt x="104539" y="90752"/>
                    <a:pt x="105276" y="89462"/>
                    <a:pt x="105276" y="88172"/>
                  </a:cubicBezTo>
                  <a:cubicBezTo>
                    <a:pt x="105276" y="87311"/>
                    <a:pt x="105276" y="85161"/>
                    <a:pt x="106012" y="82150"/>
                  </a:cubicBezTo>
                  <a:cubicBezTo>
                    <a:pt x="106012" y="79569"/>
                    <a:pt x="109693" y="61075"/>
                    <a:pt x="109693" y="58924"/>
                  </a:cubicBezTo>
                  <a:cubicBezTo>
                    <a:pt x="109693" y="57204"/>
                    <a:pt x="109693" y="52903"/>
                    <a:pt x="109693" y="52903"/>
                  </a:cubicBezTo>
                  <a:cubicBezTo>
                    <a:pt x="109693" y="52903"/>
                    <a:pt x="111901" y="52903"/>
                    <a:pt x="113374" y="53333"/>
                  </a:cubicBezTo>
                  <a:cubicBezTo>
                    <a:pt x="114110" y="53763"/>
                    <a:pt x="114846" y="54193"/>
                    <a:pt x="115582" y="51612"/>
                  </a:cubicBezTo>
                  <a:cubicBezTo>
                    <a:pt x="115582" y="47311"/>
                    <a:pt x="109693" y="41290"/>
                    <a:pt x="109693" y="40000"/>
                  </a:cubicBezTo>
                  <a:cubicBezTo>
                    <a:pt x="108957" y="39139"/>
                    <a:pt x="111165" y="39569"/>
                    <a:pt x="110429" y="38279"/>
                  </a:cubicBezTo>
                  <a:cubicBezTo>
                    <a:pt x="108957" y="36989"/>
                    <a:pt x="110429" y="36559"/>
                    <a:pt x="110429" y="33548"/>
                  </a:cubicBezTo>
                  <a:cubicBezTo>
                    <a:pt x="110429" y="30967"/>
                    <a:pt x="108957" y="28817"/>
                    <a:pt x="109693" y="25376"/>
                  </a:cubicBezTo>
                  <a:cubicBezTo>
                    <a:pt x="111165" y="21935"/>
                    <a:pt x="108957" y="16344"/>
                    <a:pt x="108957" y="14193"/>
                  </a:cubicBezTo>
                  <a:cubicBezTo>
                    <a:pt x="108957" y="12473"/>
                    <a:pt x="107484" y="12903"/>
                    <a:pt x="104539" y="12473"/>
                  </a:cubicBezTo>
                  <a:cubicBezTo>
                    <a:pt x="101595" y="11612"/>
                    <a:pt x="94969" y="9892"/>
                    <a:pt x="94233" y="9032"/>
                  </a:cubicBezTo>
                  <a:cubicBezTo>
                    <a:pt x="94233" y="8172"/>
                    <a:pt x="92760" y="7311"/>
                    <a:pt x="92760" y="7311"/>
                  </a:cubicBezTo>
                  <a:cubicBezTo>
                    <a:pt x="92760" y="7311"/>
                    <a:pt x="92024" y="9892"/>
                    <a:pt x="90552" y="10752"/>
                  </a:cubicBezTo>
                  <a:cubicBezTo>
                    <a:pt x="89815" y="11182"/>
                    <a:pt x="89079" y="10322"/>
                    <a:pt x="87607" y="9892"/>
                  </a:cubicBezTo>
                  <a:cubicBezTo>
                    <a:pt x="86871" y="9032"/>
                    <a:pt x="81717" y="7311"/>
                    <a:pt x="79509" y="6451"/>
                  </a:cubicBezTo>
                  <a:cubicBezTo>
                    <a:pt x="77300" y="5161"/>
                    <a:pt x="78773" y="6451"/>
                    <a:pt x="78773" y="6451"/>
                  </a:cubicBezTo>
                  <a:cubicBezTo>
                    <a:pt x="78773" y="6451"/>
                    <a:pt x="77300" y="7741"/>
                    <a:pt x="74355" y="9032"/>
                  </a:cubicBezTo>
                  <a:cubicBezTo>
                    <a:pt x="72147" y="10322"/>
                    <a:pt x="61104" y="12473"/>
                    <a:pt x="61104" y="12473"/>
                  </a:cubicBezTo>
                  <a:cubicBezTo>
                    <a:pt x="60368" y="12473"/>
                    <a:pt x="60368" y="12473"/>
                    <a:pt x="60368" y="12903"/>
                  </a:cubicBezTo>
                  <a:cubicBezTo>
                    <a:pt x="58895" y="11612"/>
                    <a:pt x="57423" y="10752"/>
                    <a:pt x="55950" y="10322"/>
                  </a:cubicBezTo>
                  <a:cubicBezTo>
                    <a:pt x="54478" y="9462"/>
                    <a:pt x="53742" y="8602"/>
                    <a:pt x="53742" y="8602"/>
                  </a:cubicBezTo>
                  <a:cubicBezTo>
                    <a:pt x="53742" y="8602"/>
                    <a:pt x="53742" y="5591"/>
                    <a:pt x="50061" y="5161"/>
                  </a:cubicBezTo>
                  <a:cubicBezTo>
                    <a:pt x="49325" y="6881"/>
                    <a:pt x="49325" y="9462"/>
                    <a:pt x="49325" y="9462"/>
                  </a:cubicBezTo>
                  <a:cubicBezTo>
                    <a:pt x="47116" y="11182"/>
                    <a:pt x="47116" y="11182"/>
                    <a:pt x="47116" y="11182"/>
                  </a:cubicBezTo>
                  <a:cubicBezTo>
                    <a:pt x="46380" y="8602"/>
                    <a:pt x="46380" y="8602"/>
                    <a:pt x="46380" y="8602"/>
                  </a:cubicBezTo>
                  <a:cubicBezTo>
                    <a:pt x="46380" y="8602"/>
                    <a:pt x="44907" y="7311"/>
                    <a:pt x="43435" y="6451"/>
                  </a:cubicBezTo>
                  <a:cubicBezTo>
                    <a:pt x="42699" y="5591"/>
                    <a:pt x="37546" y="3010"/>
                    <a:pt x="37546" y="860"/>
                  </a:cubicBezTo>
                  <a:cubicBezTo>
                    <a:pt x="37546" y="860"/>
                    <a:pt x="36073" y="0"/>
                    <a:pt x="35337" y="860"/>
                  </a:cubicBezTo>
                  <a:cubicBezTo>
                    <a:pt x="33865" y="1720"/>
                    <a:pt x="33865" y="2150"/>
                    <a:pt x="27975" y="3010"/>
                  </a:cubicBezTo>
                  <a:cubicBezTo>
                    <a:pt x="21349" y="3440"/>
                    <a:pt x="16196" y="3440"/>
                    <a:pt x="12515" y="8602"/>
                  </a:cubicBezTo>
                  <a:cubicBezTo>
                    <a:pt x="8098" y="13763"/>
                    <a:pt x="3680" y="18064"/>
                    <a:pt x="3680" y="21935"/>
                  </a:cubicBezTo>
                  <a:cubicBezTo>
                    <a:pt x="3680" y="25376"/>
                    <a:pt x="2208" y="25376"/>
                    <a:pt x="1472" y="27096"/>
                  </a:cubicBezTo>
                  <a:cubicBezTo>
                    <a:pt x="0" y="29247"/>
                    <a:pt x="0" y="30537"/>
                    <a:pt x="2208" y="35268"/>
                  </a:cubicBezTo>
                  <a:cubicBezTo>
                    <a:pt x="4417" y="39569"/>
                    <a:pt x="5889" y="48172"/>
                    <a:pt x="10306" y="49892"/>
                  </a:cubicBezTo>
                  <a:cubicBezTo>
                    <a:pt x="11042" y="50322"/>
                    <a:pt x="11779" y="51182"/>
                    <a:pt x="13251" y="51182"/>
                  </a:cubicBezTo>
                  <a:cubicBezTo>
                    <a:pt x="14723" y="51182"/>
                    <a:pt x="18404" y="48172"/>
                    <a:pt x="21349" y="46451"/>
                  </a:cubicBezTo>
                  <a:cubicBezTo>
                    <a:pt x="24294" y="46451"/>
                    <a:pt x="25030" y="46021"/>
                    <a:pt x="28711" y="47741"/>
                  </a:cubicBezTo>
                  <a:cubicBezTo>
                    <a:pt x="32392" y="49892"/>
                    <a:pt x="32392" y="49032"/>
                    <a:pt x="32392" y="49032"/>
                  </a:cubicBezTo>
                  <a:cubicBezTo>
                    <a:pt x="32392" y="49032"/>
                    <a:pt x="33128" y="49892"/>
                    <a:pt x="31656" y="50322"/>
                  </a:cubicBezTo>
                  <a:cubicBezTo>
                    <a:pt x="29447" y="50322"/>
                    <a:pt x="27975" y="49462"/>
                    <a:pt x="26503" y="49032"/>
                  </a:cubicBezTo>
                  <a:cubicBezTo>
                    <a:pt x="25030" y="48602"/>
                    <a:pt x="22085" y="51182"/>
                    <a:pt x="19877" y="53333"/>
                  </a:cubicBezTo>
                  <a:cubicBezTo>
                    <a:pt x="17668" y="55053"/>
                    <a:pt x="18404" y="55483"/>
                    <a:pt x="17668" y="58064"/>
                  </a:cubicBezTo>
                  <a:cubicBezTo>
                    <a:pt x="16932" y="60645"/>
                    <a:pt x="14723" y="64086"/>
                    <a:pt x="13987" y="68387"/>
                  </a:cubicBezTo>
                  <a:cubicBezTo>
                    <a:pt x="13251" y="72688"/>
                    <a:pt x="10306" y="100215"/>
                    <a:pt x="8834" y="103225"/>
                  </a:cubicBezTo>
                  <a:cubicBezTo>
                    <a:pt x="7361" y="105806"/>
                    <a:pt x="5889" y="107526"/>
                    <a:pt x="5889" y="107526"/>
                  </a:cubicBezTo>
                  <a:cubicBezTo>
                    <a:pt x="8834" y="109247"/>
                    <a:pt x="8834" y="109247"/>
                    <a:pt x="8834" y="109247"/>
                  </a:cubicBezTo>
                  <a:cubicBezTo>
                    <a:pt x="8834" y="113118"/>
                    <a:pt x="8834" y="113118"/>
                    <a:pt x="8834" y="113118"/>
                  </a:cubicBezTo>
                  <a:cubicBezTo>
                    <a:pt x="8834" y="113118"/>
                    <a:pt x="9570" y="113118"/>
                    <a:pt x="9570" y="113978"/>
                  </a:cubicBezTo>
                  <a:cubicBezTo>
                    <a:pt x="9570" y="114408"/>
                    <a:pt x="7361" y="116129"/>
                    <a:pt x="10306" y="117419"/>
                  </a:cubicBezTo>
                  <a:cubicBezTo>
                    <a:pt x="13987" y="119139"/>
                    <a:pt x="23558" y="120000"/>
                    <a:pt x="24294" y="117849"/>
                  </a:cubicBezTo>
                  <a:cubicBezTo>
                    <a:pt x="25030" y="115698"/>
                    <a:pt x="22822" y="113548"/>
                    <a:pt x="22085" y="112688"/>
                  </a:cubicBezTo>
                  <a:cubicBezTo>
                    <a:pt x="21349" y="111827"/>
                    <a:pt x="20613" y="110107"/>
                    <a:pt x="20613" y="110107"/>
                  </a:cubicBezTo>
                  <a:cubicBezTo>
                    <a:pt x="22822" y="109677"/>
                    <a:pt x="22822" y="109677"/>
                    <a:pt x="22822" y="109677"/>
                  </a:cubicBezTo>
                  <a:cubicBezTo>
                    <a:pt x="22822" y="109677"/>
                    <a:pt x="23558" y="106236"/>
                    <a:pt x="24294" y="105376"/>
                  </a:cubicBezTo>
                  <a:cubicBezTo>
                    <a:pt x="25766" y="104086"/>
                    <a:pt x="26503" y="101075"/>
                    <a:pt x="26503" y="97634"/>
                  </a:cubicBezTo>
                  <a:cubicBezTo>
                    <a:pt x="26503" y="94193"/>
                    <a:pt x="28711" y="87311"/>
                    <a:pt x="30184" y="84731"/>
                  </a:cubicBezTo>
                  <a:cubicBezTo>
                    <a:pt x="30920" y="81720"/>
                    <a:pt x="35337" y="76559"/>
                    <a:pt x="35337" y="73978"/>
                  </a:cubicBezTo>
                  <a:cubicBezTo>
                    <a:pt x="35337" y="71827"/>
                    <a:pt x="36073" y="70537"/>
                    <a:pt x="37546" y="68387"/>
                  </a:cubicBezTo>
                  <a:cubicBezTo>
                    <a:pt x="38282" y="66236"/>
                    <a:pt x="39018" y="64946"/>
                    <a:pt x="40490" y="63655"/>
                  </a:cubicBezTo>
                  <a:cubicBezTo>
                    <a:pt x="41226" y="65806"/>
                    <a:pt x="40490" y="66666"/>
                    <a:pt x="41226" y="68817"/>
                  </a:cubicBezTo>
                  <a:cubicBezTo>
                    <a:pt x="41226" y="71397"/>
                    <a:pt x="41963" y="77419"/>
                    <a:pt x="42699" y="78709"/>
                  </a:cubicBezTo>
                  <a:cubicBezTo>
                    <a:pt x="43435" y="80430"/>
                    <a:pt x="42699" y="82150"/>
                    <a:pt x="41963" y="84301"/>
                  </a:cubicBezTo>
                  <a:cubicBezTo>
                    <a:pt x="41963" y="86451"/>
                    <a:pt x="44171" y="91612"/>
                    <a:pt x="44171" y="93333"/>
                  </a:cubicBezTo>
                  <a:cubicBezTo>
                    <a:pt x="43435" y="95483"/>
                    <a:pt x="42699" y="101505"/>
                    <a:pt x="42699" y="102795"/>
                  </a:cubicBezTo>
                  <a:cubicBezTo>
                    <a:pt x="42699" y="104516"/>
                    <a:pt x="41963" y="106666"/>
                    <a:pt x="41963" y="106666"/>
                  </a:cubicBezTo>
                  <a:cubicBezTo>
                    <a:pt x="41963" y="107096"/>
                    <a:pt x="41963" y="107096"/>
                    <a:pt x="41963" y="107096"/>
                  </a:cubicBezTo>
                  <a:cubicBezTo>
                    <a:pt x="41963" y="109247"/>
                    <a:pt x="41963" y="109247"/>
                    <a:pt x="41963" y="109247"/>
                  </a:cubicBezTo>
                  <a:cubicBezTo>
                    <a:pt x="41226" y="109677"/>
                    <a:pt x="41226" y="109677"/>
                    <a:pt x="41226" y="109677"/>
                  </a:cubicBezTo>
                  <a:cubicBezTo>
                    <a:pt x="41226" y="111397"/>
                    <a:pt x="41226" y="111397"/>
                    <a:pt x="41226" y="111397"/>
                  </a:cubicBezTo>
                  <a:cubicBezTo>
                    <a:pt x="41226" y="111397"/>
                    <a:pt x="44907" y="112688"/>
                    <a:pt x="50061" y="112688"/>
                  </a:cubicBezTo>
                  <a:cubicBezTo>
                    <a:pt x="50797" y="112688"/>
                    <a:pt x="51533" y="112258"/>
                    <a:pt x="51533" y="112258"/>
                  </a:cubicBezTo>
                  <a:cubicBezTo>
                    <a:pt x="51533" y="112258"/>
                    <a:pt x="52269" y="111827"/>
                    <a:pt x="55950" y="113548"/>
                  </a:cubicBezTo>
                  <a:cubicBezTo>
                    <a:pt x="60368" y="115268"/>
                    <a:pt x="64785" y="116129"/>
                    <a:pt x="67730" y="116129"/>
                  </a:cubicBezTo>
                  <a:cubicBezTo>
                    <a:pt x="71411" y="115698"/>
                    <a:pt x="71411" y="115268"/>
                    <a:pt x="71411" y="115268"/>
                  </a:cubicBezTo>
                  <a:cubicBezTo>
                    <a:pt x="71411" y="113978"/>
                    <a:pt x="71411" y="113978"/>
                    <a:pt x="71411" y="113978"/>
                  </a:cubicBezTo>
                  <a:cubicBezTo>
                    <a:pt x="71411" y="113978"/>
                    <a:pt x="71411" y="112688"/>
                    <a:pt x="65521" y="110107"/>
                  </a:cubicBezTo>
                  <a:cubicBezTo>
                    <a:pt x="60368" y="107956"/>
                    <a:pt x="59631" y="106666"/>
                    <a:pt x="60368" y="106666"/>
                  </a:cubicBezTo>
                  <a:cubicBezTo>
                    <a:pt x="61104" y="106666"/>
                    <a:pt x="61104" y="106666"/>
                    <a:pt x="61104" y="106666"/>
                  </a:cubicBezTo>
                  <a:cubicBezTo>
                    <a:pt x="61104" y="106666"/>
                    <a:pt x="59631" y="103655"/>
                    <a:pt x="59631" y="101935"/>
                  </a:cubicBezTo>
                  <a:cubicBezTo>
                    <a:pt x="59631" y="100645"/>
                    <a:pt x="60368" y="93333"/>
                    <a:pt x="60368" y="90752"/>
                  </a:cubicBezTo>
                  <a:cubicBezTo>
                    <a:pt x="61104" y="88602"/>
                    <a:pt x="61104" y="80430"/>
                    <a:pt x="62576" y="75268"/>
                  </a:cubicBezTo>
                  <a:cubicBezTo>
                    <a:pt x="63312" y="70537"/>
                    <a:pt x="63312" y="64946"/>
                    <a:pt x="64049" y="63225"/>
                  </a:cubicBezTo>
                  <a:cubicBezTo>
                    <a:pt x="64049" y="63225"/>
                    <a:pt x="64049" y="61075"/>
                    <a:pt x="63312" y="58494"/>
                  </a:cubicBezTo>
                  <a:cubicBezTo>
                    <a:pt x="64049" y="58924"/>
                    <a:pt x="64049" y="59354"/>
                    <a:pt x="64049" y="59354"/>
                  </a:cubicBezTo>
                  <a:cubicBezTo>
                    <a:pt x="74355" y="58494"/>
                    <a:pt x="74355" y="58494"/>
                    <a:pt x="74355" y="58494"/>
                  </a:cubicBezTo>
                  <a:cubicBezTo>
                    <a:pt x="74355" y="58494"/>
                    <a:pt x="75828" y="60645"/>
                    <a:pt x="75828" y="61505"/>
                  </a:cubicBezTo>
                  <a:cubicBezTo>
                    <a:pt x="76564" y="62795"/>
                    <a:pt x="77300" y="63655"/>
                    <a:pt x="76564" y="64086"/>
                  </a:cubicBezTo>
                  <a:cubicBezTo>
                    <a:pt x="75828" y="64516"/>
                    <a:pt x="73619" y="61935"/>
                    <a:pt x="73619" y="61505"/>
                  </a:cubicBezTo>
                  <a:cubicBezTo>
                    <a:pt x="72883" y="62365"/>
                    <a:pt x="74355" y="63655"/>
                    <a:pt x="74355" y="64086"/>
                  </a:cubicBezTo>
                  <a:cubicBezTo>
                    <a:pt x="75092" y="64946"/>
                    <a:pt x="75092" y="66236"/>
                    <a:pt x="73619" y="65806"/>
                  </a:cubicBezTo>
                  <a:cubicBezTo>
                    <a:pt x="72883" y="65376"/>
                    <a:pt x="72883" y="65376"/>
                    <a:pt x="72147" y="65806"/>
                  </a:cubicBezTo>
                  <a:cubicBezTo>
                    <a:pt x="71411" y="66236"/>
                    <a:pt x="66993" y="65376"/>
                    <a:pt x="66993" y="65376"/>
                  </a:cubicBezTo>
                  <a:cubicBezTo>
                    <a:pt x="66993" y="65376"/>
                    <a:pt x="67730" y="71397"/>
                    <a:pt x="67730" y="73118"/>
                  </a:cubicBezTo>
                  <a:cubicBezTo>
                    <a:pt x="67730" y="74838"/>
                    <a:pt x="69202" y="85591"/>
                    <a:pt x="68466" y="89032"/>
                  </a:cubicBezTo>
                  <a:cubicBezTo>
                    <a:pt x="67730" y="92473"/>
                    <a:pt x="69938" y="102795"/>
                    <a:pt x="69938" y="103655"/>
                  </a:cubicBezTo>
                  <a:cubicBezTo>
                    <a:pt x="69938" y="104946"/>
                    <a:pt x="74355" y="104946"/>
                    <a:pt x="74355" y="104946"/>
                  </a:cubicBezTo>
                  <a:cubicBezTo>
                    <a:pt x="74355" y="104946"/>
                    <a:pt x="73619" y="106236"/>
                    <a:pt x="73619" y="107956"/>
                  </a:cubicBezTo>
                  <a:cubicBezTo>
                    <a:pt x="73619" y="108387"/>
                    <a:pt x="72883" y="109677"/>
                    <a:pt x="73619" y="110967"/>
                  </a:cubicBezTo>
                  <a:cubicBezTo>
                    <a:pt x="74355" y="111827"/>
                    <a:pt x="76564" y="113118"/>
                    <a:pt x="81717" y="113548"/>
                  </a:cubicBezTo>
                  <a:cubicBezTo>
                    <a:pt x="82453" y="113548"/>
                    <a:pt x="85398" y="112688"/>
                    <a:pt x="86134" y="111827"/>
                  </a:cubicBezTo>
                  <a:cubicBezTo>
                    <a:pt x="86871" y="110537"/>
                    <a:pt x="86134" y="110107"/>
                    <a:pt x="86134" y="108817"/>
                  </a:cubicBezTo>
                  <a:cubicBezTo>
                    <a:pt x="85398" y="107526"/>
                    <a:pt x="84662" y="105376"/>
                    <a:pt x="84662" y="104946"/>
                  </a:cubicBezTo>
                  <a:cubicBezTo>
                    <a:pt x="86134" y="104516"/>
                    <a:pt x="85398" y="103655"/>
                    <a:pt x="85398" y="103655"/>
                  </a:cubicBezTo>
                  <a:cubicBezTo>
                    <a:pt x="85398" y="103655"/>
                    <a:pt x="86134" y="100215"/>
                    <a:pt x="85398" y="98924"/>
                  </a:cubicBezTo>
                  <a:cubicBezTo>
                    <a:pt x="84662" y="97204"/>
                    <a:pt x="86134" y="93333"/>
                    <a:pt x="85398" y="92043"/>
                  </a:cubicBezTo>
                  <a:cubicBezTo>
                    <a:pt x="84662" y="90322"/>
                    <a:pt x="83926" y="90322"/>
                    <a:pt x="84662" y="89032"/>
                  </a:cubicBezTo>
                  <a:cubicBezTo>
                    <a:pt x="85398" y="88172"/>
                    <a:pt x="84662" y="86451"/>
                    <a:pt x="85398" y="84301"/>
                  </a:cubicBezTo>
                  <a:cubicBezTo>
                    <a:pt x="86134" y="81720"/>
                    <a:pt x="86871" y="75698"/>
                    <a:pt x="87607" y="73118"/>
                  </a:cubicBezTo>
                  <a:cubicBezTo>
                    <a:pt x="89079" y="70537"/>
                    <a:pt x="87607" y="69677"/>
                    <a:pt x="89079" y="68387"/>
                  </a:cubicBezTo>
                  <a:cubicBezTo>
                    <a:pt x="89815" y="69677"/>
                    <a:pt x="90552" y="79139"/>
                    <a:pt x="90552" y="81720"/>
                  </a:cubicBezTo>
                  <a:cubicBezTo>
                    <a:pt x="89815" y="83870"/>
                    <a:pt x="91288" y="90322"/>
                    <a:pt x="92024" y="92903"/>
                  </a:cubicBezTo>
                  <a:cubicBezTo>
                    <a:pt x="92760" y="95483"/>
                    <a:pt x="92760" y="101935"/>
                    <a:pt x="92760" y="101935"/>
                  </a:cubicBezTo>
                  <a:cubicBezTo>
                    <a:pt x="94233" y="101935"/>
                    <a:pt x="94233" y="101935"/>
                    <a:pt x="94233" y="101935"/>
                  </a:cubicBezTo>
                  <a:cubicBezTo>
                    <a:pt x="93496" y="104516"/>
                    <a:pt x="93496" y="104516"/>
                    <a:pt x="93496" y="104516"/>
                  </a:cubicBezTo>
                  <a:cubicBezTo>
                    <a:pt x="101595" y="106236"/>
                    <a:pt x="101595" y="106236"/>
                    <a:pt x="101595" y="106236"/>
                  </a:cubicBezTo>
                  <a:cubicBezTo>
                    <a:pt x="101595" y="106236"/>
                    <a:pt x="102331" y="105806"/>
                    <a:pt x="104539" y="107096"/>
                  </a:cubicBezTo>
                  <a:cubicBezTo>
                    <a:pt x="109693" y="109247"/>
                    <a:pt x="117055" y="109677"/>
                    <a:pt x="118527" y="109247"/>
                  </a:cubicBezTo>
                  <a:cubicBezTo>
                    <a:pt x="120000" y="109247"/>
                    <a:pt x="119263" y="107096"/>
                    <a:pt x="119263" y="1070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79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4392612" y="2305050"/>
              <a:ext cx="250825" cy="2651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857" y="103783"/>
                  </a:moveTo>
                  <a:cubicBezTo>
                    <a:pt x="6857" y="110270"/>
                    <a:pt x="13714" y="120000"/>
                    <a:pt x="13714" y="120000"/>
                  </a:cubicBezTo>
                  <a:cubicBezTo>
                    <a:pt x="13714" y="94054"/>
                    <a:pt x="13714" y="94054"/>
                    <a:pt x="13714" y="94054"/>
                  </a:cubicBezTo>
                  <a:cubicBezTo>
                    <a:pt x="13714" y="94054"/>
                    <a:pt x="13714" y="97297"/>
                    <a:pt x="6857" y="94054"/>
                  </a:cubicBezTo>
                  <a:cubicBezTo>
                    <a:pt x="0" y="90810"/>
                    <a:pt x="3428" y="64864"/>
                    <a:pt x="10285" y="68108"/>
                  </a:cubicBezTo>
                  <a:cubicBezTo>
                    <a:pt x="17142" y="68108"/>
                    <a:pt x="20571" y="74594"/>
                    <a:pt x="20571" y="74594"/>
                  </a:cubicBezTo>
                  <a:cubicBezTo>
                    <a:pt x="20571" y="74594"/>
                    <a:pt x="20571" y="68108"/>
                    <a:pt x="20571" y="61621"/>
                  </a:cubicBezTo>
                  <a:cubicBezTo>
                    <a:pt x="20571" y="58378"/>
                    <a:pt x="34285" y="45405"/>
                    <a:pt x="34285" y="42162"/>
                  </a:cubicBezTo>
                  <a:cubicBezTo>
                    <a:pt x="37714" y="38918"/>
                    <a:pt x="37714" y="32432"/>
                    <a:pt x="44571" y="29189"/>
                  </a:cubicBezTo>
                  <a:cubicBezTo>
                    <a:pt x="75428" y="12972"/>
                    <a:pt x="99428" y="32432"/>
                    <a:pt x="106285" y="42162"/>
                  </a:cubicBezTo>
                  <a:cubicBezTo>
                    <a:pt x="116571" y="51891"/>
                    <a:pt x="102857" y="97297"/>
                    <a:pt x="106285" y="94054"/>
                  </a:cubicBezTo>
                  <a:cubicBezTo>
                    <a:pt x="106285" y="90810"/>
                    <a:pt x="113142" y="87567"/>
                    <a:pt x="113142" y="77837"/>
                  </a:cubicBezTo>
                  <a:cubicBezTo>
                    <a:pt x="116571" y="71351"/>
                    <a:pt x="116571" y="51891"/>
                    <a:pt x="116571" y="45405"/>
                  </a:cubicBezTo>
                  <a:cubicBezTo>
                    <a:pt x="116571" y="38918"/>
                    <a:pt x="120000" y="32432"/>
                    <a:pt x="116571" y="25945"/>
                  </a:cubicBezTo>
                  <a:cubicBezTo>
                    <a:pt x="113142" y="19459"/>
                    <a:pt x="102857" y="16216"/>
                    <a:pt x="99428" y="12972"/>
                  </a:cubicBezTo>
                  <a:cubicBezTo>
                    <a:pt x="96000" y="9729"/>
                    <a:pt x="89142" y="9729"/>
                    <a:pt x="85714" y="9729"/>
                  </a:cubicBezTo>
                  <a:cubicBezTo>
                    <a:pt x="82285" y="9729"/>
                    <a:pt x="78857" y="19459"/>
                    <a:pt x="78857" y="12972"/>
                  </a:cubicBezTo>
                  <a:cubicBezTo>
                    <a:pt x="78857" y="6486"/>
                    <a:pt x="72000" y="0"/>
                    <a:pt x="72000" y="0"/>
                  </a:cubicBezTo>
                  <a:cubicBezTo>
                    <a:pt x="72000" y="3243"/>
                    <a:pt x="68571" y="9729"/>
                    <a:pt x="68571" y="9729"/>
                  </a:cubicBezTo>
                  <a:cubicBezTo>
                    <a:pt x="68571" y="9729"/>
                    <a:pt x="68571" y="3243"/>
                    <a:pt x="65142" y="6486"/>
                  </a:cubicBezTo>
                  <a:cubicBezTo>
                    <a:pt x="61714" y="9729"/>
                    <a:pt x="48000" y="9729"/>
                    <a:pt x="48000" y="12972"/>
                  </a:cubicBezTo>
                  <a:cubicBezTo>
                    <a:pt x="44571" y="12972"/>
                    <a:pt x="41142" y="9729"/>
                    <a:pt x="34285" y="12972"/>
                  </a:cubicBezTo>
                  <a:cubicBezTo>
                    <a:pt x="24000" y="19459"/>
                    <a:pt x="17142" y="29189"/>
                    <a:pt x="13714" y="32432"/>
                  </a:cubicBezTo>
                  <a:cubicBezTo>
                    <a:pt x="10285" y="35675"/>
                    <a:pt x="13714" y="35675"/>
                    <a:pt x="10285" y="38918"/>
                  </a:cubicBezTo>
                  <a:cubicBezTo>
                    <a:pt x="10285" y="42162"/>
                    <a:pt x="6857" y="48648"/>
                    <a:pt x="6857" y="48648"/>
                  </a:cubicBezTo>
                  <a:cubicBezTo>
                    <a:pt x="6857" y="51891"/>
                    <a:pt x="3428" y="61621"/>
                    <a:pt x="3428" y="71351"/>
                  </a:cubicBezTo>
                  <a:cubicBezTo>
                    <a:pt x="0" y="77837"/>
                    <a:pt x="3428" y="100540"/>
                    <a:pt x="3428" y="100540"/>
                  </a:cubicBezTo>
                  <a:cubicBezTo>
                    <a:pt x="3428" y="100540"/>
                    <a:pt x="3428" y="97297"/>
                    <a:pt x="6857" y="1037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79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>
              <a:off x="4779962" y="2398713"/>
              <a:ext cx="206374" cy="1920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551" y="120000"/>
                  </a:moveTo>
                  <a:cubicBezTo>
                    <a:pt x="20689" y="111111"/>
                    <a:pt x="16551" y="93333"/>
                    <a:pt x="16551" y="88888"/>
                  </a:cubicBezTo>
                  <a:cubicBezTo>
                    <a:pt x="16551" y="80000"/>
                    <a:pt x="20689" y="80000"/>
                    <a:pt x="20689" y="66666"/>
                  </a:cubicBezTo>
                  <a:cubicBezTo>
                    <a:pt x="20689" y="57777"/>
                    <a:pt x="20689" y="57777"/>
                    <a:pt x="28965" y="44444"/>
                  </a:cubicBezTo>
                  <a:cubicBezTo>
                    <a:pt x="33103" y="31111"/>
                    <a:pt x="57931" y="31111"/>
                    <a:pt x="74482" y="31111"/>
                  </a:cubicBezTo>
                  <a:cubicBezTo>
                    <a:pt x="91034" y="31111"/>
                    <a:pt x="99310" y="40000"/>
                    <a:pt x="103448" y="44444"/>
                  </a:cubicBezTo>
                  <a:cubicBezTo>
                    <a:pt x="103448" y="48888"/>
                    <a:pt x="111724" y="71111"/>
                    <a:pt x="107586" y="93333"/>
                  </a:cubicBezTo>
                  <a:cubicBezTo>
                    <a:pt x="103448" y="115555"/>
                    <a:pt x="111724" y="111111"/>
                    <a:pt x="111724" y="111111"/>
                  </a:cubicBezTo>
                  <a:cubicBezTo>
                    <a:pt x="111724" y="111111"/>
                    <a:pt x="111724" y="102222"/>
                    <a:pt x="115862" y="97777"/>
                  </a:cubicBezTo>
                  <a:cubicBezTo>
                    <a:pt x="120000" y="84444"/>
                    <a:pt x="115862" y="62222"/>
                    <a:pt x="111724" y="48888"/>
                  </a:cubicBezTo>
                  <a:cubicBezTo>
                    <a:pt x="111724" y="40000"/>
                    <a:pt x="107586" y="31111"/>
                    <a:pt x="107586" y="26666"/>
                  </a:cubicBezTo>
                  <a:cubicBezTo>
                    <a:pt x="103448" y="26666"/>
                    <a:pt x="103448" y="22222"/>
                    <a:pt x="99310" y="17777"/>
                  </a:cubicBezTo>
                  <a:cubicBezTo>
                    <a:pt x="95172" y="8888"/>
                    <a:pt x="78620" y="8888"/>
                    <a:pt x="70344" y="4444"/>
                  </a:cubicBezTo>
                  <a:cubicBezTo>
                    <a:pt x="62068" y="0"/>
                    <a:pt x="45517" y="8888"/>
                    <a:pt x="37241" y="8888"/>
                  </a:cubicBezTo>
                  <a:cubicBezTo>
                    <a:pt x="33103" y="13333"/>
                    <a:pt x="33103" y="17777"/>
                    <a:pt x="20689" y="22222"/>
                  </a:cubicBezTo>
                  <a:cubicBezTo>
                    <a:pt x="12413" y="31111"/>
                    <a:pt x="16551" y="35555"/>
                    <a:pt x="12413" y="40000"/>
                  </a:cubicBezTo>
                  <a:cubicBezTo>
                    <a:pt x="12413" y="48888"/>
                    <a:pt x="12413" y="44444"/>
                    <a:pt x="8275" y="53333"/>
                  </a:cubicBezTo>
                  <a:cubicBezTo>
                    <a:pt x="4137" y="66666"/>
                    <a:pt x="4137" y="62222"/>
                    <a:pt x="4137" y="71111"/>
                  </a:cubicBezTo>
                  <a:cubicBezTo>
                    <a:pt x="0" y="84444"/>
                    <a:pt x="8275" y="106666"/>
                    <a:pt x="12413" y="115555"/>
                  </a:cubicBezTo>
                  <a:cubicBezTo>
                    <a:pt x="12413" y="120000"/>
                    <a:pt x="16551" y="120000"/>
                    <a:pt x="16551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79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800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A9FD-CDA2-4BA5-8C18-59D6F59EB3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A9FD-CDA2-4BA5-8C18-59D6F59EB3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A9FD-CDA2-4BA5-8C18-59D6F59EB3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A9FD-CDA2-4BA5-8C18-59D6F59EB3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A9FD-CDA2-4BA5-8C18-59D6F59EB3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A9FD-CDA2-4BA5-8C18-59D6F59EB3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2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A9FD-CDA2-4BA5-8C18-59D6F59EB3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A9FD-CDA2-4BA5-8C18-59D6F59EB3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28600"/>
            <a:ext cx="10969943" cy="94456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447800"/>
            <a:ext cx="10969943" cy="46482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5046" y="6264275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7091A9FD-CDA2-4BA5-8C18-59D6F59EB3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218987" rtl="0" eaLnBrk="1" latinLnBrk="0" hangingPunct="1">
        <a:lnSpc>
          <a:spcPct val="85000"/>
        </a:lnSpc>
        <a:spcBef>
          <a:spcPts val="0"/>
        </a:spcBef>
        <a:spcAft>
          <a:spcPts val="600"/>
        </a:spcAft>
        <a:buNone/>
        <a:defRPr sz="5400" kern="1200">
          <a:solidFill>
            <a:srgbClr val="0C4B92"/>
          </a:solidFill>
          <a:latin typeface="Arial"/>
          <a:ea typeface="+mj-ea"/>
          <a:cs typeface="Arial"/>
        </a:defRPr>
      </a:lvl1pPr>
    </p:titleStyle>
    <p:bodyStyle>
      <a:lvl1pPr marL="457120" indent="-457120" algn="l" defTabSz="1218987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itchFamily="34" charset="0"/>
        <a:buChar char="•"/>
        <a:defRPr sz="4300" kern="1200">
          <a:solidFill>
            <a:srgbClr val="70A0D7"/>
          </a:solidFill>
          <a:latin typeface="Arial"/>
          <a:ea typeface="+mn-ea"/>
          <a:cs typeface="Arial"/>
        </a:defRPr>
      </a:lvl1pPr>
      <a:lvl2pPr marL="990427" indent="-380933" algn="l" defTabSz="1218987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itchFamily="34" charset="0"/>
        <a:buChar char="–"/>
        <a:defRPr sz="3700" kern="1200">
          <a:solidFill>
            <a:srgbClr val="70A0D7"/>
          </a:solidFill>
          <a:latin typeface="Arial"/>
          <a:ea typeface="+mn-ea"/>
          <a:cs typeface="Arial"/>
        </a:defRPr>
      </a:lvl2pPr>
      <a:lvl3pPr marL="1523733" indent="-304747" algn="l" defTabSz="1218987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itchFamily="34" charset="0"/>
        <a:buChar char="•"/>
        <a:defRPr sz="3200" kern="1200">
          <a:solidFill>
            <a:srgbClr val="70A0D7"/>
          </a:solidFill>
          <a:latin typeface="Arial"/>
          <a:ea typeface="+mn-ea"/>
          <a:cs typeface="Arial"/>
        </a:defRPr>
      </a:lvl3pPr>
      <a:lvl4pPr marL="2133227" indent="-304747" algn="l" defTabSz="1218987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itchFamily="34" charset="0"/>
        <a:buChar char="–"/>
        <a:defRPr sz="2700" kern="1200">
          <a:solidFill>
            <a:srgbClr val="70A0D7"/>
          </a:solidFill>
          <a:latin typeface="Arial"/>
          <a:ea typeface="+mn-ea"/>
          <a:cs typeface="Arial"/>
        </a:defRPr>
      </a:lvl4pPr>
      <a:lvl5pPr marL="2742720" indent="-304747" algn="l" defTabSz="1218987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itchFamily="34" charset="0"/>
        <a:buChar char="»"/>
        <a:defRPr sz="2700" kern="1200">
          <a:solidFill>
            <a:srgbClr val="70A0D7"/>
          </a:solidFill>
          <a:latin typeface="Arial"/>
          <a:ea typeface="+mn-ea"/>
          <a:cs typeface="Arial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gif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Ly7aCp7nKAhVBOCYKHTLzCU4QjRwIBw&amp;url=http://scottpublicrelations.com/stats-show-the-power-of-video/&amp;psig=AFQjCNEQuMAhPGyOgNCzRYnfOlzctL6v5A&amp;ust=1453410723720447" TargetMode="External"/><Relationship Id="rId2" Type="http://schemas.openxmlformats.org/officeDocument/2006/relationships/hyperlink" Target="http://www.artofcommunicating.com.au/public_speaking%20tips/body_language_expression.htm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paulekman.com/resources/micro-expression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Ly7aCp7nKAhVBOCYKHTLzCU4QjRwIBw&amp;url=http://scottpublicrelations.com/stats-show-the-power-of-video/&amp;psig=AFQjCNEQuMAhPGyOgNCzRYnfOlzctL6v5A&amp;ust=1453410723720447" TargetMode="External"/><Relationship Id="rId2" Type="http://schemas.openxmlformats.org/officeDocument/2006/relationships/hyperlink" Target="https://testyourself.psychtests.com/testid/376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gif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sarata.com/bible/chapter/Proverbs.1.html#1:2" TargetMode="External"/><Relationship Id="rId2" Type="http://schemas.openxmlformats.org/officeDocument/2006/relationships/hyperlink" Target="https://bible.knowing-jesus.com/Luke/5/22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2812" cy="3074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39" y="5076798"/>
            <a:ext cx="11930739" cy="16311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9412" y="3198674"/>
            <a:ext cx="11345285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Using Your Strengths to Build Emotional</a:t>
            </a:r>
          </a:p>
          <a:p>
            <a:pPr algn="ctr"/>
            <a:r>
              <a:rPr lang="en-US" sz="54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Intelligence in Higher Education</a:t>
            </a:r>
            <a:endParaRPr lang="en-US" sz="54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61212" y="2286000"/>
            <a:ext cx="42444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Using Strengths</a:t>
            </a:r>
            <a:endParaRPr lang="en-US" sz="36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40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95" y="3886200"/>
            <a:ext cx="10969943" cy="944561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Do Your Strengths Affect Your Emotions?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42" y="2339180"/>
            <a:ext cx="11043047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9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46" y="914400"/>
            <a:ext cx="10969943" cy="9445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 34 Strengths?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Always….Sometimes…Hardly Ever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2" y="2339180"/>
            <a:ext cx="12114213" cy="451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2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86458" cy="6858000"/>
          </a:xfrm>
          <a:prstGeom prst="rect">
            <a:avLst/>
          </a:prstGeom>
          <a:solidFill>
            <a:srgbClr val="FF7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100"/>
              </a:solidFill>
            </a:endParaRPr>
          </a:p>
        </p:txBody>
      </p:sp>
      <p:pic>
        <p:nvPicPr>
          <p:cNvPr id="31" name="Picture 30" descr="Cutout people sampler slide 2 screenshot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211" y="-11524"/>
            <a:ext cx="6090996" cy="3450823"/>
          </a:xfrm>
          <a:prstGeom prst="rect">
            <a:avLst/>
          </a:prstGeom>
        </p:spPr>
      </p:pic>
      <p:sp>
        <p:nvSpPr>
          <p:cNvPr id="7" name="TextBox 6" descr="Presentation title text."/>
          <p:cNvSpPr txBox="1"/>
          <p:nvPr/>
        </p:nvSpPr>
        <p:spPr>
          <a:xfrm>
            <a:off x="7876226" y="4174503"/>
            <a:ext cx="39250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002060"/>
                </a:solidFill>
              </a:rPr>
              <a:t>Far from interfering with rationality, </a:t>
            </a:r>
            <a:r>
              <a:rPr lang="en-US" sz="2000" b="1" u="sng" dirty="0"/>
              <a:t>the absence of emotion and feeling can break down rationality </a:t>
            </a:r>
            <a:r>
              <a:rPr lang="en-US" sz="2000" b="1" dirty="0">
                <a:solidFill>
                  <a:srgbClr val="002060"/>
                </a:solidFill>
              </a:rPr>
              <a:t>and make wise decision making almost impossible</a:t>
            </a:r>
          </a:p>
          <a:p>
            <a:pPr lvl="0" algn="r"/>
            <a:endParaRPr lang="en-US" sz="2000" dirty="0">
              <a:solidFill>
                <a:srgbClr val="002060"/>
              </a:solidFill>
            </a:endParaRPr>
          </a:p>
          <a:p>
            <a:pPr lvl="0" algn="r"/>
            <a:r>
              <a:rPr lang="en-US" sz="2000" dirty="0" err="1">
                <a:solidFill>
                  <a:srgbClr val="002060"/>
                </a:solidFill>
              </a:rPr>
              <a:t>Damasio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smtClean="0">
                <a:solidFill>
                  <a:srgbClr val="002060"/>
                </a:solidFill>
              </a:rPr>
              <a:t>2018</a:t>
            </a:r>
            <a:endParaRPr lang="en-US" sz="600" dirty="0">
              <a:solidFill>
                <a:prstClr val="black"/>
              </a:solidFill>
            </a:endParaRPr>
          </a:p>
        </p:txBody>
      </p:sp>
      <p:cxnSp>
        <p:nvCxnSpPr>
          <p:cNvPr id="33" name="Straight Connector 32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0" y="3454399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099495" y="0"/>
            <a:ext cx="0" cy="6858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lide Title Pag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Page</a:t>
            </a:r>
          </a:p>
        </p:txBody>
      </p:sp>
      <p:sp>
        <p:nvSpPr>
          <p:cNvPr id="38" name="Rectangle 37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12188824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23017" y="-5051"/>
            <a:ext cx="3571233" cy="347787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lvl="0"/>
            <a:r>
              <a:rPr lang="en-US" altLang="en-US" b="1" dirty="0">
                <a:solidFill>
                  <a:srgbClr val="8B0000"/>
                </a:solidFill>
                <a:latin typeface="Arial" panose="020B0604020202020204" pitchFamily="34" charset="0"/>
              </a:rPr>
              <a:t>The </a:t>
            </a:r>
            <a:r>
              <a:rPr lang="en-US" altLang="en-US" b="1" i="1" dirty="0">
                <a:solidFill>
                  <a:srgbClr val="FFFF00"/>
                </a:solidFill>
                <a:latin typeface="Arial" panose="020B0604020202020204" pitchFamily="34" charset="0"/>
              </a:rPr>
              <a:t>single</a:t>
            </a:r>
            <a:r>
              <a:rPr lang="en-US" altLang="en-US" b="1" i="1" dirty="0">
                <a:solidFill>
                  <a:srgbClr val="8B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i="1" dirty="0">
                <a:solidFill>
                  <a:srgbClr val="FFFF00"/>
                </a:solidFill>
                <a:latin typeface="Arial" panose="020B0604020202020204" pitchFamily="34" charset="0"/>
              </a:rPr>
              <a:t>most important factor</a:t>
            </a:r>
            <a:r>
              <a:rPr lang="en-US" altLang="en-US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8B0000"/>
                </a:solidFill>
                <a:latin typeface="Arial" panose="020B0604020202020204" pitchFamily="34" charset="0"/>
              </a:rPr>
              <a:t>in job performance and advancement is </a:t>
            </a:r>
            <a:r>
              <a:rPr lang="en-US" altLang="en-US" b="1" dirty="0">
                <a:solidFill>
                  <a:srgbClr val="FFFF00"/>
                </a:solidFill>
                <a:latin typeface="Arial" panose="020B0604020202020204" pitchFamily="34" charset="0"/>
              </a:rPr>
              <a:t>emotional intelligence </a:t>
            </a:r>
            <a:endParaRPr lang="en-US" altLang="en-US" b="1" dirty="0" smtClean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lvl="0"/>
            <a:endParaRPr lang="en-US" altLang="en-US" sz="14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lvl="0"/>
            <a:r>
              <a:rPr lang="en-US" altLang="en-US" sz="1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en-US" altLang="en-US" sz="1400" b="1" dirty="0">
                <a:solidFill>
                  <a:srgbClr val="FF0000"/>
                </a:solidFill>
                <a:latin typeface="Arial" panose="020B0604020202020204" pitchFamily="34" charset="0"/>
              </a:rPr>
              <a:t>Goleman 2006</a:t>
            </a:r>
            <a:r>
              <a:rPr lang="en-US" altLang="en-US" sz="1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	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4559" y="4174503"/>
            <a:ext cx="3200400" cy="1938992"/>
          </a:xfrm>
          <a:prstGeom prst="rect">
            <a:avLst/>
          </a:prstGeom>
          <a:solidFill>
            <a:srgbClr val="50CD72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altLang="en-US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“</a:t>
            </a:r>
            <a:r>
              <a:rPr lang="en-US" altLang="en-US" b="1" i="1" dirty="0">
                <a:cs typeface="Times New Roman" panose="02020603050405020304" pitchFamily="18" charset="0"/>
              </a:rPr>
              <a:t>All learning has an emotional base</a:t>
            </a:r>
            <a:r>
              <a:rPr lang="en-US" altLang="en-US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.”</a:t>
            </a:r>
            <a:endParaRPr lang="en-US" b="1" i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/>
            <a:r>
              <a:rPr lang="en-US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			</a:t>
            </a:r>
            <a:endParaRPr lang="en-US" b="1" i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/>
            <a:r>
              <a:rPr lang="en-US" b="1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-</a:t>
            </a:r>
            <a:r>
              <a:rPr lang="en-US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Plato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27012" y="4267200"/>
            <a:ext cx="3200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457120" indent="-457120" algn="l" defTabSz="1218987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4300" kern="1200">
                <a:solidFill>
                  <a:srgbClr val="70A0D7"/>
                </a:solidFill>
                <a:latin typeface="Arial"/>
                <a:ea typeface="+mn-ea"/>
                <a:cs typeface="Arial"/>
              </a:defRPr>
            </a:lvl1pPr>
            <a:lvl2pPr marL="990427" indent="-380933" algn="l" defTabSz="1218987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3700" kern="1200">
                <a:solidFill>
                  <a:srgbClr val="70A0D7"/>
                </a:solidFill>
                <a:latin typeface="Arial"/>
                <a:ea typeface="+mn-ea"/>
                <a:cs typeface="Arial"/>
              </a:defRPr>
            </a:lvl2pPr>
            <a:lvl3pPr marL="1523733" indent="-304747" algn="l" defTabSz="1218987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rgbClr val="70A0D7"/>
                </a:solidFill>
                <a:latin typeface="Arial"/>
                <a:ea typeface="+mn-ea"/>
                <a:cs typeface="Arial"/>
              </a:defRPr>
            </a:lvl3pPr>
            <a:lvl4pPr marL="2133227" indent="-304747" algn="l" defTabSz="1218987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2700" kern="1200">
                <a:solidFill>
                  <a:srgbClr val="70A0D7"/>
                </a:solidFill>
                <a:latin typeface="Arial"/>
                <a:ea typeface="+mn-ea"/>
                <a:cs typeface="Arial"/>
              </a:defRPr>
            </a:lvl4pPr>
            <a:lvl5pPr marL="2742720" indent="-304747" algn="l" defTabSz="1218987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»"/>
              <a:defRPr sz="2700" kern="1200">
                <a:solidFill>
                  <a:srgbClr val="70A0D7"/>
                </a:solidFill>
                <a:latin typeface="Arial"/>
                <a:ea typeface="+mn-ea"/>
                <a:cs typeface="Arial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grpSp>
        <p:nvGrpSpPr>
          <p:cNvPr id="16" name="Group 15" descr="Cutout people Vicky and Steve conversation group."/>
          <p:cNvGrpSpPr/>
          <p:nvPr/>
        </p:nvGrpSpPr>
        <p:grpSpPr>
          <a:xfrm>
            <a:off x="145729" y="3536008"/>
            <a:ext cx="2022136" cy="3240383"/>
            <a:chOff x="1107609" y="609599"/>
            <a:chExt cx="4765336" cy="6248401"/>
          </a:xfrm>
        </p:grpSpPr>
        <p:pic>
          <p:nvPicPr>
            <p:cNvPr id="17" name="Picture 16" descr="Cutout man Steve listening.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59100" y="609599"/>
              <a:ext cx="2513845" cy="6248401"/>
            </a:xfrm>
            <a:prstGeom prst="rect">
              <a:avLst/>
            </a:prstGeom>
          </p:spPr>
        </p:pic>
        <p:pic>
          <p:nvPicPr>
            <p:cNvPr id="18" name="Picture 17" descr="Cutout woman Vicky talking from behind.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7609" y="990600"/>
              <a:ext cx="2772567" cy="5867400"/>
            </a:xfrm>
            <a:prstGeom prst="rect">
              <a:avLst/>
            </a:prstGeom>
          </p:spPr>
        </p:pic>
      </p:grpSp>
      <p:pic>
        <p:nvPicPr>
          <p:cNvPr id="19" name="Picture 18" descr="Cutout woman Vicky pointing down.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3"/>
          <a:stretch/>
        </p:blipFill>
        <p:spPr>
          <a:xfrm flipH="1">
            <a:off x="6568718" y="3621136"/>
            <a:ext cx="1415219" cy="3155255"/>
          </a:xfrm>
          <a:prstGeom prst="rect">
            <a:avLst/>
          </a:prstGeom>
        </p:spPr>
      </p:pic>
      <p:pic>
        <p:nvPicPr>
          <p:cNvPr id="3076" name="Picture 4" descr="Image result for emotion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" y="484212"/>
            <a:ext cx="46482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28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Well Do YOU Know YOU?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79412" y="1447800"/>
            <a:ext cx="8229599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pitchFamily="-106" charset="-128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altLang="en-US" b="1" u="sng" dirty="0"/>
              <a:t>Self-Awareness</a:t>
            </a:r>
            <a:r>
              <a:rPr lang="en-US" altLang="en-US" dirty="0"/>
              <a:t> – People with high </a:t>
            </a:r>
            <a:r>
              <a:rPr lang="en-US" altLang="en-US" b="1" dirty="0">
                <a:solidFill>
                  <a:srgbClr val="FF0000"/>
                </a:solidFill>
              </a:rPr>
              <a:t>emotional </a:t>
            </a:r>
            <a:r>
              <a:rPr lang="en-US" altLang="en-US" b="1" dirty="0" smtClean="0">
                <a:solidFill>
                  <a:srgbClr val="FF0000"/>
                </a:solidFill>
              </a:rPr>
              <a:t>intelligence </a:t>
            </a:r>
            <a:r>
              <a:rPr lang="en-US" altLang="en-US" dirty="0" smtClean="0"/>
              <a:t>and know their </a:t>
            </a:r>
            <a:r>
              <a:rPr lang="en-US" altLang="en-US" b="1" dirty="0" smtClean="0">
                <a:solidFill>
                  <a:srgbClr val="FF0000"/>
                </a:solidFill>
              </a:rPr>
              <a:t>strengths</a:t>
            </a:r>
            <a:r>
              <a:rPr lang="en-US" altLang="en-US" dirty="0" smtClean="0"/>
              <a:t> </a:t>
            </a:r>
            <a:r>
              <a:rPr lang="en-US" altLang="en-US" dirty="0"/>
              <a:t>are usually very self-aware. </a:t>
            </a:r>
            <a:r>
              <a:rPr lang="en-US" altLang="en-US" i="1" u="sng" dirty="0">
                <a:solidFill>
                  <a:srgbClr val="FF0000"/>
                </a:solidFill>
              </a:rPr>
              <a:t>They understand their emotions</a:t>
            </a:r>
            <a:r>
              <a:rPr lang="en-US" altLang="en-US" u="sng" dirty="0"/>
              <a:t>, and because of this, </a:t>
            </a:r>
            <a:r>
              <a:rPr lang="en-US" altLang="en-US" i="1" u="sng" dirty="0">
                <a:solidFill>
                  <a:srgbClr val="FF0000"/>
                </a:solidFill>
              </a:rPr>
              <a:t>they don't let their feelings rule them</a:t>
            </a:r>
            <a:r>
              <a:rPr lang="en-US" altLang="en-US" i="1" dirty="0">
                <a:solidFill>
                  <a:srgbClr val="FF0000"/>
                </a:solidFill>
              </a:rPr>
              <a:t>. </a:t>
            </a:r>
            <a:r>
              <a:rPr lang="en-US" altLang="en-US" dirty="0"/>
              <a:t>They're confident – because they trust their intuition and don't let their emotions get out of control</a:t>
            </a:r>
            <a:r>
              <a:rPr lang="en-US" altLang="en-US" dirty="0" smtClean="0"/>
              <a:t>.</a:t>
            </a:r>
          </a:p>
          <a:p>
            <a:pPr marL="0" indent="0" defTabSz="914400">
              <a:buNone/>
            </a:pPr>
            <a:endParaRPr lang="en-US" altLang="en-US" dirty="0"/>
          </a:p>
          <a:p>
            <a:pPr defTabSz="914400"/>
            <a:r>
              <a:rPr lang="en-US" altLang="en-US" dirty="0" smtClean="0"/>
              <a:t>What are your “Strengths” according to Clifton’s Strengths Finder?</a:t>
            </a:r>
          </a:p>
          <a:p>
            <a:pPr defTabSz="914400"/>
            <a:r>
              <a:rPr lang="en-US" altLang="en-US" dirty="0" smtClean="0"/>
              <a:t>Do you know your EI scores?</a:t>
            </a:r>
            <a:endParaRPr lang="en-US" altLang="en-US" dirty="0"/>
          </a:p>
        </p:txBody>
      </p:sp>
      <p:pic>
        <p:nvPicPr>
          <p:cNvPr id="9218" name="Picture 2" descr="Image result for cat looking at mirror as a lion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483" y="1752600"/>
            <a:ext cx="3190875" cy="46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17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mood m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2" y="0"/>
            <a:ext cx="9144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047170">
            <a:off x="13866" y="457780"/>
            <a:ext cx="3856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Understanding Emotions</a:t>
            </a:r>
            <a:endParaRPr lang="en-US" sz="28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52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ck and white background hands and chart image.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-115094" y="1988618"/>
            <a:ext cx="12419012" cy="923330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757575"/>
                </a:solidFill>
                <a:latin typeface="Arial Black" charset="0"/>
                <a:ea typeface="Arial Black" charset="0"/>
                <a:cs typeface="Arial Black" charset="0"/>
              </a:rPr>
              <a:t>Emotional                 Intelligence</a:t>
            </a:r>
            <a:endParaRPr lang="en-US" sz="5400" b="1" dirty="0">
              <a:solidFill>
                <a:srgbClr val="757575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00" name="Rectangle 99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971800"/>
            <a:ext cx="12188825" cy="3899338"/>
          </a:xfrm>
          <a:prstGeom prst="rect">
            <a:avLst/>
          </a:prstGeom>
          <a:solidFill>
            <a:srgbClr val="757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 descr="Text group."/>
          <p:cNvGrpSpPr/>
          <p:nvPr/>
        </p:nvGrpSpPr>
        <p:grpSpPr>
          <a:xfrm>
            <a:off x="7389813" y="3220585"/>
            <a:ext cx="4061400" cy="3485015"/>
            <a:chOff x="7546649" y="4356442"/>
            <a:chExt cx="3901424" cy="1411281"/>
          </a:xfrm>
        </p:grpSpPr>
        <p:sp>
          <p:nvSpPr>
            <p:cNvPr id="97" name="TextBox 96"/>
            <p:cNvSpPr txBox="1"/>
            <p:nvPr/>
          </p:nvSpPr>
          <p:spPr>
            <a:xfrm>
              <a:off x="7546649" y="4356442"/>
              <a:ext cx="3901424" cy="486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Emotions are </a:t>
              </a:r>
              <a:r>
                <a:rPr lang="en-US" i="1" dirty="0">
                  <a:solidFill>
                    <a:srgbClr val="FFFF00"/>
                  </a:solidFill>
                </a:rPr>
                <a:t>essential and help us think </a:t>
              </a:r>
              <a:r>
                <a:rPr lang="en-US" dirty="0"/>
                <a:t>– A FORM OF DATA </a:t>
              </a:r>
              <a:r>
                <a:rPr lang="en-US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characters</a:t>
              </a:r>
              <a:r>
                <a:rPr lang="en-US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.</a:t>
              </a:r>
            </a:p>
          </p:txBody>
        </p:sp>
        <p:cxnSp>
          <p:nvCxnSpPr>
            <p:cNvPr id="70" name="Straight Connector 69">
              <a:extLs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11371534" y="4419600"/>
              <a:ext cx="0" cy="1348123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ample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3</a:t>
            </a:r>
          </a:p>
        </p:txBody>
      </p:sp>
      <p:pic>
        <p:nvPicPr>
          <p:cNvPr id="14" name="Picture 13" descr="Cutout woman Vicky pointing down.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3"/>
          <a:stretch/>
        </p:blipFill>
        <p:spPr>
          <a:xfrm>
            <a:off x="4072024" y="249406"/>
            <a:ext cx="2977973" cy="66394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634" y="3507407"/>
            <a:ext cx="46708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“</a:t>
            </a:r>
            <a:r>
              <a:rPr lang="en-US" altLang="en-US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THE CAPACITY FOR </a:t>
            </a:r>
            <a:r>
              <a:rPr lang="en-US" altLang="en-US" b="1" i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RECOGNIZING OUR OWN FEELINGS AND THOSE OF OTHERS, </a:t>
            </a:r>
            <a:r>
              <a:rPr lang="en-US" altLang="en-US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FOR MOTIVATING OURSELVES, AND FOR MANAGING EMOTIONS WELL IN OURSELVES AND IN OUR RELATIONSHIPS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3" name="Line Callout 1 2"/>
          <p:cNvSpPr/>
          <p:nvPr/>
        </p:nvSpPr>
        <p:spPr>
          <a:xfrm>
            <a:off x="7923212" y="249406"/>
            <a:ext cx="4064376" cy="1118379"/>
          </a:xfrm>
          <a:prstGeom prst="borderCallout1">
            <a:avLst>
              <a:gd name="adj1" fmla="val 18750"/>
              <a:gd name="adj2" fmla="val -8333"/>
              <a:gd name="adj3" fmla="val 43564"/>
              <a:gd name="adj4" fmla="val -30834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</a:rPr>
              <a:t>EI predicts 90% of success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627812" y="304800"/>
            <a:ext cx="1295400" cy="6858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052" name="Picture 4" descr="Image result for emotion gif&quot;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500" y="4870637"/>
            <a:ext cx="24765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45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27012" y="219635"/>
            <a:ext cx="11734800" cy="9906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/>
              <a:t>Why </a:t>
            </a:r>
            <a:r>
              <a:rPr lang="en-US" altLang="en-US" sz="4000" b="1" dirty="0" smtClean="0"/>
              <a:t>Should Professors/Educators  Focus </a:t>
            </a:r>
            <a:r>
              <a:rPr lang="en-US" altLang="en-US" sz="4000" b="1" dirty="0"/>
              <a:t>on  Emotional </a:t>
            </a:r>
            <a:r>
              <a:rPr lang="en-US" altLang="en-US" sz="4000" b="1" dirty="0" smtClean="0"/>
              <a:t>Intelligence </a:t>
            </a:r>
            <a:r>
              <a:rPr lang="en-US" altLang="en-US" sz="4000" b="1" dirty="0"/>
              <a:t>in </a:t>
            </a:r>
            <a:r>
              <a:rPr lang="en-US" altLang="en-US" sz="4000" b="1" dirty="0" smtClean="0"/>
              <a:t>Education?</a:t>
            </a:r>
            <a:endParaRPr lang="en-US" altLang="en-US" dirty="0" smtClean="0"/>
          </a:p>
        </p:txBody>
      </p:sp>
      <p:sp>
        <p:nvSpPr>
          <p:cNvPr id="21507" name="Content Placeholder 2"/>
          <p:cNvSpPr>
            <a:spLocks noGrp="1"/>
          </p:cNvSpPr>
          <p:nvPr>
            <p:ph sz="quarter" idx="1"/>
          </p:nvPr>
        </p:nvSpPr>
        <p:spPr>
          <a:xfrm>
            <a:off x="2741612" y="1600200"/>
            <a:ext cx="8351837" cy="2057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Our </a:t>
            </a:r>
            <a:r>
              <a:rPr lang="en-US" altLang="en-US" sz="2200" b="1" i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ability to learn </a:t>
            </a:r>
            <a:r>
              <a:rPr lang="en-US" altLang="en-US" sz="2200" b="1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has </a:t>
            </a:r>
            <a:r>
              <a:rPr lang="en-US" altLang="en-US" sz="2200" b="1" i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deep roots in relationships</a:t>
            </a:r>
            <a:r>
              <a:rPr lang="en-US" altLang="en-US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… Our learning performance may be deeply affected by the emotional environment in which the learning takes place (Medina, 2008)</a:t>
            </a:r>
            <a:endParaRPr lang="en-US" altLang="en-US" sz="2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509" name="Rectangle 2"/>
          <p:cNvSpPr>
            <a:spLocks noChangeArrowheads="1"/>
          </p:cNvSpPr>
          <p:nvPr/>
        </p:nvSpPr>
        <p:spPr bwMode="auto">
          <a:xfrm>
            <a:off x="3676739" y="3505200"/>
            <a:ext cx="81534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u="sng" dirty="0" smtClean="0">
                <a:solidFill>
                  <a:srgbClr val="002060"/>
                </a:solidFill>
                <a:latin typeface="Arial" panose="020B0604020202020204" pitchFamily="34" charset="0"/>
              </a:rPr>
              <a:t>Foster relationships - </a:t>
            </a:r>
            <a:r>
              <a:rPr lang="en-US" altLang="en-US" sz="2400" b="1" i="1" dirty="0" smtClean="0">
                <a:latin typeface="Arial" panose="020B0604020202020204" pitchFamily="34" charset="0"/>
              </a:rPr>
              <a:t>Successful teaching </a:t>
            </a:r>
            <a:r>
              <a:rPr lang="en-US" altLang="en-US" sz="2400" dirty="0" smtClean="0">
                <a:latin typeface="Arial" panose="020B0604020202020204" pitchFamily="34" charset="0"/>
              </a:rPr>
              <a:t>and learning therefore </a:t>
            </a:r>
            <a:r>
              <a:rPr lang="en-US" altLang="en-US" sz="2400" b="1" i="1" dirty="0" smtClean="0">
                <a:latin typeface="Arial" panose="020B0604020202020204" pitchFamily="34" charset="0"/>
              </a:rPr>
              <a:t>depends</a:t>
            </a:r>
            <a:r>
              <a:rPr lang="en-US" altLang="en-US" sz="2400" dirty="0" smtClean="0">
                <a:latin typeface="Arial" panose="020B0604020202020204" pitchFamily="34" charset="0"/>
              </a:rPr>
              <a:t> on the establishment of </a:t>
            </a:r>
            <a:r>
              <a:rPr lang="en-US" altLang="en-US" sz="2400" b="1" i="1" dirty="0" smtClean="0">
                <a:latin typeface="Arial" panose="020B0604020202020204" pitchFamily="34" charset="0"/>
              </a:rPr>
              <a:t>close bonds with students </a:t>
            </a:r>
            <a:r>
              <a:rPr lang="en-US" altLang="en-US" sz="2400" dirty="0" smtClean="0">
                <a:latin typeface="Arial" panose="020B0604020202020204" pitchFamily="34" charset="0"/>
              </a:rPr>
              <a:t>and on creating teaching conditions that make emotional understanding possible. (Hargreaves, 2001)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5" name="Picture 4" descr="Cutout man Steve smiling and pointing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30188" y="1752600"/>
            <a:ext cx="3906927" cy="5162549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02557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 descr="Blue text box."/>
          <p:cNvGrpSpPr/>
          <p:nvPr/>
        </p:nvGrpSpPr>
        <p:grpSpPr>
          <a:xfrm>
            <a:off x="8228012" y="152400"/>
            <a:ext cx="3358425" cy="3054974"/>
            <a:chOff x="8351588" y="2946457"/>
            <a:chExt cx="3045299" cy="2215997"/>
          </a:xfrm>
        </p:grpSpPr>
        <p:sp>
          <p:nvSpPr>
            <p:cNvPr id="8" name="TextBox 7"/>
            <p:cNvSpPr txBox="1"/>
            <p:nvPr/>
          </p:nvSpPr>
          <p:spPr>
            <a:xfrm>
              <a:off x="8374927" y="3100351"/>
              <a:ext cx="302196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600" b="1" i="1" dirty="0">
                  <a:latin typeface="Arial" panose="020B0604020202020204" pitchFamily="34" charset="0"/>
                </a:rPr>
                <a:t>Teacher Effectiveness in Relation to Emotional </a:t>
              </a:r>
              <a:r>
                <a:rPr lang="en-US" altLang="en-US" sz="1600" b="1" i="1" dirty="0" err="1" smtClean="0">
                  <a:latin typeface="Arial" panose="020B0604020202020204" pitchFamily="34" charset="0"/>
                </a:rPr>
                <a:t>Intelligence.</a:t>
              </a:r>
              <a:r>
                <a:rPr lang="en-US" altLang="en-US" sz="1600" dirty="0" err="1" smtClean="0">
                  <a:latin typeface="Arial" panose="020B0604020202020204" pitchFamily="34" charset="0"/>
                </a:rPr>
                <a:t>The</a:t>
              </a:r>
              <a:r>
                <a:rPr lang="en-US" altLang="en-US" sz="1600" dirty="0" smtClean="0">
                  <a:latin typeface="Arial" panose="020B0604020202020204" pitchFamily="34" charset="0"/>
                </a:rPr>
                <a:t> </a:t>
              </a:r>
              <a:r>
                <a:rPr lang="en-US" altLang="en-US" sz="1600" dirty="0">
                  <a:latin typeface="Arial" panose="020B0604020202020204" pitchFamily="34" charset="0"/>
                </a:rPr>
                <a:t>study revealed a positive correlation between </a:t>
              </a:r>
              <a:r>
                <a:rPr lang="en-US" altLang="en-US" sz="1600" b="1" dirty="0">
                  <a:solidFill>
                    <a:srgbClr val="CC3300"/>
                  </a:solidFill>
                  <a:latin typeface="Arial" panose="020B0604020202020204" pitchFamily="34" charset="0"/>
                </a:rPr>
                <a:t>EI and teacher effectiveness</a:t>
              </a:r>
              <a:r>
                <a:rPr lang="en-US" altLang="en-US" sz="1600" dirty="0">
                  <a:latin typeface="Arial" panose="020B0604020202020204" pitchFamily="34" charset="0"/>
                </a:rPr>
                <a:t>, both self-reported and students rated. </a:t>
              </a:r>
              <a:endParaRPr lang="en-US" altLang="en-US" sz="1600" dirty="0" smtClean="0">
                <a:latin typeface="Arial" panose="020B0604020202020204" pitchFamily="34" charset="0"/>
              </a:endParaRPr>
            </a:p>
            <a:p>
              <a:pPr algn="ctr"/>
              <a:endParaRPr lang="en-US" altLang="en-US" sz="1600" i="1" dirty="0" smtClean="0">
                <a:latin typeface="Arial" panose="020B0604020202020204" pitchFamily="34" charset="0"/>
              </a:endParaRPr>
            </a:p>
            <a:p>
              <a:pPr algn="ctr"/>
              <a:r>
                <a:rPr lang="en-US" altLang="en-US" sz="1600" i="1" dirty="0" smtClean="0">
                  <a:latin typeface="Arial" panose="020B0604020202020204" pitchFamily="34" charset="0"/>
                </a:rPr>
                <a:t>Indoo </a:t>
              </a:r>
              <a:r>
                <a:rPr lang="en-US" altLang="en-US" sz="1600" i="1" dirty="0">
                  <a:latin typeface="Arial" panose="020B0604020202020204" pitchFamily="34" charset="0"/>
                </a:rPr>
                <a:t>Singh, </a:t>
              </a:r>
              <a:r>
                <a:rPr lang="en-US" altLang="en-US" sz="1600" i="1" dirty="0" err="1">
                  <a:latin typeface="Arial" panose="020B0604020202020204" pitchFamily="34" charset="0"/>
                </a:rPr>
                <a:t>Ajeya</a:t>
              </a:r>
              <a:r>
                <a:rPr lang="en-US" altLang="en-US" sz="1600" i="1" dirty="0">
                  <a:latin typeface="Arial" panose="020B0604020202020204" pitchFamily="34" charset="0"/>
                </a:rPr>
                <a:t> </a:t>
              </a:r>
              <a:r>
                <a:rPr lang="en-US" altLang="en-US" sz="1600" i="1" dirty="0" err="1">
                  <a:latin typeface="Arial" panose="020B0604020202020204" pitchFamily="34" charset="0"/>
                </a:rPr>
                <a:t>Jha</a:t>
              </a:r>
              <a:r>
                <a:rPr lang="en-US" altLang="en-US" sz="1600" i="1" dirty="0">
                  <a:latin typeface="Arial" panose="020B0604020202020204" pitchFamily="34" charset="0"/>
                </a:rPr>
                <a:t>. (2014). </a:t>
              </a:r>
              <a:endParaRPr lang="en-US" sz="16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4" name="Rectangle 83">
              <a:extLs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 flipV="1">
              <a:off x="8896565" y="2401480"/>
              <a:ext cx="1929991" cy="3019946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" name="Picture 19" descr="Black and white background office image."/>
          <p:cNvPicPr>
            <a:picLocks noChangeAspect="1"/>
          </p:cNvPicPr>
          <p:nvPr/>
        </p:nvPicPr>
        <p:blipFill rotWithShape="1">
          <a:blip r:embed="rId3" cstate="print">
            <a:alphaModFix am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" y="0"/>
            <a:ext cx="7539417" cy="685621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875212" y="228600"/>
            <a:ext cx="0" cy="685800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ample 4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4</a:t>
            </a:r>
          </a:p>
        </p:txBody>
      </p:sp>
      <p:grpSp>
        <p:nvGrpSpPr>
          <p:cNvPr id="14" name="Group 13" descr="Cutout people Vicky and Steve conversation group."/>
          <p:cNvGrpSpPr/>
          <p:nvPr/>
        </p:nvGrpSpPr>
        <p:grpSpPr>
          <a:xfrm>
            <a:off x="-153988" y="533400"/>
            <a:ext cx="4765336" cy="6248401"/>
            <a:chOff x="1107609" y="609599"/>
            <a:chExt cx="4765336" cy="6248401"/>
          </a:xfrm>
        </p:grpSpPr>
        <p:pic>
          <p:nvPicPr>
            <p:cNvPr id="15" name="Picture 14" descr="Cutout man Steve listening.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59100" y="609599"/>
              <a:ext cx="2513845" cy="6248401"/>
            </a:xfrm>
            <a:prstGeom prst="rect">
              <a:avLst/>
            </a:prstGeom>
          </p:spPr>
        </p:pic>
        <p:pic>
          <p:nvPicPr>
            <p:cNvPr id="17" name="Picture 16" descr="Cutout woman Vicky talking from behind.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7609" y="990600"/>
              <a:ext cx="2772567" cy="586740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4974344" y="2626817"/>
            <a:ext cx="69112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/>
              <a:t>WHAT EI PREDICTS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More </a:t>
            </a:r>
            <a:r>
              <a:rPr lang="en-US" dirty="0"/>
              <a:t>Pro-social Behavior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Better </a:t>
            </a:r>
            <a:r>
              <a:rPr lang="en-US" dirty="0">
                <a:solidFill>
                  <a:srgbClr val="0070C0"/>
                </a:solidFill>
              </a:rPr>
              <a:t>quality relationships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Greater </a:t>
            </a:r>
            <a:r>
              <a:rPr lang="en-US" dirty="0">
                <a:solidFill>
                  <a:srgbClr val="0070C0"/>
                </a:solidFill>
              </a:rPr>
              <a:t>sensitivity and empathy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Create More positive work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Teams that are higher in </a:t>
            </a:r>
            <a:r>
              <a:rPr lang="en-US" dirty="0" smtClean="0">
                <a:solidFill>
                  <a:srgbClr val="0070C0"/>
                </a:solidFill>
              </a:rPr>
              <a:t>EI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Have </a:t>
            </a:r>
            <a:r>
              <a:rPr lang="en-US" dirty="0"/>
              <a:t>faster cohesion</a:t>
            </a:r>
          </a:p>
          <a:p>
            <a:pPr marL="952393" lvl="1" indent="-342900">
              <a:buFont typeface="Arial" panose="020B0604020202020204" pitchFamily="34" charset="0"/>
              <a:buChar char="•"/>
            </a:pPr>
            <a:r>
              <a:rPr lang="en-US" dirty="0"/>
              <a:t>Perform more effectively in a short </a:t>
            </a:r>
            <a:r>
              <a:rPr lang="en-US" dirty="0" err="1"/>
              <a:t>amt</a:t>
            </a:r>
            <a:r>
              <a:rPr lang="en-US" dirty="0"/>
              <a:t> of time</a:t>
            </a:r>
          </a:p>
          <a:p>
            <a:pPr marL="952393" lvl="1" indent="-342900">
              <a:buFont typeface="Arial" panose="020B0604020202020204" pitchFamily="34" charset="0"/>
              <a:buChar char="•"/>
            </a:pPr>
            <a:r>
              <a:rPr lang="en-US" dirty="0"/>
              <a:t>Clearer </a:t>
            </a:r>
            <a:r>
              <a:rPr lang="en-US" dirty="0" smtClean="0"/>
              <a:t>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33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7" y="4495801"/>
            <a:ext cx="22479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1012" y="5280026"/>
            <a:ext cx="8763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 rot="20635572">
            <a:off x="7208838" y="1600201"/>
            <a:ext cx="17256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eestyle Script" panose="030804020302050B0404" pitchFamily="66" charset="0"/>
              </a:rPr>
              <a:t>got you the job?</a:t>
            </a:r>
          </a:p>
        </p:txBody>
      </p:sp>
      <p:sp>
        <p:nvSpPr>
          <p:cNvPr id="4" name="Rectangle 3"/>
          <p:cNvSpPr/>
          <p:nvPr/>
        </p:nvSpPr>
        <p:spPr>
          <a:xfrm rot="20658516">
            <a:off x="6866682" y="3198169"/>
            <a:ext cx="2111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eestyle Script" panose="030804020302050B0404" pitchFamily="66" charset="0"/>
              </a:rPr>
              <a:t>helps you keep the job?</a:t>
            </a:r>
          </a:p>
        </p:txBody>
      </p:sp>
    </p:spTree>
    <p:extLst>
      <p:ext uri="{BB962C8B-B14F-4D97-AF65-F5344CB8AC3E}">
        <p14:creationId xmlns:p14="http://schemas.microsoft.com/office/powerpoint/2010/main" val="203059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MSCEIT</a:t>
            </a:r>
            <a:endParaRPr lang="en-US" dirty="0"/>
          </a:p>
        </p:txBody>
      </p:sp>
      <p:sp>
        <p:nvSpPr>
          <p:cNvPr id="3" name="AutoShape 2" descr="Image result for what is msce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2" y="2590800"/>
            <a:ext cx="9511116" cy="4179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012" y="1032143"/>
            <a:ext cx="3800475" cy="16996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692839">
            <a:off x="26757" y="3621495"/>
            <a:ext cx="40845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222222"/>
                </a:solidFill>
                <a:latin typeface="Roboto"/>
              </a:rPr>
              <a:t>involving or based on experience and observation</a:t>
            </a:r>
            <a:endParaRPr lang="en-US" sz="1200" b="1" dirty="0"/>
          </a:p>
        </p:txBody>
      </p:sp>
      <p:sp>
        <p:nvSpPr>
          <p:cNvPr id="7" name="Rectangle 6"/>
          <p:cNvSpPr/>
          <p:nvPr/>
        </p:nvSpPr>
        <p:spPr>
          <a:xfrm rot="20289587">
            <a:off x="8513718" y="3099256"/>
            <a:ext cx="3677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222222"/>
                </a:solidFill>
                <a:latin typeface="Roboto"/>
              </a:rPr>
              <a:t>Relating </a:t>
            </a:r>
            <a:r>
              <a:rPr lang="en-US" sz="1200" b="1" dirty="0">
                <a:solidFill>
                  <a:srgbClr val="222222"/>
                </a:solidFill>
                <a:latin typeface="Roboto"/>
              </a:rPr>
              <a:t>to the identification of long-term or overall aims and interests and the means of achieving them.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35160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2812" cy="3074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39" y="5076798"/>
            <a:ext cx="11930739" cy="16311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2677" y="3838859"/>
            <a:ext cx="565872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Worship Thought….</a:t>
            </a:r>
            <a:endParaRPr lang="en-US" sz="54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61212" y="2286000"/>
            <a:ext cx="42444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Using Strengths</a:t>
            </a:r>
            <a:endParaRPr lang="en-US" sz="36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2" descr="Image result for jesus the potter i am the clay gif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859" y="-228600"/>
            <a:ext cx="4463200" cy="3704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38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Papyrus" pitchFamily="66" charset="0"/>
              </a:rPr>
              <a:t>Ability Based EI: Measurement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643712" y="1173161"/>
            <a:ext cx="11013300" cy="5257800"/>
          </a:xfrm>
        </p:spPr>
        <p:txBody>
          <a:bodyPr>
            <a:normAutofit/>
          </a:bodyPr>
          <a:lstStyle/>
          <a:p>
            <a:pPr>
              <a:buSzPct val="50000"/>
              <a:buFont typeface="Wingdings" pitchFamily="2" charset="2"/>
              <a:buChar char="u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SzPct val="50000"/>
              <a:buNone/>
            </a:pPr>
            <a:r>
              <a:rPr lang="en-US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MSCEIT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Mayer-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Salovey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Caruso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Emotional Intelligence Test</a:t>
            </a:r>
          </a:p>
          <a:p>
            <a:pPr lvl="1">
              <a:buSzPct val="50000"/>
              <a:buFont typeface="Wingdings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a series of emotion-based problem-solving items</a:t>
            </a:r>
          </a:p>
          <a:p>
            <a:pPr lvl="1">
              <a:buSzPct val="50000"/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 individual’s abilities on each of the four branches of emotional intelligence</a:t>
            </a:r>
          </a:p>
          <a:p>
            <a:pPr lvl="1">
              <a:buSzPct val="50000"/>
              <a:buFont typeface="Wingdings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Scores generated for each of the four branches as well as a total score</a:t>
            </a:r>
          </a:p>
          <a:p>
            <a:pPr lvl="1">
              <a:buSzPct val="50000"/>
              <a:buFont typeface="Arial" charset="0"/>
              <a:buNone/>
            </a:pPr>
            <a:endParaRPr lang="en-US" sz="1200" dirty="0">
              <a:latin typeface="Papyrus" pitchFamily="66" charset="0"/>
            </a:endParaRPr>
          </a:p>
          <a:p>
            <a:pPr lvl="1">
              <a:buSzPct val="50000"/>
              <a:buFont typeface="Arial" charset="0"/>
              <a:buNone/>
            </a:pPr>
            <a:endParaRPr lang="en-US" sz="1200" dirty="0">
              <a:latin typeface="Papyrus" pitchFamily="66" charset="0"/>
            </a:endParaRPr>
          </a:p>
          <a:p>
            <a:pPr lvl="1" algn="r">
              <a:buSzPct val="50000"/>
              <a:buFont typeface="Arial" charset="0"/>
              <a:buNone/>
            </a:pPr>
            <a:r>
              <a:rPr lang="en-US" sz="1200" dirty="0">
                <a:latin typeface="Papyrus" pitchFamily="66" charset="0"/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1878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303212" y="1600200"/>
            <a:ext cx="9906000" cy="5257800"/>
          </a:xfrm>
        </p:spPr>
        <p:txBody>
          <a:bodyPr>
            <a:normAutofit/>
          </a:bodyPr>
          <a:lstStyle/>
          <a:p>
            <a:pPr>
              <a:buSzPct val="50000"/>
              <a:buFont typeface="Wingdings" pitchFamily="2" charset="2"/>
              <a:buChar char="u"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MSCEIT: Scoring</a:t>
            </a:r>
          </a:p>
          <a:p>
            <a:pPr lvl="1">
              <a:buSzPct val="50000"/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Individual’s responses compared to those provided by worldwide sample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respondents</a:t>
            </a:r>
          </a:p>
          <a:p>
            <a:pPr lvl="2">
              <a:buSzPct val="50000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higher scores indicating higher overlap between individual and comparison group</a:t>
            </a:r>
          </a:p>
          <a:p>
            <a:pPr lvl="1">
              <a:buSzPct val="50000"/>
              <a:buFont typeface="Wingdings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Unlike IQ test, items on MSCEIT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not have objectively correct responses</a:t>
            </a:r>
          </a:p>
          <a:p>
            <a:pPr lvl="2">
              <a:buSzPct val="50000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 to regard as a genuine intelligence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1812" y="304800"/>
            <a:ext cx="10969943" cy="94456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>
            <a:lvl1pPr algn="ctr" defTabSz="1218987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  <a:defRPr sz="5400" kern="1200">
                <a:solidFill>
                  <a:srgbClr val="0C4B9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Papyrus" pitchFamily="66" charset="0"/>
              </a:rPr>
              <a:t>Ability Based EI: Measurement</a:t>
            </a:r>
          </a:p>
        </p:txBody>
      </p:sp>
    </p:spTree>
    <p:extLst>
      <p:ext uri="{BB962C8B-B14F-4D97-AF65-F5344CB8AC3E}">
        <p14:creationId xmlns:p14="http://schemas.microsoft.com/office/powerpoint/2010/main" val="53731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ftr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FFFF"/>
                </a:solidFill>
              </a:rPr>
              <a:t>K. V. Petrides</a:t>
            </a:r>
          </a:p>
        </p:txBody>
      </p:sp>
      <p:sp>
        <p:nvSpPr>
          <p:cNvPr id="7171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altLang="en-US" dirty="0" smtClean="0">
                <a:solidFill>
                  <a:srgbClr val="002060"/>
                </a:solidFill>
              </a:rPr>
              <a:t>Trait EI vs ability EI </a:t>
            </a:r>
            <a:endParaRPr lang="en-US" altLang="en-US" dirty="0" smtClean="0">
              <a:solidFill>
                <a:srgbClr val="002060"/>
              </a:solidFill>
            </a:endParaRPr>
          </a:p>
        </p:txBody>
      </p:sp>
      <p:pic>
        <p:nvPicPr>
          <p:cNvPr id="7172" name="Picture 102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2" t="20470" r="6850" b="27353"/>
          <a:stretch>
            <a:fillRect/>
          </a:stretch>
        </p:blipFill>
        <p:spPr>
          <a:xfrm>
            <a:off x="303211" y="1843537"/>
            <a:ext cx="8312151" cy="4690614"/>
          </a:xfrm>
        </p:spPr>
      </p:pic>
      <p:sp>
        <p:nvSpPr>
          <p:cNvPr id="7173" name="Line 1028"/>
          <p:cNvSpPr>
            <a:spLocks noChangeShapeType="1"/>
          </p:cNvSpPr>
          <p:nvPr/>
        </p:nvSpPr>
        <p:spPr bwMode="auto">
          <a:xfrm>
            <a:off x="2132012" y="1524000"/>
            <a:ext cx="822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Rectangle 4"/>
          <p:cNvSpPr>
            <a:spLocks noChangeArrowheads="1"/>
          </p:cNvSpPr>
          <p:nvPr/>
        </p:nvSpPr>
        <p:spPr bwMode="auto">
          <a:xfrm>
            <a:off x="8615363" y="6534150"/>
            <a:ext cx="20161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1000" b="0">
                <a:solidFill>
                  <a:srgbClr val="FFFFFF"/>
                </a:solidFill>
              </a:rPr>
              <a:t>October 2009,  NTU Taipei</a:t>
            </a:r>
            <a:endParaRPr lang="en-US" altLang="en-US" sz="1000" b="0">
              <a:solidFill>
                <a:srgbClr val="FFFFFF"/>
              </a:solidFill>
            </a:endParaRPr>
          </a:p>
        </p:txBody>
      </p:sp>
      <p:pic>
        <p:nvPicPr>
          <p:cNvPr id="7" name="Picture 6" descr="Cutout man Steve smiling and pointing.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1412" y="1173161"/>
            <a:ext cx="3635285" cy="5162549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637212" y="1752600"/>
            <a:ext cx="2978150" cy="38862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3710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412" y="573088"/>
            <a:ext cx="8610600" cy="685800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altLang="en-US" sz="3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Ability</a:t>
            </a:r>
            <a:r>
              <a:rPr lang="en-US" altLang="en-US" sz="3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Model of EI  -   MSCEIT                </a:t>
            </a:r>
            <a:r>
              <a:rPr lang="en-US" altLang="en-US" sz="1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743075" y="1752600"/>
          <a:ext cx="6858000" cy="4294188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050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</a:rPr>
                        <a:t>Perceiving Emotions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sz="1000" b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 marL="68580" marR="68580" marT="34293" marB="34293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rgbClr val="00B0F0"/>
                          </a:solidFill>
                        </a:rPr>
                        <a:t>Emotion contains information </a:t>
                      </a:r>
                      <a:r>
                        <a:rPr lang="en-US" sz="1500" dirty="0" smtClean="0"/>
                        <a:t>about ourselves, other people and the world around us.  Emotions are data.   </a:t>
                      </a:r>
                    </a:p>
                    <a:p>
                      <a:endParaRPr kumimoji="0" lang="en-US" sz="1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3" marB="3429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456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</a:rPr>
                        <a:t>Using Emotions to Facilitate Thought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3" marB="34293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Our emotions </a:t>
                      </a:r>
                      <a:r>
                        <a:rPr lang="en-US" sz="15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influence both what we think about, and how we think.  </a:t>
                      </a:r>
                    </a:p>
                    <a:p>
                      <a:endParaRPr lang="en-US" sz="1500" b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34293" marB="3429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456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</a:rPr>
                        <a:t>Understanding Emotions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3" marB="34293" anchor="ctr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Understand </a:t>
                      </a:r>
                      <a:r>
                        <a:rPr lang="en-US" sz="1500" b="1" dirty="0" smtClean="0">
                          <a:solidFill>
                            <a:srgbClr val="00B0F0"/>
                          </a:solidFill>
                        </a:rPr>
                        <a:t>causes </a:t>
                      </a:r>
                      <a:r>
                        <a:rPr lang="en-US" sz="1500" dirty="0" smtClean="0"/>
                        <a:t>of emotions, </a:t>
                      </a:r>
                      <a:r>
                        <a:rPr lang="en-US" sz="1500" b="1" dirty="0" smtClean="0">
                          <a:solidFill>
                            <a:srgbClr val="00B0F0"/>
                          </a:solidFill>
                        </a:rPr>
                        <a:t>predict</a:t>
                      </a:r>
                      <a:r>
                        <a:rPr lang="en-US" sz="1500" b="1" dirty="0" smtClean="0"/>
                        <a:t> </a:t>
                      </a:r>
                      <a:r>
                        <a:rPr lang="en-US" sz="1500" dirty="0" smtClean="0"/>
                        <a:t>emotional changes, </a:t>
                      </a:r>
                      <a:r>
                        <a:rPr lang="en-US" sz="1500" b="1" dirty="0" smtClean="0">
                          <a:solidFill>
                            <a:srgbClr val="00B0F0"/>
                          </a:solidFill>
                        </a:rPr>
                        <a:t>label</a:t>
                      </a:r>
                      <a:r>
                        <a:rPr lang="en-US" sz="1500" b="1" dirty="0" smtClean="0"/>
                        <a:t> </a:t>
                      </a:r>
                      <a:r>
                        <a:rPr lang="en-US" sz="1500" dirty="0" smtClean="0"/>
                        <a:t>emotions to communicate.</a:t>
                      </a:r>
                      <a:endParaRPr lang="en-US" sz="1500" b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34293" marB="3429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456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</a:rPr>
                        <a:t>Managing Emotions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3" marB="34293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Enhance, reduce, create or prevent emotions to achieve </a:t>
                      </a:r>
                      <a:r>
                        <a:rPr lang="en-US" sz="15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positive outcomes</a:t>
                      </a:r>
                      <a:r>
                        <a:rPr lang="en-US" sz="1500" dirty="0" smtClean="0"/>
                        <a:t>. </a:t>
                      </a:r>
                    </a:p>
                    <a:p>
                      <a:endParaRPr lang="en-US" sz="1500" b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34293" marB="3429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97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1" y="1125538"/>
            <a:ext cx="3766153" cy="382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9752012" y="2057400"/>
            <a:ext cx="533400" cy="15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718" name="Rectangle 8"/>
          <p:cNvSpPr>
            <a:spLocks noChangeArrowheads="1"/>
          </p:cNvSpPr>
          <p:nvPr/>
        </p:nvSpPr>
        <p:spPr bwMode="auto">
          <a:xfrm>
            <a:off x="1598612" y="6073776"/>
            <a:ext cx="9385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Within each branch, skills can be identified that are early-developing (e.g., in childhood), and skills that await greater maturity. </a:t>
            </a:r>
            <a:r>
              <a:rPr lang="en-US" altLang="en-US" sz="1800" i="1">
                <a:latin typeface="Arial" panose="020B0604020202020204" pitchFamily="34" charset="0"/>
              </a:rPr>
              <a:t>Caruso (2012)</a:t>
            </a:r>
          </a:p>
        </p:txBody>
      </p:sp>
    </p:spTree>
    <p:extLst>
      <p:ext uri="{BB962C8B-B14F-4D97-AF65-F5344CB8AC3E}">
        <p14:creationId xmlns:p14="http://schemas.microsoft.com/office/powerpoint/2010/main" val="32145353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3841750" y="477839"/>
            <a:ext cx="6172200" cy="669925"/>
          </a:xfrm>
        </p:spPr>
        <p:txBody>
          <a:bodyPr>
            <a:normAutofit fontScale="90000"/>
          </a:bodyPr>
          <a:lstStyle/>
          <a:p>
            <a:r>
              <a:rPr lang="en-US" altLang="en-US" sz="4800" b="1" dirty="0"/>
              <a:t>Perceiving Emotions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293813" y="1454151"/>
            <a:ext cx="5840414" cy="4627564"/>
          </a:xfrm>
        </p:spPr>
        <p:txBody>
          <a:bodyPr>
            <a:normAutofit/>
          </a:bodyPr>
          <a:lstStyle/>
          <a:p>
            <a:r>
              <a:rPr lang="en-US" altLang="en-US" b="1" dirty="0" smtClean="0"/>
              <a:t>“</a:t>
            </a:r>
            <a:r>
              <a:rPr lang="en-US" altLang="en-US" sz="2400" b="1" dirty="0" smtClean="0"/>
              <a:t>How you and those around you are </a:t>
            </a:r>
            <a:r>
              <a:rPr lang="en-US" altLang="en-US" sz="2400" b="1" dirty="0" smtClean="0">
                <a:solidFill>
                  <a:srgbClr val="002060"/>
                </a:solidFill>
              </a:rPr>
              <a:t>feeling</a:t>
            </a:r>
            <a:r>
              <a:rPr lang="en-US" altLang="en-US" sz="2400" b="1" dirty="0" smtClean="0"/>
              <a:t>”</a:t>
            </a:r>
          </a:p>
          <a:p>
            <a:pPr marL="0" indent="0">
              <a:buNone/>
            </a:pPr>
            <a:endParaRPr lang="en-US" altLang="en-US" sz="2400" b="1" dirty="0" smtClean="0"/>
          </a:p>
          <a:p>
            <a:r>
              <a:rPr lang="en-US" altLang="en-US" sz="2400" b="1" dirty="0" smtClean="0"/>
              <a:t>         Pay Attention to </a:t>
            </a:r>
            <a:r>
              <a:rPr lang="en-US" altLang="en-US" sz="2400" b="1" dirty="0" smtClean="0">
                <a:solidFill>
                  <a:srgbClr val="002060"/>
                </a:solidFill>
              </a:rPr>
              <a:t>emotional    	signals</a:t>
            </a:r>
          </a:p>
          <a:p>
            <a:pPr marL="0" indent="0">
              <a:buNone/>
            </a:pPr>
            <a:endParaRPr lang="en-US" altLang="en-US" sz="2400" b="1" dirty="0" smtClean="0"/>
          </a:p>
          <a:p>
            <a:r>
              <a:rPr lang="en-US" altLang="en-US" sz="2400" b="1" dirty="0" smtClean="0">
                <a:solidFill>
                  <a:srgbClr val="002060"/>
                </a:solidFill>
              </a:rPr>
              <a:t>Perceive and express emotions </a:t>
            </a:r>
            <a:r>
              <a:rPr lang="en-US" altLang="en-US" sz="2400" b="1" dirty="0" smtClean="0"/>
              <a:t>and your role </a:t>
            </a:r>
          </a:p>
          <a:p>
            <a:pPr marL="0" indent="0">
              <a:buNone/>
            </a:pPr>
            <a:endParaRPr lang="en-US" altLang="en-US" sz="2400" b="1" dirty="0" smtClean="0"/>
          </a:p>
          <a:p>
            <a:pPr lvl="2"/>
            <a:r>
              <a:rPr lang="en-US" altLang="en-US" sz="1900" b="1" dirty="0" smtClean="0"/>
              <a:t>Pick up on </a:t>
            </a:r>
            <a:r>
              <a:rPr lang="en-US" altLang="en-US" b="1" dirty="0" smtClean="0"/>
              <a:t>cues Look!!!</a:t>
            </a:r>
          </a:p>
          <a:p>
            <a:endParaRPr lang="en-US" altLang="en-US" dirty="0" smtClean="0"/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7270751" y="1454150"/>
            <a:ext cx="4614861" cy="4337050"/>
            <a:chOff x="5867400" y="381000"/>
            <a:chExt cx="3276600" cy="3136900"/>
          </a:xfrm>
        </p:grpSpPr>
        <p:grpSp>
          <p:nvGrpSpPr>
            <p:cNvPr id="31753" name="Group 5"/>
            <p:cNvGrpSpPr>
              <a:grpSpLocks/>
            </p:cNvGrpSpPr>
            <p:nvPr/>
          </p:nvGrpSpPr>
          <p:grpSpPr bwMode="auto">
            <a:xfrm>
              <a:off x="5867400" y="381000"/>
              <a:ext cx="3276600" cy="3136900"/>
              <a:chOff x="1720847" y="1011238"/>
              <a:chExt cx="5483226" cy="5478462"/>
            </a:xfrm>
          </p:grpSpPr>
          <p:grpSp>
            <p:nvGrpSpPr>
              <p:cNvPr id="31755" name="Group 9"/>
              <p:cNvGrpSpPr>
                <a:grpSpLocks/>
              </p:cNvGrpSpPr>
              <p:nvPr/>
            </p:nvGrpSpPr>
            <p:grpSpPr bwMode="auto">
              <a:xfrm>
                <a:off x="1720847" y="1011238"/>
                <a:ext cx="5483226" cy="5478462"/>
                <a:chOff x="916" y="709"/>
                <a:chExt cx="3378" cy="3375"/>
              </a:xfrm>
            </p:grpSpPr>
            <p:pic>
              <p:nvPicPr>
                <p:cNvPr id="31764" name="Picture 3" descr="identify_diamond"/>
                <p:cNvPicPr>
                  <a:picLocks noChangeAspect="1" noChangeArrowheads="1"/>
                </p:cNvPicPr>
                <p:nvPr/>
              </p:nvPicPr>
              <p:blipFill>
                <a:blip r:embed="rId2">
                  <a:lum bright="16000" contrast="-52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69" y="709"/>
                  <a:ext cx="1663" cy="16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765" name="Picture 4" descr="manage_diamond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bright="16000" contrast="-52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6" y="1564"/>
                  <a:ext cx="1663" cy="16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766" name="Picture 5" descr="understand_diamond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16000" contrast="-52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61" y="2431"/>
                  <a:ext cx="1663" cy="16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767" name="Picture 6" descr="use_diamond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bright="16000" contrast="-52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31" y="1573"/>
                  <a:ext cx="1663" cy="16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1756" name="TextBox 8"/>
              <p:cNvSpPr txBox="1">
                <a:spLocks noChangeArrowheads="1"/>
              </p:cNvSpPr>
              <p:nvPr/>
            </p:nvSpPr>
            <p:spPr bwMode="auto">
              <a:xfrm>
                <a:off x="4114800" y="1295400"/>
                <a:ext cx="609600" cy="680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"/>
                  <a:defRPr sz="29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"/>
                  <a:defRPr sz="26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"/>
                  <a:defRPr sz="23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panose="05000000000000000000" pitchFamily="2" charset="2"/>
                  <a:buChar char="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panose="05000000000000000000" pitchFamily="2" charset="2"/>
                  <a:buChar char="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panose="05000000000000000000" pitchFamily="2" charset="2"/>
                  <a:buChar char="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panose="05000000000000000000" pitchFamily="2" charset="2"/>
                  <a:buChar char="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panose="05000000000000000000" pitchFamily="2" charset="2"/>
                  <a:buChar char="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panose="05000000000000000000" pitchFamily="2" charset="2"/>
                  <a:buChar char="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 b="1">
                    <a:solidFill>
                      <a:srgbClr val="C00000"/>
                    </a:solidFill>
                    <a:latin typeface="Bookman Old Style" panose="02050604050505020204" pitchFamily="18" charset="0"/>
                  </a:rPr>
                  <a:t>1</a:t>
                </a:r>
              </a:p>
            </p:txBody>
          </p:sp>
          <p:sp>
            <p:nvSpPr>
              <p:cNvPr id="31757" name="TextBox 9"/>
              <p:cNvSpPr txBox="1">
                <a:spLocks noChangeArrowheads="1"/>
              </p:cNvSpPr>
              <p:nvPr/>
            </p:nvSpPr>
            <p:spPr bwMode="auto">
              <a:xfrm>
                <a:off x="6172200" y="3352800"/>
                <a:ext cx="609600" cy="680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"/>
                  <a:defRPr sz="29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"/>
                  <a:defRPr sz="26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"/>
                  <a:defRPr sz="23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panose="05000000000000000000" pitchFamily="2" charset="2"/>
                  <a:buChar char="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panose="05000000000000000000" pitchFamily="2" charset="2"/>
                  <a:buChar char="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panose="05000000000000000000" pitchFamily="2" charset="2"/>
                  <a:buChar char="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panose="05000000000000000000" pitchFamily="2" charset="2"/>
                  <a:buChar char="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panose="05000000000000000000" pitchFamily="2" charset="2"/>
                  <a:buChar char="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panose="05000000000000000000" pitchFamily="2" charset="2"/>
                  <a:buChar char="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 b="1">
                    <a:solidFill>
                      <a:srgbClr val="C00000"/>
                    </a:solidFill>
                    <a:latin typeface="Bookman Old Style" panose="02050604050505020204" pitchFamily="18" charset="0"/>
                  </a:rPr>
                  <a:t>2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505070" y="1981382"/>
                <a:ext cx="1827742" cy="45638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050" b="1" dirty="0">
                    <a:solidFill>
                      <a:srgbClr val="FFFF00"/>
                    </a:solidFill>
                    <a:ea typeface="ＭＳ Ｐゴシック" panose="020B0600070205080204" pitchFamily="34" charset="-128"/>
                  </a:rPr>
                  <a:t>PERCEIVE 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801898" y="3342439"/>
                <a:ext cx="1827742" cy="45653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050" b="1" dirty="0">
                    <a:solidFill>
                      <a:srgbClr val="FFFF00"/>
                    </a:solidFill>
                    <a:ea typeface="ＭＳ Ｐゴシック" panose="020B0600070205080204" pitchFamily="34" charset="-128"/>
                  </a:rPr>
                  <a:t>USE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090203" y="4637867"/>
                <a:ext cx="2567541" cy="45653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050" b="1" dirty="0">
                    <a:solidFill>
                      <a:srgbClr val="FFFF00"/>
                    </a:solidFill>
                    <a:ea typeface="ＭＳ Ｐゴシック" panose="020B0600070205080204" pitchFamily="34" charset="-128"/>
                  </a:rPr>
                  <a:t>UNDERSTAND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211145" y="3342439"/>
                <a:ext cx="2056936" cy="45653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050" b="1" dirty="0">
                    <a:solidFill>
                      <a:srgbClr val="FFFF00"/>
                    </a:solidFill>
                    <a:ea typeface="ＭＳ Ｐゴシック" panose="020B0600070205080204" pitchFamily="34" charset="-128"/>
                  </a:rPr>
                  <a:t>MANAGE</a:t>
                </a:r>
              </a:p>
            </p:txBody>
          </p:sp>
          <p:sp>
            <p:nvSpPr>
              <p:cNvPr id="31762" name="TextBox 14"/>
              <p:cNvSpPr txBox="1">
                <a:spLocks noChangeArrowheads="1"/>
              </p:cNvSpPr>
              <p:nvPr/>
            </p:nvSpPr>
            <p:spPr bwMode="auto">
              <a:xfrm>
                <a:off x="4114800" y="5334000"/>
                <a:ext cx="609600" cy="680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"/>
                  <a:defRPr sz="29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"/>
                  <a:defRPr sz="26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"/>
                  <a:defRPr sz="23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panose="05000000000000000000" pitchFamily="2" charset="2"/>
                  <a:buChar char="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panose="05000000000000000000" pitchFamily="2" charset="2"/>
                  <a:buChar char="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panose="05000000000000000000" pitchFamily="2" charset="2"/>
                  <a:buChar char="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panose="05000000000000000000" pitchFamily="2" charset="2"/>
                  <a:buChar char="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panose="05000000000000000000" pitchFamily="2" charset="2"/>
                  <a:buChar char="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panose="05000000000000000000" pitchFamily="2" charset="2"/>
                  <a:buChar char="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 b="1">
                    <a:solidFill>
                      <a:srgbClr val="C00000"/>
                    </a:solidFill>
                    <a:latin typeface="Bookman Old Style" panose="02050604050505020204" pitchFamily="18" charset="0"/>
                  </a:rPr>
                  <a:t>3</a:t>
                </a:r>
              </a:p>
            </p:txBody>
          </p:sp>
          <p:sp>
            <p:nvSpPr>
              <p:cNvPr id="31763" name="TextBox 15"/>
              <p:cNvSpPr txBox="1">
                <a:spLocks noChangeArrowheads="1"/>
              </p:cNvSpPr>
              <p:nvPr/>
            </p:nvSpPr>
            <p:spPr bwMode="auto">
              <a:xfrm>
                <a:off x="1904999" y="3392269"/>
                <a:ext cx="609600" cy="680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"/>
                  <a:defRPr sz="29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"/>
                  <a:defRPr sz="26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ts val="5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"/>
                  <a:defRPr sz="23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ts val="400"/>
                  </a:spcBef>
                  <a:buClr>
                    <a:srgbClr val="A5AB81"/>
                  </a:buClr>
                  <a:buSzPct val="75000"/>
                  <a:buFont typeface="Wingdings" panose="05000000000000000000" pitchFamily="2" charset="2"/>
                  <a:buChar char="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ts val="400"/>
                  </a:spcBef>
                  <a:buClr>
                    <a:srgbClr val="D8B25C"/>
                  </a:buClr>
                  <a:buSzPct val="65000"/>
                  <a:buFont typeface="Wingdings" panose="05000000000000000000" pitchFamily="2" charset="2"/>
                  <a:buChar char="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panose="05000000000000000000" pitchFamily="2" charset="2"/>
                  <a:buChar char="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panose="05000000000000000000" pitchFamily="2" charset="2"/>
                  <a:buChar char="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panose="05000000000000000000" pitchFamily="2" charset="2"/>
                  <a:buChar char="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rgbClr val="D8B25C"/>
                  </a:buClr>
                  <a:buSzPct val="65000"/>
                  <a:buFont typeface="Wingdings" panose="05000000000000000000" pitchFamily="2" charset="2"/>
                  <a:buChar char="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 b="1">
                    <a:solidFill>
                      <a:srgbClr val="C00000"/>
                    </a:solidFill>
                    <a:latin typeface="Bookman Old Style" panose="02050604050505020204" pitchFamily="18" charset="0"/>
                  </a:rPr>
                  <a:t>4</a:t>
                </a:r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6983871" y="599929"/>
              <a:ext cx="989914" cy="83814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</p:grpSp>
      <p:pic>
        <p:nvPicPr>
          <p:cNvPr id="10242" name="Picture 2" descr="Image result for percieving gif&quot;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" y="5050188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frustration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06" y="2387093"/>
            <a:ext cx="2212006" cy="132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13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Perceiving Color and Shapes</a:t>
            </a:r>
            <a:endParaRPr lang="en-US" dirty="0"/>
          </a:p>
        </p:txBody>
      </p:sp>
      <p:pic>
        <p:nvPicPr>
          <p:cNvPr id="18436" name="Picture 4" descr="Image result for colors and emo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" y="990600"/>
            <a:ext cx="56388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Image result for shapes and emo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2" y="1491455"/>
            <a:ext cx="4000500" cy="49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16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447800"/>
            <a:ext cx="10969943" cy="19050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7600" b="1" i="1" dirty="0" smtClean="0">
                <a:solidFill>
                  <a:srgbClr val="FF0000"/>
                </a:solidFill>
                <a:latin typeface="Merriweather"/>
              </a:rPr>
              <a:t>Person Perception </a:t>
            </a:r>
            <a:r>
              <a:rPr lang="en-US" sz="9000" b="1" i="1" dirty="0">
                <a:solidFill>
                  <a:srgbClr val="FF0000"/>
                </a:solidFill>
                <a:latin typeface="Merriweather"/>
              </a:rPr>
              <a:t>can be a very subjective </a:t>
            </a:r>
            <a:r>
              <a:rPr lang="en-US" sz="9000" dirty="0">
                <a:solidFill>
                  <a:srgbClr val="212121"/>
                </a:solidFill>
                <a:latin typeface="Merriweather"/>
              </a:rPr>
              <a:t>process that can be impacted by a number of variables. Factors that can influence the impressions you form of other people include the </a:t>
            </a:r>
            <a:endParaRPr lang="en-US" sz="9000" dirty="0" smtClean="0">
              <a:solidFill>
                <a:srgbClr val="212121"/>
              </a:solidFill>
              <a:latin typeface="Merriweather"/>
            </a:endParaRPr>
          </a:p>
          <a:p>
            <a:pPr marL="457200" indent="-457200">
              <a:lnSpc>
                <a:spcPct val="160000"/>
              </a:lnSpc>
              <a:buAutoNum type="arabicPeriod"/>
            </a:pPr>
            <a:r>
              <a:rPr lang="en-US" sz="9000" b="1" dirty="0">
                <a:solidFill>
                  <a:srgbClr val="212121"/>
                </a:solidFill>
                <a:latin typeface="Merriweather"/>
              </a:rPr>
              <a:t>C</a:t>
            </a:r>
            <a:r>
              <a:rPr lang="en-US" sz="9000" b="1" dirty="0" smtClean="0">
                <a:solidFill>
                  <a:srgbClr val="212121"/>
                </a:solidFill>
                <a:latin typeface="Merriweather"/>
              </a:rPr>
              <a:t>haracteristics </a:t>
            </a:r>
            <a:r>
              <a:rPr lang="en-US" sz="9000" dirty="0">
                <a:solidFill>
                  <a:srgbClr val="212121"/>
                </a:solidFill>
                <a:latin typeface="Merriweather"/>
              </a:rPr>
              <a:t>of the person you are </a:t>
            </a:r>
            <a:r>
              <a:rPr lang="en-US" sz="9000" dirty="0" smtClean="0">
                <a:solidFill>
                  <a:srgbClr val="212121"/>
                </a:solidFill>
                <a:latin typeface="Merriweather"/>
              </a:rPr>
              <a:t>observing</a:t>
            </a:r>
          </a:p>
          <a:p>
            <a:pPr marL="457200" indent="-457200">
              <a:lnSpc>
                <a:spcPct val="160000"/>
              </a:lnSpc>
              <a:buAutoNum type="arabicPeriod"/>
            </a:pPr>
            <a:r>
              <a:rPr lang="en-US" sz="9000" dirty="0">
                <a:solidFill>
                  <a:srgbClr val="212121"/>
                </a:solidFill>
                <a:latin typeface="Merriweather"/>
              </a:rPr>
              <a:t>T</a:t>
            </a:r>
            <a:r>
              <a:rPr lang="en-US" sz="9000" dirty="0" smtClean="0">
                <a:solidFill>
                  <a:srgbClr val="212121"/>
                </a:solidFill>
                <a:latin typeface="Merriweather"/>
              </a:rPr>
              <a:t>he </a:t>
            </a:r>
            <a:r>
              <a:rPr lang="en-US" sz="9000" b="1" dirty="0">
                <a:solidFill>
                  <a:srgbClr val="212121"/>
                </a:solidFill>
                <a:latin typeface="Merriweather"/>
              </a:rPr>
              <a:t>context of the </a:t>
            </a:r>
            <a:r>
              <a:rPr lang="en-US" sz="9000" b="1" dirty="0" smtClean="0">
                <a:solidFill>
                  <a:srgbClr val="212121"/>
                </a:solidFill>
                <a:latin typeface="Merriweather"/>
              </a:rPr>
              <a:t>situation</a:t>
            </a:r>
            <a:r>
              <a:rPr lang="en-US" sz="9000" dirty="0" smtClean="0">
                <a:solidFill>
                  <a:srgbClr val="212121"/>
                </a:solidFill>
                <a:latin typeface="Merriweather"/>
              </a:rPr>
              <a:t> </a:t>
            </a:r>
          </a:p>
          <a:p>
            <a:pPr marL="457200" indent="-457200">
              <a:lnSpc>
                <a:spcPct val="160000"/>
              </a:lnSpc>
              <a:buAutoNum type="arabicPeriod"/>
            </a:pPr>
            <a:r>
              <a:rPr lang="en-US" sz="9000" b="1" dirty="0">
                <a:solidFill>
                  <a:srgbClr val="212121"/>
                </a:solidFill>
                <a:latin typeface="Merriweather"/>
              </a:rPr>
              <a:t>O</a:t>
            </a:r>
            <a:r>
              <a:rPr lang="en-US" sz="9000" b="1" dirty="0" smtClean="0">
                <a:solidFill>
                  <a:srgbClr val="212121"/>
                </a:solidFill>
                <a:latin typeface="Merriweather"/>
              </a:rPr>
              <a:t>wn </a:t>
            </a:r>
            <a:r>
              <a:rPr lang="en-US" sz="9000" b="1" dirty="0">
                <a:solidFill>
                  <a:srgbClr val="212121"/>
                </a:solidFill>
                <a:latin typeface="Merriweather"/>
              </a:rPr>
              <a:t>personal traits and your past </a:t>
            </a:r>
            <a:r>
              <a:rPr lang="en-US" sz="9000" b="1" dirty="0" smtClean="0">
                <a:solidFill>
                  <a:srgbClr val="212121"/>
                </a:solidFill>
                <a:latin typeface="Merriweather"/>
              </a:rPr>
              <a:t>experiences</a:t>
            </a:r>
            <a:r>
              <a:rPr lang="en-US" sz="2900" dirty="0" smtClean="0">
                <a:solidFill>
                  <a:srgbClr val="212121"/>
                </a:solidFill>
                <a:latin typeface="Merriweather"/>
              </a:rPr>
              <a:t>.</a:t>
            </a:r>
          </a:p>
          <a:p>
            <a:pPr marL="0" indent="0">
              <a:lnSpc>
                <a:spcPct val="160000"/>
              </a:lnSpc>
              <a:buNone/>
            </a:pPr>
            <a:endParaRPr lang="en-US" sz="2900" dirty="0">
              <a:solidFill>
                <a:srgbClr val="212121"/>
              </a:solidFill>
              <a:latin typeface="Merriweather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dirty="0" err="1" smtClean="0"/>
              <a:t>Nisbett</a:t>
            </a:r>
            <a:r>
              <a:rPr lang="en-US" dirty="0"/>
              <a:t>, R. E. (2003). </a:t>
            </a:r>
            <a:r>
              <a:rPr lang="en-US" i="1" dirty="0"/>
              <a:t>The geography of thought. </a:t>
            </a:r>
            <a:r>
              <a:rPr lang="en-US" dirty="0"/>
              <a:t>New York, NY: Simon &amp; Schuster Inc.</a:t>
            </a:r>
            <a:endParaRPr lang="en-US" sz="2900" dirty="0"/>
          </a:p>
        </p:txBody>
      </p:sp>
      <p:sp>
        <p:nvSpPr>
          <p:cNvPr id="5" name="Rectangle 4"/>
          <p:cNvSpPr/>
          <p:nvPr/>
        </p:nvSpPr>
        <p:spPr>
          <a:xfrm>
            <a:off x="1217612" y="5486400"/>
            <a:ext cx="10111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 You Know Your Preconceptions?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353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135187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Perceive - Picking up on Cues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828800"/>
            <a:ext cx="10896600" cy="44958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b="1" u="sng" dirty="0" smtClean="0">
                <a:solidFill>
                  <a:srgbClr val="FF0000"/>
                </a:solidFill>
                <a:ea typeface="ＭＳ Ｐゴシック" pitchFamily="-106" charset="-128"/>
              </a:rPr>
              <a:t>Facial Expressions </a:t>
            </a:r>
            <a:r>
              <a:rPr lang="en-US" b="1" dirty="0" smtClean="0">
                <a:ea typeface="ＭＳ Ｐゴシック" pitchFamily="-106" charset="-128"/>
              </a:rPr>
              <a:t>- Why </a:t>
            </a:r>
            <a:r>
              <a:rPr lang="en-US" b="1" dirty="0">
                <a:ea typeface="ＭＳ Ｐゴシック" pitchFamily="-106" charset="-128"/>
              </a:rPr>
              <a:t>they matter:</a:t>
            </a:r>
            <a:r>
              <a:rPr lang="en-US" dirty="0">
                <a:ea typeface="ＭＳ Ｐゴシック" pitchFamily="-106" charset="-128"/>
              </a:rPr>
              <a:t> Facial expressions can be the </a:t>
            </a:r>
            <a:r>
              <a:rPr lang="en-US" b="1" dirty="0">
                <a:solidFill>
                  <a:srgbClr val="0070C0"/>
                </a:solidFill>
                <a:ea typeface="ＭＳ Ｐゴシック" pitchFamily="-106" charset="-128"/>
              </a:rPr>
              <a:t>most obvious social cues</a:t>
            </a:r>
            <a:r>
              <a:rPr lang="en-US" dirty="0">
                <a:ea typeface="ＭＳ Ｐゴシック" pitchFamily="-106" charset="-128"/>
              </a:rPr>
              <a:t>. It’s hard to hide an emotion when it’s “written all over your face.” </a:t>
            </a:r>
            <a:endParaRPr lang="en-US" dirty="0" smtClean="0">
              <a:ea typeface="ＭＳ Ｐゴシック" pitchFamily="-106" charset="-128"/>
            </a:endParaRPr>
          </a:p>
          <a:p>
            <a:pPr marL="0" indent="0">
              <a:buNone/>
              <a:defRPr/>
            </a:pPr>
            <a:r>
              <a:rPr lang="en-US" dirty="0">
                <a:ea typeface="ＭＳ Ｐゴシック" pitchFamily="-106" charset="-128"/>
                <a:hlinkClick r:id="rId2"/>
              </a:rPr>
              <a:t>http://</a:t>
            </a:r>
            <a:r>
              <a:rPr lang="en-US" dirty="0" smtClean="0">
                <a:ea typeface="ＭＳ Ｐゴシック" pitchFamily="-106" charset="-128"/>
                <a:hlinkClick r:id="rId2"/>
              </a:rPr>
              <a:t>www.artofcommunicating.com.au/public_speaking%20tips/body_language_expression.html</a:t>
            </a:r>
            <a:endParaRPr lang="en-US" dirty="0" smtClean="0">
              <a:ea typeface="ＭＳ Ｐゴシック" pitchFamily="-106" charset="-128"/>
            </a:endParaRPr>
          </a:p>
          <a:p>
            <a:pPr marL="0" indent="0">
              <a:buNone/>
              <a:defRPr/>
            </a:pPr>
            <a:endParaRPr lang="en-US" dirty="0" smtClean="0">
              <a:ea typeface="ＭＳ Ｐゴシック" pitchFamily="-106" charset="-128"/>
            </a:endParaRPr>
          </a:p>
          <a:p>
            <a:pPr>
              <a:defRPr/>
            </a:pPr>
            <a:endParaRPr lang="en-US" b="1" dirty="0" smtClean="0">
              <a:ea typeface="ＭＳ Ｐゴシック" pitchFamily="-106" charset="-128"/>
            </a:endParaRPr>
          </a:p>
          <a:p>
            <a:pPr marL="0" indent="0">
              <a:buNone/>
              <a:defRPr/>
            </a:pPr>
            <a:endParaRPr lang="en-US" dirty="0">
              <a:ea typeface="ＭＳ Ｐゴシック" pitchFamily="-106" charset="-128"/>
            </a:endParaRPr>
          </a:p>
          <a:p>
            <a:pPr>
              <a:defRPr/>
            </a:pPr>
            <a:endParaRPr lang="en-US" dirty="0">
              <a:ea typeface="ＭＳ Ｐゴシック" pitchFamily="-106" charset="-128"/>
            </a:endParaRPr>
          </a:p>
        </p:txBody>
      </p:sp>
      <p:sp>
        <p:nvSpPr>
          <p:cNvPr id="32772" name="AutoShape 2" descr="data:image/jpeg;base64,/9j/4AAQSkZJRgABAQAAAQABAAD/2wCEAAkGBxAQEBISEBQREBASEhYWFhAQGBUVEhEWFRUWFhYSFRYZHSggGhonHRgWIjIhJSkrLy4uFyIzODMtQyotLisBCgoKDg0OGxAQGy0lHyYrLS8tNystKy0zNS0tLS0tNzMrLzUuNS0tNy4rKy0uLTI1ODcvNy0tLTctLS0rLzUrL//AABEIAMMBAgMBIgACEQEDEQH/xAAcAAEAAgMBAQEAAAAAAAAAAAAAAwQFBgcIAQL/xABOEAABAwIDBAQHCgsHBAMAAAABAAIDBBIFERMGITFBB1FhkSIyUnFzgZMUFjRCcqGxssHSFSMzQ1NiZIKS0eEkVGODotPihLPC8CWUw//EABkBAQADAQEAAAAAAAAAAAAAAAABAwQCBf/EACcRAQACAgICAAUFAQAAAAAAAAABAgMRITEEEgUTQVFhIjJxobEj/9oADAMBAAIRAxEAPwDuKIiAi1mo2nfM90WHRipcw2vqpCWUcThxbeATM8c2szy4FzVF+A6iXfV11S/P81SZUkLexpZnL3yFBtagnrIo/HkjZ8tzW/SVrnvOw856kT58+PumaonB9UsjgpoNlMLYQWUNECOB0Isx6y3NBam2vwxhyfW0TSORniB7rlXG3WFHc2sp3nqjdef9OayMNNCzxI4mfJY0fQFYEqDCu24oAcg+d/o6areO9kRX0bZ0p8Vle75NFXf7KzOsmsgwh2yh5U+Jn/oasfTGv377GcqXET/0sw+kBZjVTVQYf31j+54l/wDXd9pT31fseI+w/wCSzGqmqgw/vpP9yxH2I+8nvpP9yxH2I++sxqpqoMP76D/csR9iPvrnu2+N7QVUpZR0lbTUrdwLQGSy/rOcHZgfqg+fs61qpqqLRuNLMWScdvaO/wAvPcUu0MDw6WHEHMHFjnyZOHPIh249q6Bh8bZ42yNmrGXDeySSRr2Hm1wu3Ed3Vmt+qmNkbk5aRjGHvgeXx+scnD/3mq5xRrhsr8QyTb9fX4h9/B37RU+1k+8vhw79oqfayfeVJmI5j7DxHYUNcquG/V5jcStnDv2iq9rJ95fPwb+0VXtZPvKma5Z3ZGEzzXnxIsj53HxR9vqHWpjUzpVkm1KzaZQUUUlPJm2eozB3sle57T1gtcT/ADW3U+NQOaC6SONx3Wvc1pz7M+K1Pa7E2GoLWZZsFrnD4zur1cO/qWBfVsdleyOVoOdkzWyMPLe1wI61ZFvWdMt8M5axae3WI5GuGbSHDrBBX7Wj4VgeDVTL2UVIx7fGayNjHMPWCwA5dRV73pUg3xOrID/g1dU0D9wyFuXZlkrWCYmJ1LakWqe58Spt8FQ2vYPzFcGxykdTKiJoAPy4z5wspgm0EVUXR5PgqYxnJSzgNmYDuDxkSHsPJ7SWnr5Ihl0REBERAWmY1VPxCaSkic5lFC4sqpYyWvqJOdHG4b2tGf4xw377Bl4WWY2wxR9LSPdFkaiRzYYAd41ZXBjHEdTcy89jCsXhVIymhjhjzLY25XO3ue473SOPNznEuJ5klBlKdrI2NZG1rI2ANaxgDWtaODQBuAUmqqOqmqgvaqaqo6qaqC9qpqqjqpqoL2qmqqOqmqgvaqaqo6qaqC9qpqqjqpqoL2qmqqOqmqgvaqaqo6qaqC9qqKpY2RuTlW1U1UGoY9hTo3FzP6Fa2+sIOR3FdOqGte3IrRtpME4lu48iFVkx+3Mdt/heZ8qfW/7f8YgVhJAGZJOQA4kncAO1dYpqWWhoAyFhlqnDxW5EGV/Fzidwa3rOW5o61xLC8X9xVcUssYkETw4xnddxAc09Y4jtAXSMe6W6SNgFI11RI5oObwWRx5jg7Pe4jqG7tVOK0Rv2nl6XnYcmSaRir7Vnn8MjhWxzIgZq+RriPCc27KJvMl7zkXfMPOsHtTiFJVzRw4fG6SoztuiAbE5oHi5HLPLytwA5nlotVjtfis7Iy588j3eBAzwY29obwAAzzccyBxK6thWH0mAUbp6l4dMQA+QeM9x3iCEHlu9eWZyA3d1mLddM+XHbDMTknd56iOnPKfF5qWbMZxyxktc1wPLix46uxdO2f2hirI7mbntyD4yd7D9rTyP9VzBkFftBUVFTDGyNrG5DPwWZtHgQX5eHIRxceG7PIWhavS4zUUVRc26KeJxa5jweR8KN7eY3cO7kVFb+v8JzeNGWNcRaHovVWMxvC2VQY64w1EJLoKqPLVgcebTzaeDmHc4bisXsttRDiEN8fgyNyEkROboz9rTyPPz5hZnVWiJ28e1ZrOp7WNlsbfUNfFUNbHWU5DZo2+I7POyeLPfpvAJGe8EOad7Ss6tBxqo9zTQV43CFwiqOp1LK4NcXejcWydga7rK35S5EREGmbZS311DDxbE2epd1BzWtgj/70n8K+6qxuLzX4tVO5Q09NCOwkyzO+aSNSaqC9qpqqjqpqoL2qmqqOqmqgvaqaqo6qaqC9qpqqjqpqoL2qmqrGD4UZhe8lrM92XF2XH1LKyYDCRuL2nrzz+lBgtVNVfrEcNlhzJFzPLby845LH6qC9qpqqjqpqoL2qmqqOqmqgvaqaqo6qaqC9qqKoDXjIqtqpqoNO2owAOB3b+RHJc8qoHRuLXDIj5+0Lt84a8ZFaVtLgYcDu38j1KnLi9+Y7en8P+ITgn0t+3/P4bjsUzDMJwz3dqtldI3w5mjw3P4+5o2neCCOByzyuOQG7UqOkrdp60yykw0UJy8He2JpyOlHnudKRlm7LduJ3WtWiFlj2smv0g8FzWHIkEgOLM9wcQOJHIL0RRztOE54G2I5RZQsduAd8YOz/OcfG4u4nfmq6fq4niI+jV5EfI/6Vn2teeLT1EMVtTthR4FFDSU0bXvbb/Z2HIRx55uc9283u35Z7yTme3E9J+z9PiOHtxSmFsrYmyE5ZGWHLe148to35/qkb92WpbKdHtdiFU6SvbPDEH3SyTBzZZnE72su45+VwHzLc+kvaKKCnGEUDNSolY2HSi3iGMgAM7XuG4DqOZ5Z97mYnfX0ZppXHkrGOd27tP0cTwjFZqSZs0DrXt/heObHDm0rt+zG08NfDfH4L25CSInwoz9rTyP25hYF/Qw/8H5iT/5Hx7MxokZfkM/K/X4Z7uG9cuoqypoKm5t0U0Ti1zHgjgfCje3q3cP6KKzNO3eauPyYmaTzD0BXxNnikif4ssbmHzPaWn6Vn9iq51Rh1JK/fIYGCT0jBZJ/ra5aHs1tJFXRXs8F7chJET4UZ+1p5H+oW09Gsn9nqIv0FdUNHmlcKkfNMtETt5NqzWdS25EREOVOmurMRf5VYW+qKGGL6WFT6qw1DLm6pcPj11Y7vqpf5K3qoL2qmqqOqmqgvaqaqo6qaqC9qpqqjqpqoL2qvmqqWqvhlQdUwxgbDEB+jb9AzKsqvh/5GL0bfqhWEBYXE9no5M3R/in9niHzjl5ws0iDnVfSywOykaW9TuLXeYqtqrpc0LXtLXgOaeIcMwVquL7Jne6mP+U4/VcfoPeg17VTVVScOY4teCxw4tcMiF+NVBe1U1VR1U1UF7VTVVHVTVQXtVRTgPGRVbVTVQaxtFgwcD18j1LEbL7U1eEzOMeTmOyvhfnZIB8YZcHdRHrz4LepsnDIrU8ewgOz6+R6lVfHvmO27xfLikfLyc0n+mz13TBUVLBDQ0pjqZfBa4v1S1zt3gMtFx6id3WCtr2A2Kjw5vumrc2SvmPhSvdnY6Q/k2uPF7ici7iSch28Z2Rx9+FVrZjG2QAFr2kDMsdlmY3HxXdvnB4rre3WEfh6giqMPmLnRZvZDdkyQ5b2OHxZRwBPDMjnmOaTM8z3DR5GOtNUpxS317U+kLaPFcLr4qnIS4aQGCJoyac8i8SHlLmM2u4ZDh4wOI6VfwTX0EeJQytZUvyYxoHhzkZXQysHBzAfG5DIbwWrEVHSfOcNmoauHVqt8RknG4NGYcZWHfqtI3du87x4WS6POihksXunEw5rHDNlNmWG3y5SMiOxoI7epTv24hX6RiiLX4mPt9YcpwvE5aWVssLrXt/hcObXDmCu79DWOMq3V7mgtLnwSOYfiudFpOAPMfiePaFR2g6J8Oq4HS4S9rJG5hobKZoJCOLC4lxa7tz3cx1cdwbF6rDKoSwkxTxOLXMcDk7I5PikbzGYyI5EZjIgETG69oyemeN17h68Razhu3FFNDFKX6ZkjY8sO8sLmhxaTzyzyRWvP1Lk2C1ueq0neZ53DtDpnuI+dZTVWlUcubA7mSTn53ErIx4pIOOTvON/zIhsmqmqsE3F+tvcVK3FWc7ggzGqmqsW3EYz8bvzC/batp4OafWEGR1U1VREyayC9qoZVR1kMyDuGGfkIvRs+qFZVXCvyEPomfVCtICIiAiIgp4lhkNQ22Vod1O4Ob5jxC0bG9k54c3Q5zx9Q/KN87fjecdy6KiDimqmqun47sxT1WbiNOX9KziflDg76e1c7x3AKmjOcjbouUzN7P3ubT5/USgqaqaqo6yayC9qpqqjrJrIL2qvxLk4ZFVdVfDOBxIHnQYPG8LDs+vkVX2O2uqcInJYNSJ35SnccmydTgcja7tyWdmqYyMi5vfmtaxiGN3A7+RAKrvTfMdtfj+TFY+Xk5rP9N06M4BjGLVFdWhj3RNa9sQaAy8m2M5cw1reeZzyJO5fOmfbmV8smHQZxxR5CZ/B0xIDrB1MGe/r83HTdhtp34XWNmyL4yCyWMcXMJBzbnuuBAI82W7Ndofhuz+LSNriYJXgNLyZCzO0eCJ48xvGWXhDeAAcxkua8xr6tGbVMsXmN11xpr/QLgFVCyaqlzjp6hjRHGeMtpJ1suQyJAPO4nhkTy/pMqYpcWrXwEGMy5Zt4FzWNa8jrzeHHPmugdKfSc1zXUWGvFhFstTGdxHDSiI5dbh5h1rjJSZjWoRjrabTktxt0fCfg8PomfVCJhPweH0TPqhF2zT2wOGO/Ex/ICtZqjhh/Ex/Ib9Cs3LtmS5pmorkuQS5pmorkuQShy/QmcPjO7yoLkuQWhVv8or6a6Tr+YKpcvjnbkHpLCJj7ng9DH9QK5rHsWPwj4PB6GP6jVbQS6x7E1j1KJEE2v2Jr9ihRBNr9ia/YoUQS6x6l8dLmCCAQdxB4HsUaINP2k2HZKC+kLYJeOmQdF/YMt7PVmOxcrrn1EEjopW6cjDk5pAzH8xzzHFehFzPplo2D3NMMhIS+M9bmgBzc/Mbv4kHPjWyeV8wX5NS/wAp3eq1yXIJjKTxJPnJXzNRXJcglzX5eAV+LkuQY2tpVinty4rZXjNYytpVXem+WvxvJnH+memKcoypHty4qMqqHoWmJjcOj4T8Hh9Ez6oRMJ+Dw+iZ9UIrnmz21nDj+Jj+Q36FYuVWk3MaOoZdymuXbMkuS5R3JcgkuS5R3JcgkuS5R3JcgkuRztyjuXxztyD0vg/waD0Mf1Gq2qmDfBoPQR/UaraAiIgIiICIiAiE5bzuA5ngO1aFtR0mU9PnHSZVU3C/P8Qw/KHj+Zu7tQbtX1sUEZkme2KNvF7zkPN2nsG8rh23e1H4QqAWAtgiBbGHbnOzIukI5E5Dd1NHasLjON1FZJqVMjpHcgdzGA8mNG5v0nnmqFyCS5LlHclyCS5LlHclyCS5LlHclyCS5fHjNfi5LkGPrKZYt7cuK2J29Ymth/GNHDMO+kLi8RrbV4uS3tFPu3rCfg8PomfVCL94XE4QQjI7omfVC+pEwm1LRM8NWkFrnt8l7x3OIX5uUuKMtqalvk1NQO6Z4Va5dsiS5LlHclyCS5LlHclyCS5LlHclyCS5fHO3Ffi5fHO3FB6fwb4NT+gi+o1XFTwX4NT+gi+o1XEBERARFjcdx6loo9SpkbGD4reL3nqYwb3fZzQZJa3tTttR0GbXu1Z+VPFkXj5Z4MHn39QK5rtV0n1NTdHSB1JCd14P9oeO1w3R+Zu/9ZaGXc+ZOZPWTxJQbNtPtrWV+bZHaUHKnizDP3zxefPu6gFrtyjuS5BJclyjuS5BJclyjuS5BJclyjuS5BJclyjuS5BJclyjuS5BJcqdU0umiABJIIAG8kktyAHMqxcug9COGxTYhNLIwPdTwNMZdvsdI9wLgOvJvHtUWjcaWYcny7xf7Nwwro+foQ6khY/SZczN3gOtGbdxy3Hci6Kir+TT7NU/EfImd+zy3tfEY8RrmnlWTn1PldIPmcFiLltPSvT6eMVfISGOQeZ0MbSf4mu7lqVytYUlyXKO5LkElyXKO5LkElyXKO5LkEly+OduK/FyXIPU2CH+y0/oIv8AttV1aT0U7Sx1VFFAXAVNMwRujJ8JzGeDHKOsW5A9RB7M92QFFV1UcLHSSvZHGwZufIQ1rR1kncFpO1vSfSUl0dPlV1A3EMP4mM8PDkHEjyW59RIXHNodpauvffVSF4BzbE3wYo/kM5HtOZ7UHSdrOloDOPDm3HgaqUG0ejjO8+d2Q7CuWV1dLPI6WZ75ZHcXvObj2dg7BuCqXJcgkuS5R3JcgkuS5R3JcgkuS5R3JcgkuS5R3JcgkuS5R3JcgkuS5R3JcgkuS5R3JcgkuXWugCI3178t1tOwHtBnc4fO3vXIbl3LoEpraGokIy1Ko5HrDIYhn/EXD1IOmoiIOFdPlFZWwTcpqa31wyHP15TN7lzC5d+6csIM1AyZozNNKC7sjlGmfUHmJx7Glefc0ElyXKK5LkEtyXKK5LkEtyXKK5LkEtyXKK5LkE8UzmODmOcx7Tm17CWuaeGbXDeD5lerMerJm2TVNTKzLIsklkcwjtaTkfWsVclyCXNLlFclyCW5LlFclyCW5LlFclyCW5LlFclyCW5LlFclyCW5LlFclyCW5LlFclyCW5LlFclyCW5LlFclyCYHPd1r0p0TUWjhFL1yh83nE0jpG/6XNXm7DqSSeVkUQzkkc1jPlvcGMz7LiCewFeuMPpGwQxQsGTIo2xtHU1jQ0DuCCwiIggrqSOeKSKVofHKxzHtPBzXAgjuK8s7a7OS4dVSQyZnI3Nf+ljJyZN5zwd1PB625+rVgNstlIMTg05c2SMzMU7QC+JxGR3Hc5hG5zDuI7QCA8o3Jctj2u2Lq8OktmZkwnJso3wS/IeeB/Ufk7qu4rWZAWnJwLT1OGR+dB+7kuUVyXIJbkuUVyXIJbkuUVyXIJbkuUVyXIJbkuUVyXIJbkuUVyXIJbkuUVyXIJbkuUVyXIJbkuUVyXIJbkuUVyXIJbkuUVyXIJbkuUVyXIJbkBz3DeTwA4nsXyOJzhmBk3y3bm95+gb11Lo/6KpagtmrQ+Cm42uBZPOPJaOMTDzccnkcA3PNBkuhDZEl/u+UeAy5sOfx5N7HyDra0FzAeZc88gu1KOngZGxscbWsjY0NaxgAa1rRkGtA3AAclIgIiICFF+XBBVrrXNcx7WvY4ZFjwHNcOog7iFzbHtgsOfmY2SU2e/KndlH6onhzB6mhdLlhzVCfD80HCsT2HjZnY8u+XFGfqWLV63BHxn8neP1WyN/8A0K9Gz4GDyVKXZhp5IPNktORxglHyXH7WFRBg5xVA9YP/AIBejpNkGH4oUDtimH4oQeeLWeTUD90H7QvyWs/xvZD769CnYVnkjuXz3gs8kdyDz0Gs65fZf819sZ5T/Zn7y9Cjo+j8kdy/Y6PIvJHcg88abPLd7N3800meW72bv5r0W3o6h8kdymZ0dweSO5B5u0meW72bl90meW72bl6XZ0e0/ktU7NgqUfFb3IPMOizy3ezcvug3ynezcvUrNiKQfEb3KVuxtIPiN7kHlXQb5T/ZuTQb5UnsnfzXq4bIUnkN7gvvvSpP0be4IPJ+i3rl9kfvL8mNv+N7L/mvWJ2Ro/0be4L8nY6jP5tvcg8ohjeqc/5YH/kV9tZ5FQfUB/NeqXbE0Z+IO5RO2EpD8UdyDy0Gj9FP/EP9tTxRA/mXD5RefoAXph+wFNyA7lE7YCHkAg4RheAMlyzLGf5cjj/ql+xbrg3R7SPIL5ZvNG2Bnqz0yfnXQW7EMbwAVun2dLOCCPZjZTDqRwfDA0yjhPMXSyj5L3klv7uS24FYulpXNWRjQSIiICIiAiIgL5kvqIPmSWhEQLQloREDIJkiIPqIiAiIgIiICIiAiIgIiICIiAiIgIiICIiAiIgIiIP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3925887" y="-485775"/>
            <a:ext cx="371475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35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Perceive - Picking up on Cues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6812" y="1371600"/>
            <a:ext cx="5764342" cy="36576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Unlike regular, pro-longed facial </a:t>
            </a:r>
            <a:r>
              <a:rPr lang="en-US" b="1" dirty="0"/>
              <a:t>expressions</a:t>
            </a:r>
            <a:r>
              <a:rPr lang="en-US" dirty="0"/>
              <a:t>, it is difficult to fake a </a:t>
            </a:r>
            <a:r>
              <a:rPr lang="en-US" dirty="0" err="1"/>
              <a:t>microexpression</a:t>
            </a:r>
            <a:r>
              <a:rPr lang="en-US" dirty="0"/>
              <a:t>. There are seven universal </a:t>
            </a:r>
            <a:r>
              <a:rPr lang="en-US" b="1" dirty="0" err="1">
                <a:solidFill>
                  <a:srgbClr val="FF0000"/>
                </a:solidFill>
              </a:rPr>
              <a:t>microexpressions</a:t>
            </a:r>
            <a:r>
              <a:rPr lang="en-US" dirty="0">
                <a:solidFill>
                  <a:srgbClr val="FF0000"/>
                </a:solidFill>
              </a:rPr>
              <a:t>: disgust, anger, fear, sadness, happiness, surprise and contempt. They often occur as fast as 1/15 to 1/25 of a second. 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https://www.paulekman.com/resources/micro-expressions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6386" name="Picture 2" descr="Image result for micro express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57" y="1154111"/>
            <a:ext cx="5759955" cy="513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 result for micro expressions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2" y="4723439"/>
            <a:ext cx="2405063" cy="159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Image result for micro expressions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060" y="4723438"/>
            <a:ext cx="1657252" cy="178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9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135187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Perceive - Picking up on Cues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2" y="1524000"/>
            <a:ext cx="11506200" cy="50292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b="1" u="sng" dirty="0">
                <a:solidFill>
                  <a:srgbClr val="FF0000"/>
                </a:solidFill>
                <a:ea typeface="ＭＳ Ｐゴシック" pitchFamily="-106" charset="-128"/>
              </a:rPr>
              <a:t>Body Language </a:t>
            </a:r>
            <a:r>
              <a:rPr lang="en-US" b="1" dirty="0">
                <a:ea typeface="ＭＳ Ｐゴシック" pitchFamily="-106" charset="-128"/>
              </a:rPr>
              <a:t>- How we use it:</a:t>
            </a:r>
            <a:r>
              <a:rPr lang="en-US" dirty="0">
                <a:ea typeface="ＭＳ Ｐゴシック" pitchFamily="-106" charset="-128"/>
              </a:rPr>
              <a:t> Sometimes an </a:t>
            </a:r>
            <a:r>
              <a:rPr lang="en-US" b="1" dirty="0">
                <a:solidFill>
                  <a:srgbClr val="0070C0"/>
                </a:solidFill>
                <a:ea typeface="ＭＳ Ｐゴシック" pitchFamily="-106" charset="-128"/>
              </a:rPr>
              <a:t>emotion is so strong, it affects the way we hold our bod</a:t>
            </a:r>
            <a:r>
              <a:rPr lang="en-US" dirty="0">
                <a:ea typeface="ＭＳ Ｐゴシック" pitchFamily="-106" charset="-128"/>
              </a:rPr>
              <a:t>y - </a:t>
            </a:r>
            <a:r>
              <a:rPr lang="en-US" b="1" dirty="0">
                <a:ea typeface="ＭＳ Ｐゴシック" pitchFamily="-106" charset="-128"/>
              </a:rPr>
              <a:t>Why it matters: </a:t>
            </a:r>
            <a:r>
              <a:rPr lang="en-US" dirty="0">
                <a:ea typeface="ＭＳ Ｐゴシック" pitchFamily="-106" charset="-128"/>
              </a:rPr>
              <a:t>Body language can be involuntary or done on purpose. </a:t>
            </a:r>
          </a:p>
          <a:p>
            <a:pPr marL="0" indent="0">
              <a:buNone/>
              <a:defRPr/>
            </a:pPr>
            <a:r>
              <a:rPr lang="en-US" dirty="0">
                <a:ea typeface="ＭＳ Ｐゴシック" pitchFamily="-106" charset="-128"/>
              </a:rPr>
              <a:t> </a:t>
            </a:r>
            <a:r>
              <a:rPr lang="en-US" dirty="0">
                <a:ea typeface="ＭＳ Ｐゴシック" pitchFamily="-106" charset="-128"/>
                <a:hlinkClick r:id="rId2"/>
              </a:rPr>
              <a:t>https://testyourself.psychtests.com/testid/3764</a:t>
            </a:r>
            <a:endParaRPr lang="en-US" dirty="0">
              <a:ea typeface="ＭＳ Ｐゴシック" pitchFamily="-106" charset="-128"/>
            </a:endParaRPr>
          </a:p>
          <a:p>
            <a:pPr>
              <a:defRPr/>
            </a:pPr>
            <a:endParaRPr lang="en-US" b="1" dirty="0" smtClean="0">
              <a:ea typeface="ＭＳ Ｐゴシック" pitchFamily="-106" charset="-128"/>
            </a:endParaRPr>
          </a:p>
          <a:p>
            <a:pPr>
              <a:defRPr/>
            </a:pPr>
            <a:r>
              <a:rPr lang="en-US" b="1" u="sng" dirty="0" smtClean="0">
                <a:solidFill>
                  <a:srgbClr val="FF0000"/>
                </a:solidFill>
                <a:ea typeface="ＭＳ Ｐゴシック" pitchFamily="-106" charset="-128"/>
              </a:rPr>
              <a:t>Voice </a:t>
            </a:r>
            <a:r>
              <a:rPr lang="en-US" b="1" u="sng" dirty="0">
                <a:solidFill>
                  <a:srgbClr val="FF0000"/>
                </a:solidFill>
                <a:ea typeface="ＭＳ Ｐゴシック" pitchFamily="-106" charset="-128"/>
              </a:rPr>
              <a:t>Pitch and Tone- </a:t>
            </a:r>
            <a:r>
              <a:rPr lang="en-US" b="1" dirty="0">
                <a:ea typeface="ＭＳ Ｐゴシック" pitchFamily="-106" charset="-128"/>
              </a:rPr>
              <a:t>How we use it:</a:t>
            </a:r>
            <a:r>
              <a:rPr lang="en-US" dirty="0">
                <a:ea typeface="ＭＳ Ｐゴシック" pitchFamily="-106" charset="-128"/>
              </a:rPr>
              <a:t> </a:t>
            </a:r>
            <a:r>
              <a:rPr lang="en-US" b="1" dirty="0">
                <a:solidFill>
                  <a:srgbClr val="0070C0"/>
                </a:solidFill>
                <a:ea typeface="ＭＳ Ｐゴシック" pitchFamily="-106" charset="-128"/>
              </a:rPr>
              <a:t>Certain moods call for high or low voices</a:t>
            </a:r>
            <a:r>
              <a:rPr lang="en-US" dirty="0">
                <a:ea typeface="ＭＳ Ｐゴシック" pitchFamily="-106" charset="-128"/>
              </a:rPr>
              <a:t> and fast or slow speech. - </a:t>
            </a:r>
            <a:r>
              <a:rPr lang="en-US" b="1" dirty="0">
                <a:ea typeface="ＭＳ Ｐゴシック" pitchFamily="-106" charset="-128"/>
              </a:rPr>
              <a:t>Why it matters:</a:t>
            </a:r>
            <a:r>
              <a:rPr lang="en-US" dirty="0">
                <a:ea typeface="ＭＳ Ｐゴシック" pitchFamily="-106" charset="-128"/>
              </a:rPr>
              <a:t> </a:t>
            </a:r>
            <a:r>
              <a:rPr lang="en-US" b="1" i="1" dirty="0">
                <a:solidFill>
                  <a:srgbClr val="FF0000"/>
                </a:solidFill>
                <a:ea typeface="ＭＳ Ｐゴシック" pitchFamily="-106" charset="-128"/>
              </a:rPr>
              <a:t>Changes in voice can sometimes change the meaning of what’s being said. </a:t>
            </a:r>
            <a:r>
              <a:rPr lang="en-US" sz="3600" b="1" i="1" dirty="0" smtClean="0">
                <a:solidFill>
                  <a:srgbClr val="002060"/>
                </a:solidFill>
                <a:ea typeface="ＭＳ Ｐゴシック" pitchFamily="-106" charset="-128"/>
              </a:rPr>
              <a:t>(“Bless Your Heart”)</a:t>
            </a:r>
          </a:p>
          <a:p>
            <a:pPr marL="0" indent="0">
              <a:buNone/>
              <a:defRPr/>
            </a:pPr>
            <a:r>
              <a:rPr lang="en-US" dirty="0" smtClean="0">
                <a:ea typeface="ＭＳ Ｐゴシック" pitchFamily="-106" charset="-128"/>
              </a:rPr>
              <a:t> </a:t>
            </a:r>
            <a:endParaRPr lang="en-US" b="1" dirty="0">
              <a:solidFill>
                <a:srgbClr val="FF0000"/>
              </a:solidFill>
              <a:ea typeface="ＭＳ Ｐゴシック" pitchFamily="-106" charset="-128"/>
            </a:endParaRP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  <a:ea typeface="ＭＳ Ｐゴシック" pitchFamily="-106" charset="-128"/>
              </a:rPr>
              <a:t>Personal Space</a:t>
            </a:r>
          </a:p>
          <a:p>
            <a:pPr>
              <a:defRPr/>
            </a:pPr>
            <a:endParaRPr lang="en-US" dirty="0">
              <a:ea typeface="ＭＳ Ｐゴシック" pitchFamily="-106" charset="-128"/>
            </a:endParaRPr>
          </a:p>
        </p:txBody>
      </p:sp>
      <p:sp>
        <p:nvSpPr>
          <p:cNvPr id="32772" name="AutoShape 2" descr="data:image/jpeg;base64,/9j/4AAQSkZJRgABAQAAAQABAAD/2wCEAAkGBxAQEBISEBQREBASEhYWFhAQGBUVEhEWFRUWFhYSFRYZHSggGhonHRgWIjIhJSkrLy4uFyIzODMtQyotLisBCgoKDg0OGxAQGy0lHyYrLS8tNystKy0zNS0tLS0tNzMrLzUuNS0tNy4rKy0uLTI1ODcvNy0tLTctLS0rLzUrL//AABEIAMMBAgMBIgACEQEDEQH/xAAcAAEAAgMBAQEAAAAAAAAAAAAAAwQFBgcIAQL/xABOEAABAwIDBAQHCgsHBAMAAAABAAIDBBIFERMGITFBB1FhkSIyUnFzgZMUFjRCcqGxssHSFSMzQ1NiZIKS0eEkVGODotPihLPC8CWUw//EABkBAQADAQEAAAAAAAAAAAAAAAABAwQCBf/EACcRAQACAgICAAUFAQAAAAAAAAABAgMRITEEEgUTQVFhIjJxobEj/9oADAMBAAIRAxEAPwDuKIiAi1mo2nfM90WHRipcw2vqpCWUcThxbeATM8c2szy4FzVF+A6iXfV11S/P81SZUkLexpZnL3yFBtagnrIo/HkjZ8tzW/SVrnvOw856kT58+PumaonB9UsjgpoNlMLYQWUNECOB0Isx6y3NBam2vwxhyfW0TSORniB7rlXG3WFHc2sp3nqjdef9OayMNNCzxI4mfJY0fQFYEqDCu24oAcg+d/o6areO9kRX0bZ0p8Vle75NFXf7KzOsmsgwh2yh5U+Jn/oasfTGv377GcqXET/0sw+kBZjVTVQYf31j+54l/wDXd9pT31fseI+w/wCSzGqmqgw/vpP9yxH2I+8nvpP9yxH2I++sxqpqoMP76D/csR9iPvrnu2+N7QVUpZR0lbTUrdwLQGSy/rOcHZgfqg+fs61qpqqLRuNLMWScdvaO/wAvPcUu0MDw6WHEHMHFjnyZOHPIh249q6Bh8bZ42yNmrGXDeySSRr2Hm1wu3Ed3Vmt+qmNkbk5aRjGHvgeXx+scnD/3mq5xRrhsr8QyTb9fX4h9/B37RU+1k+8vhw79oqfayfeVJmI5j7DxHYUNcquG/V5jcStnDv2iq9rJ95fPwb+0VXtZPvKma5Z3ZGEzzXnxIsj53HxR9vqHWpjUzpVkm1KzaZQUUUlPJm2eozB3sle57T1gtcT/ADW3U+NQOaC6SONx3Wvc1pz7M+K1Pa7E2GoLWZZsFrnD4zur1cO/qWBfVsdleyOVoOdkzWyMPLe1wI61ZFvWdMt8M5axae3WI5GuGbSHDrBBX7Wj4VgeDVTL2UVIx7fGayNjHMPWCwA5dRV73pUg3xOrID/g1dU0D9wyFuXZlkrWCYmJ1LakWqe58Spt8FQ2vYPzFcGxykdTKiJoAPy4z5wspgm0EVUXR5PgqYxnJSzgNmYDuDxkSHsPJ7SWnr5Ihl0REBERAWmY1VPxCaSkic5lFC4sqpYyWvqJOdHG4b2tGf4xw377Bl4WWY2wxR9LSPdFkaiRzYYAd41ZXBjHEdTcy89jCsXhVIymhjhjzLY25XO3ue473SOPNznEuJ5klBlKdrI2NZG1rI2ANaxgDWtaODQBuAUmqqOqmqgvaqaqo6qaqC9qpqqjqpqoL2qmqqOqmqgvaqaqo6qaqC9qpqqjqpqoL2qmqqOqmqgvaqaqo6qaqC9qqKpY2RuTlW1U1UGoY9hTo3FzP6Fa2+sIOR3FdOqGte3IrRtpME4lu48iFVkx+3Mdt/heZ8qfW/7f8YgVhJAGZJOQA4kncAO1dYpqWWhoAyFhlqnDxW5EGV/Fzidwa3rOW5o61xLC8X9xVcUssYkETw4xnddxAc09Y4jtAXSMe6W6SNgFI11RI5oObwWRx5jg7Pe4jqG7tVOK0Rv2nl6XnYcmSaRir7Vnn8MjhWxzIgZq+RriPCc27KJvMl7zkXfMPOsHtTiFJVzRw4fG6SoztuiAbE5oHi5HLPLytwA5nlotVjtfis7Iy588j3eBAzwY29obwAAzzccyBxK6thWH0mAUbp6l4dMQA+QeM9x3iCEHlu9eWZyA3d1mLddM+XHbDMTknd56iOnPKfF5qWbMZxyxktc1wPLix46uxdO2f2hirI7mbntyD4yd7D9rTyP9VzBkFftBUVFTDGyNrG5DPwWZtHgQX5eHIRxceG7PIWhavS4zUUVRc26KeJxa5jweR8KN7eY3cO7kVFb+v8JzeNGWNcRaHovVWMxvC2VQY64w1EJLoKqPLVgcebTzaeDmHc4bisXsttRDiEN8fgyNyEkROboz9rTyPPz5hZnVWiJ28e1ZrOp7WNlsbfUNfFUNbHWU5DZo2+I7POyeLPfpvAJGe8EOad7Ss6tBxqo9zTQV43CFwiqOp1LK4NcXejcWydga7rK35S5EREGmbZS311DDxbE2epd1BzWtgj/70n8K+6qxuLzX4tVO5Q09NCOwkyzO+aSNSaqC9qpqqjqpqoL2qmqqOqmqgvaqaqo6qaqC9qpqqjqpqoL2qmqrGD4UZhe8lrM92XF2XH1LKyYDCRuL2nrzz+lBgtVNVfrEcNlhzJFzPLby845LH6qC9qpqqjqpqoL2qmqqOqmqgvaqaqo6qaqC9qqKoDXjIqtqpqoNO2owAOB3b+RHJc8qoHRuLXDIj5+0Lt84a8ZFaVtLgYcDu38j1KnLi9+Y7en8P+ITgn0t+3/P4bjsUzDMJwz3dqtldI3w5mjw3P4+5o2neCCOByzyuOQG7UqOkrdp60yykw0UJy8He2JpyOlHnudKRlm7LduJ3WtWiFlj2smv0g8FzWHIkEgOLM9wcQOJHIL0RRztOE54G2I5RZQsduAd8YOz/OcfG4u4nfmq6fq4niI+jV5EfI/6Vn2teeLT1EMVtTthR4FFDSU0bXvbb/Z2HIRx55uc9283u35Z7yTme3E9J+z9PiOHtxSmFsrYmyE5ZGWHLe148to35/qkb92WpbKdHtdiFU6SvbPDEH3SyTBzZZnE72su45+VwHzLc+kvaKKCnGEUDNSolY2HSi3iGMgAM7XuG4DqOZ5Z97mYnfX0ZppXHkrGOd27tP0cTwjFZqSZs0DrXt/heObHDm0rt+zG08NfDfH4L25CSInwoz9rTyP25hYF/Qw/8H5iT/5Hx7MxokZfkM/K/X4Z7uG9cuoqypoKm5t0U0Ti1zHgjgfCje3q3cP6KKzNO3eauPyYmaTzD0BXxNnikif4ssbmHzPaWn6Vn9iq51Rh1JK/fIYGCT0jBZJ/ra5aHs1tJFXRXs8F7chJET4UZ+1p5H+oW09Gsn9nqIv0FdUNHmlcKkfNMtETt5NqzWdS25EREOVOmurMRf5VYW+qKGGL6WFT6qw1DLm6pcPj11Y7vqpf5K3qoL2qmqqOqmqgvaqaqo6qaqC9qpqqjqpqoL2qvmqqWqvhlQdUwxgbDEB+jb9AzKsqvh/5GL0bfqhWEBYXE9no5M3R/in9niHzjl5ws0iDnVfSywOykaW9TuLXeYqtqrpc0LXtLXgOaeIcMwVquL7Jne6mP+U4/VcfoPeg17VTVVScOY4teCxw4tcMiF+NVBe1U1VR1U1UF7VTVVHVTVQXtVRTgPGRVbVTVQaxtFgwcD18j1LEbL7U1eEzOMeTmOyvhfnZIB8YZcHdRHrz4LepsnDIrU8ewgOz6+R6lVfHvmO27xfLikfLyc0n+mz13TBUVLBDQ0pjqZfBa4v1S1zt3gMtFx6id3WCtr2A2Kjw5vumrc2SvmPhSvdnY6Q/k2uPF7ici7iSch28Z2Rx9+FVrZjG2QAFr2kDMsdlmY3HxXdvnB4rre3WEfh6giqMPmLnRZvZDdkyQ5b2OHxZRwBPDMjnmOaTM8z3DR5GOtNUpxS317U+kLaPFcLr4qnIS4aQGCJoyac8i8SHlLmM2u4ZDh4wOI6VfwTX0EeJQytZUvyYxoHhzkZXQysHBzAfG5DIbwWrEVHSfOcNmoauHVqt8RknG4NGYcZWHfqtI3du87x4WS6POihksXunEw5rHDNlNmWG3y5SMiOxoI7epTv24hX6RiiLX4mPt9YcpwvE5aWVssLrXt/hcObXDmCu79DWOMq3V7mgtLnwSOYfiudFpOAPMfiePaFR2g6J8Oq4HS4S9rJG5hobKZoJCOLC4lxa7tz3cx1cdwbF6rDKoSwkxTxOLXMcDk7I5PikbzGYyI5EZjIgETG69oyemeN17h68Razhu3FFNDFKX6ZkjY8sO8sLmhxaTzyzyRWvP1Lk2C1ueq0neZ53DtDpnuI+dZTVWlUcubA7mSTn53ErIx4pIOOTvON/zIhsmqmqsE3F+tvcVK3FWc7ggzGqmqsW3EYz8bvzC/batp4OafWEGR1U1VREyayC9qoZVR1kMyDuGGfkIvRs+qFZVXCvyEPomfVCtICIiAiIgp4lhkNQ22Vod1O4Ob5jxC0bG9k54c3Q5zx9Q/KN87fjecdy6KiDimqmqun47sxT1WbiNOX9KziflDg76e1c7x3AKmjOcjbouUzN7P3ubT5/USgqaqaqo6yayC9qpqqjrJrIL2qvxLk4ZFVdVfDOBxIHnQYPG8LDs+vkVX2O2uqcInJYNSJ35SnccmydTgcja7tyWdmqYyMi5vfmtaxiGN3A7+RAKrvTfMdtfj+TFY+Xk5rP9N06M4BjGLVFdWhj3RNa9sQaAy8m2M5cw1reeZzyJO5fOmfbmV8smHQZxxR5CZ/B0xIDrB1MGe/r83HTdhtp34XWNmyL4yCyWMcXMJBzbnuuBAI82W7Ndofhuz+LSNriYJXgNLyZCzO0eCJ48xvGWXhDeAAcxkua8xr6tGbVMsXmN11xpr/QLgFVCyaqlzjp6hjRHGeMtpJ1suQyJAPO4nhkTy/pMqYpcWrXwEGMy5Zt4FzWNa8jrzeHHPmugdKfSc1zXUWGvFhFstTGdxHDSiI5dbh5h1rjJSZjWoRjrabTktxt0fCfg8PomfVCJhPweH0TPqhF2zT2wOGO/Ex/ICtZqjhh/Ex/Ib9Cs3LtmS5pmorkuQS5pmorkuQShy/QmcPjO7yoLkuQWhVv8or6a6Tr+YKpcvjnbkHpLCJj7ng9DH9QK5rHsWPwj4PB6GP6jVbQS6x7E1j1KJEE2v2Jr9ihRBNr9ia/YoUQS6x6l8dLmCCAQdxB4HsUaINP2k2HZKC+kLYJeOmQdF/YMt7PVmOxcrrn1EEjopW6cjDk5pAzH8xzzHFehFzPplo2D3NMMhIS+M9bmgBzc/Mbv4kHPjWyeV8wX5NS/wAp3eq1yXIJjKTxJPnJXzNRXJcglzX5eAV+LkuQY2tpVinty4rZXjNYytpVXem+WvxvJnH+memKcoypHty4qMqqHoWmJjcOj4T8Hh9Ez6oRMJ+Dw+iZ9UIrnmz21nDj+Jj+Q36FYuVWk3MaOoZdymuXbMkuS5R3JcgkuS5R3JcgkuS5R3JcgkuRztyjuXxztyD0vg/waD0Mf1Gq2qmDfBoPQR/UaraAiIgIiICIiAiE5bzuA5ngO1aFtR0mU9PnHSZVU3C/P8Qw/KHj+Zu7tQbtX1sUEZkme2KNvF7zkPN2nsG8rh23e1H4QqAWAtgiBbGHbnOzIukI5E5Dd1NHasLjON1FZJqVMjpHcgdzGA8mNG5v0nnmqFyCS5LlHclyCS5LlHclyCS5LlHclyCS5fHjNfi5LkGPrKZYt7cuK2J29Ymth/GNHDMO+kLi8RrbV4uS3tFPu3rCfg8PomfVCL94XE4QQjI7omfVC+pEwm1LRM8NWkFrnt8l7x3OIX5uUuKMtqalvk1NQO6Z4Va5dsiS5LlHclyCS5LlHclyCS5LlHclyCS5fHO3Ffi5fHO3FB6fwb4NT+gi+o1XFTwX4NT+gi+o1XEBERARFjcdx6loo9SpkbGD4reL3nqYwb3fZzQZJa3tTttR0GbXu1Z+VPFkXj5Z4MHn39QK5rtV0n1NTdHSB1JCd14P9oeO1w3R+Zu/9ZaGXc+ZOZPWTxJQbNtPtrWV+bZHaUHKnizDP3zxefPu6gFrtyjuS5BJclyjuS5BJclyjuS5BJclyjuS5BJclyjuS5BJclyjuS5BJcqdU0umiABJIIAG8kktyAHMqxcug9COGxTYhNLIwPdTwNMZdvsdI9wLgOvJvHtUWjcaWYcny7xf7Nwwro+foQ6khY/SZczN3gOtGbdxy3Hci6Kir+TT7NU/EfImd+zy3tfEY8RrmnlWTn1PldIPmcFiLltPSvT6eMVfISGOQeZ0MbSf4mu7lqVytYUlyXKO5LkElyXKO5LkElyXKO5LkEly+OduK/FyXIPU2CH+y0/oIv8AttV1aT0U7Sx1VFFAXAVNMwRujJ8JzGeDHKOsW5A9RB7M92QFFV1UcLHSSvZHGwZufIQ1rR1kncFpO1vSfSUl0dPlV1A3EMP4mM8PDkHEjyW59RIXHNodpauvffVSF4BzbE3wYo/kM5HtOZ7UHSdrOloDOPDm3HgaqUG0ejjO8+d2Q7CuWV1dLPI6WZ75ZHcXvObj2dg7BuCqXJcgkuS5R3JcgkuS5R3JcgkuS5R3JcgkuS5R3JcgkuS5R3JcgkuS5R3JcgkuS5R3JcgkuXWugCI3178t1tOwHtBnc4fO3vXIbl3LoEpraGokIy1Ko5HrDIYhn/EXD1IOmoiIOFdPlFZWwTcpqa31wyHP15TN7lzC5d+6csIM1AyZozNNKC7sjlGmfUHmJx7Glefc0ElyXKK5LkEtyXKK5LkEtyXKK5LkEtyXKK5LkE8UzmODmOcx7Tm17CWuaeGbXDeD5lerMerJm2TVNTKzLIsklkcwjtaTkfWsVclyCXNLlFclyCW5LlFclyCW5LlFclyCW5LlFclyCW5LlFclyCW5LlFclyCW5LlFclyCW5LlFclyCW5LlFclyCYHPd1r0p0TUWjhFL1yh83nE0jpG/6XNXm7DqSSeVkUQzkkc1jPlvcGMz7LiCewFeuMPpGwQxQsGTIo2xtHU1jQ0DuCCwiIggrqSOeKSKVofHKxzHtPBzXAgjuK8s7a7OS4dVSQyZnI3Nf+ljJyZN5zwd1PB625+rVgNstlIMTg05c2SMzMU7QC+JxGR3Hc5hG5zDuI7QCA8o3Jctj2u2Lq8OktmZkwnJso3wS/IeeB/Ufk7qu4rWZAWnJwLT1OGR+dB+7kuUVyXIJbkuUVyXIJbkuUVyXIJbkuUVyXIJbkuUVyXIJbkuUVyXIJbkuUVyXIJbkuUVyXIJbkuUVyXIJbkuUVyXIJbkuUVyXIJbkuUVyXIJbkBz3DeTwA4nsXyOJzhmBk3y3bm95+gb11Lo/6KpagtmrQ+Cm42uBZPOPJaOMTDzccnkcA3PNBkuhDZEl/u+UeAy5sOfx5N7HyDra0FzAeZc88gu1KOngZGxscbWsjY0NaxgAa1rRkGtA3AAclIgIiICFF+XBBVrrXNcx7WvY4ZFjwHNcOog7iFzbHtgsOfmY2SU2e/KndlH6onhzB6mhdLlhzVCfD80HCsT2HjZnY8u+XFGfqWLV63BHxn8neP1WyN/8A0K9Gz4GDyVKXZhp5IPNktORxglHyXH7WFRBg5xVA9YP/AIBejpNkGH4oUDtimH4oQeeLWeTUD90H7QvyWs/xvZD769CnYVnkjuXz3gs8kdyDz0Gs65fZf819sZ5T/Zn7y9Cjo+j8kdy/Y6PIvJHcg88abPLd7N3800meW72bv5r0W3o6h8kdymZ0dweSO5B5u0meW72bl90meW72bl6XZ0e0/ktU7NgqUfFb3IPMOizy3ezcvug3ynezcvUrNiKQfEb3KVuxtIPiN7kHlXQb5T/ZuTQb5UnsnfzXq4bIUnkN7gvvvSpP0be4IPJ+i3rl9kfvL8mNv+N7L/mvWJ2Ro/0be4L8nY6jP5tvcg8ohjeqc/5YH/kV9tZ5FQfUB/NeqXbE0Z+IO5RO2EpD8UdyDy0Gj9FP/EP9tTxRA/mXD5RefoAXph+wFNyA7lE7YCHkAg4RheAMlyzLGf5cjj/ql+xbrg3R7SPIL5ZvNG2Bnqz0yfnXQW7EMbwAVun2dLOCCPZjZTDqRwfDA0yjhPMXSyj5L3klv7uS24FYulpXNWRjQSIiICIiAiIgL5kvqIPmSWhEQLQloREDIJkiIPqIiAiIgIiICIiAiIgIiICIiAiIgIiICIiAiIgIiIP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3925887" y="-485775"/>
            <a:ext cx="371475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245" y="5181600"/>
            <a:ext cx="1346416" cy="153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Clifton’s Strength and Emotions</a:t>
            </a:r>
            <a:endParaRPr lang="en-US" dirty="0"/>
          </a:p>
        </p:txBody>
      </p:sp>
      <p:pic>
        <p:nvPicPr>
          <p:cNvPr id="3" name="Picture 2" descr="Black and white background hands and chart image.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441" y="1295400"/>
            <a:ext cx="10511109" cy="62170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things look like now?</a:t>
            </a:r>
          </a:p>
          <a:p>
            <a:pPr algn="ctr"/>
            <a:endParaRPr lang="en-US" sz="5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914400" indent="-914400">
              <a:buAutoNum type="arabicPeriod"/>
            </a:pPr>
            <a:r>
              <a:rPr lang="en-US" sz="54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EI and Clifton’s Strengths</a:t>
            </a:r>
          </a:p>
          <a:p>
            <a:pPr marL="914400" indent="-914400">
              <a:buAutoNum type="arabicPeriod"/>
            </a:pPr>
            <a:r>
              <a:rPr lang="en-US" sz="5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Sensitivity regarding EI scores</a:t>
            </a:r>
          </a:p>
          <a:p>
            <a:pPr marL="1523893" lvl="1" indent="-914400">
              <a:buAutoNum type="arabicPeriod"/>
            </a:pPr>
            <a:r>
              <a:rPr lang="en-US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Privacy</a:t>
            </a:r>
          </a:p>
          <a:p>
            <a:pPr marL="914400" lvl="0" indent="-914400">
              <a:buFontTx/>
              <a:buAutoNum type="arabicPeriod"/>
            </a:pPr>
            <a:r>
              <a:rPr lang="en-US" sz="5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seminars </a:t>
            </a:r>
            <a:r>
              <a:rPr lang="en-US" sz="18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(Perceiving, Using, Understanding and Managing</a:t>
            </a:r>
            <a:r>
              <a:rPr lang="en-US" sz="1800" i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) </a:t>
            </a:r>
            <a:r>
              <a:rPr lang="en-US" sz="5400" i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While Focusing on Your Strengths</a:t>
            </a:r>
            <a:endParaRPr lang="en-US" sz="54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914400" indent="-914400">
              <a:buAutoNum type="arabicPeriod"/>
            </a:pPr>
            <a:r>
              <a:rPr lang="en-US" sz="54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Set up coaching sessions</a:t>
            </a:r>
          </a:p>
        </p:txBody>
      </p:sp>
    </p:spTree>
    <p:extLst>
      <p:ext uri="{BB962C8B-B14F-4D97-AF65-F5344CB8AC3E}">
        <p14:creationId xmlns:p14="http://schemas.microsoft.com/office/powerpoint/2010/main" val="28036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533400"/>
            <a:ext cx="10969943" cy="9445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Are You Perceived At Southern?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100" b="1" i="1" dirty="0" smtClean="0"/>
              <a:t>Ways to Help How You Are Perceived</a:t>
            </a:r>
            <a:endParaRPr lang="en-US" sz="31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12" y="1905000"/>
            <a:ext cx="10969943" cy="4648200"/>
          </a:xfrm>
        </p:spPr>
        <p:txBody>
          <a:bodyPr>
            <a:normAutofit fontScale="77500" lnSpcReduction="20000"/>
          </a:bodyPr>
          <a:lstStyle/>
          <a:p>
            <a:r>
              <a:rPr lang="en-US" sz="4000" i="1" dirty="0" smtClean="0">
                <a:solidFill>
                  <a:schemeClr val="tx1"/>
                </a:solidFill>
              </a:rPr>
              <a:t>Give Off Kinder Vibes</a:t>
            </a:r>
          </a:p>
          <a:p>
            <a:r>
              <a:rPr lang="en-US" sz="4000" i="1" dirty="0" smtClean="0">
                <a:solidFill>
                  <a:schemeClr val="tx1"/>
                </a:solidFill>
              </a:rPr>
              <a:t>KNOW Others STRENGTHS</a:t>
            </a:r>
          </a:p>
          <a:p>
            <a:r>
              <a:rPr lang="en-US" sz="4000" i="1" dirty="0" smtClean="0">
                <a:solidFill>
                  <a:schemeClr val="tx1"/>
                </a:solidFill>
              </a:rPr>
              <a:t>Be Curious</a:t>
            </a:r>
          </a:p>
          <a:p>
            <a:r>
              <a:rPr lang="en-US" sz="4000" i="1" dirty="0" smtClean="0">
                <a:solidFill>
                  <a:schemeClr val="tx1"/>
                </a:solidFill>
              </a:rPr>
              <a:t>Ask “What’s Your Story”</a:t>
            </a:r>
          </a:p>
          <a:p>
            <a:r>
              <a:rPr lang="en-US" sz="4000" i="1" dirty="0" smtClean="0">
                <a:solidFill>
                  <a:schemeClr val="tx1"/>
                </a:solidFill>
              </a:rPr>
              <a:t>Follow Through</a:t>
            </a:r>
          </a:p>
          <a:p>
            <a:r>
              <a:rPr lang="en-US" sz="4000" i="1" dirty="0" smtClean="0">
                <a:solidFill>
                  <a:schemeClr val="tx1"/>
                </a:solidFill>
              </a:rPr>
              <a:t>Listen Before You Speak</a:t>
            </a:r>
          </a:p>
          <a:p>
            <a:r>
              <a:rPr lang="en-US" sz="4000" i="1" dirty="0" smtClean="0">
                <a:solidFill>
                  <a:schemeClr val="tx1"/>
                </a:solidFill>
              </a:rPr>
              <a:t>Social Awareness</a:t>
            </a:r>
          </a:p>
          <a:p>
            <a:r>
              <a:rPr lang="en-US" sz="4000" i="1" dirty="0" smtClean="0">
                <a:solidFill>
                  <a:schemeClr val="tx1"/>
                </a:solidFill>
              </a:rPr>
              <a:t>Eye </a:t>
            </a:r>
            <a:r>
              <a:rPr lang="en-US" sz="4000" i="1" dirty="0">
                <a:solidFill>
                  <a:schemeClr val="tx1"/>
                </a:solidFill>
              </a:rPr>
              <a:t>Contact. People place a lot of stock in eye contact. ...</a:t>
            </a:r>
          </a:p>
          <a:p>
            <a:r>
              <a:rPr lang="en-US" sz="4000" i="1" dirty="0">
                <a:solidFill>
                  <a:schemeClr val="tx1"/>
                </a:solidFill>
              </a:rPr>
              <a:t>Gestures and Movement. ...</a:t>
            </a:r>
          </a:p>
          <a:p>
            <a:r>
              <a:rPr lang="en-US" sz="4000" i="1" dirty="0" smtClean="0">
                <a:solidFill>
                  <a:schemeClr val="tx1"/>
                </a:solidFill>
              </a:rPr>
              <a:t>Physical </a:t>
            </a:r>
            <a:r>
              <a:rPr lang="en-US" sz="4000" i="1" dirty="0">
                <a:solidFill>
                  <a:schemeClr val="tx1"/>
                </a:solidFill>
              </a:rPr>
              <a:t>Touch. ...</a:t>
            </a:r>
          </a:p>
          <a:p>
            <a:r>
              <a:rPr lang="en-US" sz="4000" i="1" dirty="0">
                <a:solidFill>
                  <a:schemeClr val="tx1"/>
                </a:solidFill>
              </a:rPr>
              <a:t>Appearance. ...</a:t>
            </a:r>
          </a:p>
          <a:p>
            <a:r>
              <a:rPr lang="en-US" sz="4000" i="1" dirty="0">
                <a:solidFill>
                  <a:schemeClr val="tx1"/>
                </a:solidFill>
              </a:rPr>
              <a:t>Nod in Nonverbal Agreement.</a:t>
            </a:r>
          </a:p>
        </p:txBody>
      </p:sp>
    </p:spTree>
    <p:extLst>
      <p:ext uri="{BB962C8B-B14F-4D97-AF65-F5344CB8AC3E}">
        <p14:creationId xmlns:p14="http://schemas.microsoft.com/office/powerpoint/2010/main" val="65158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2" y="785830"/>
            <a:ext cx="10969943" cy="9445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well do you </a:t>
            </a:r>
            <a:r>
              <a:rPr lang="en-US" dirty="0" smtClean="0">
                <a:solidFill>
                  <a:srgbClr val="FF0000"/>
                </a:solidFill>
              </a:rPr>
              <a:t>“read” </a:t>
            </a:r>
            <a:r>
              <a:rPr lang="en-US" dirty="0" smtClean="0"/>
              <a:t>people’s facial expressions?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		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Log onto Kahoot.it</a:t>
            </a:r>
            <a:endParaRPr lang="en-US" dirty="0"/>
          </a:p>
        </p:txBody>
      </p:sp>
      <p:pic>
        <p:nvPicPr>
          <p:cNvPr id="1028" name="Picture 4" descr="Image result for kaho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185" y="2957542"/>
            <a:ext cx="7677150" cy="3138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57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Word Photo’s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037" y="1600200"/>
            <a:ext cx="6743700" cy="4495800"/>
          </a:xfrm>
        </p:spPr>
      </p:pic>
    </p:spTree>
    <p:extLst>
      <p:ext uri="{BB962C8B-B14F-4D97-AF65-F5344CB8AC3E}">
        <p14:creationId xmlns:p14="http://schemas.microsoft.com/office/powerpoint/2010/main" val="297060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These People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87" y="1809750"/>
            <a:ext cx="8153400" cy="4076700"/>
          </a:xfrm>
        </p:spPr>
      </p:pic>
    </p:spTree>
    <p:extLst>
      <p:ext uri="{BB962C8B-B14F-4D97-AF65-F5344CB8AC3E}">
        <p14:creationId xmlns:p14="http://schemas.microsoft.com/office/powerpoint/2010/main" val="219469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These People</a:t>
            </a:r>
            <a:endParaRPr lang="en-US" dirty="0"/>
          </a:p>
        </p:txBody>
      </p:sp>
      <p:pic>
        <p:nvPicPr>
          <p:cNvPr id="5122" name="Picture 2" descr="Image result for Disengaged college student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89" y="1295400"/>
            <a:ext cx="9313331" cy="50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97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Image result for college classroom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Image result for college classroo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96" y="304800"/>
            <a:ext cx="11187113" cy="637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9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This Picture</a:t>
            </a:r>
            <a:endParaRPr lang="en-US" dirty="0"/>
          </a:p>
        </p:txBody>
      </p:sp>
      <p:pic>
        <p:nvPicPr>
          <p:cNvPr id="3076" name="Picture 4" descr="Image result for college classroom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2" y="1371600"/>
            <a:ext cx="6832600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52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Disengaged college stud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" y="985837"/>
            <a:ext cx="10872436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95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Disengaged college stud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" y="304800"/>
            <a:ext cx="9677400" cy="645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7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135187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“One-word Photo”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12" y="1808405"/>
            <a:ext cx="7383893" cy="49225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3760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ck and white background hands and chart image.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-115094" y="1988618"/>
            <a:ext cx="12419012" cy="923330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757575"/>
                </a:solidFill>
                <a:latin typeface="Arial Black" charset="0"/>
                <a:ea typeface="Arial Black" charset="0"/>
                <a:cs typeface="Arial Black" charset="0"/>
              </a:rPr>
              <a:t>Clifton’s                 Strengths</a:t>
            </a:r>
            <a:endParaRPr lang="en-US" sz="5400" b="1" dirty="0">
              <a:solidFill>
                <a:srgbClr val="757575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00" name="Rectangle 99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971800"/>
            <a:ext cx="12188825" cy="3899338"/>
          </a:xfrm>
          <a:prstGeom prst="rect">
            <a:avLst/>
          </a:prstGeom>
          <a:solidFill>
            <a:srgbClr val="757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0" name="Straight Connector 69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905251" y="3376548"/>
            <a:ext cx="0" cy="332905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ample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3</a:t>
            </a:r>
          </a:p>
        </p:txBody>
      </p:sp>
      <p:sp>
        <p:nvSpPr>
          <p:cNvPr id="3" name="Line Callout 1 2"/>
          <p:cNvSpPr/>
          <p:nvPr/>
        </p:nvSpPr>
        <p:spPr>
          <a:xfrm>
            <a:off x="7923212" y="249406"/>
            <a:ext cx="4064376" cy="1118379"/>
          </a:xfrm>
          <a:prstGeom prst="borderCallout1">
            <a:avLst>
              <a:gd name="adj1" fmla="val 18750"/>
              <a:gd name="adj2" fmla="val -8333"/>
              <a:gd name="adj3" fmla="val 43564"/>
              <a:gd name="adj4" fmla="val -30834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smtClean="0">
                <a:latin typeface="Arial" panose="020B0604020202020204" pitchFamily="34" charset="0"/>
              </a:rPr>
              <a:t>Think About What is Right!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627812" y="304800"/>
            <a:ext cx="1295400" cy="6858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Picture 2" descr="Image result for cliftons strengths quotes and citation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402" y="3219718"/>
            <a:ext cx="4545825" cy="340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87918" y="3095160"/>
            <a:ext cx="401357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181818"/>
                </a:solidFill>
                <a:latin typeface="Merriweather"/>
              </a:rPr>
              <a:t>“From this point of view, to </a:t>
            </a:r>
            <a:r>
              <a:rPr lang="en-US" sz="1800" b="1" dirty="0">
                <a:solidFill>
                  <a:schemeClr val="bg1"/>
                </a:solidFill>
                <a:latin typeface="Merriweather"/>
              </a:rPr>
              <a:t>avoid your strengths </a:t>
            </a:r>
            <a:r>
              <a:rPr lang="en-US" sz="1800" dirty="0">
                <a:solidFill>
                  <a:srgbClr val="181818"/>
                </a:solidFill>
                <a:latin typeface="Merriweather"/>
              </a:rPr>
              <a:t>and to focus on your weaknesses isn't a sign of diligent humility. It is almost </a:t>
            </a:r>
            <a:r>
              <a:rPr lang="en-US" sz="1800" b="1" dirty="0">
                <a:solidFill>
                  <a:schemeClr val="bg1"/>
                </a:solidFill>
                <a:latin typeface="Merriweather"/>
              </a:rPr>
              <a:t>irresponsible.</a:t>
            </a:r>
            <a:r>
              <a:rPr lang="en-US" sz="1800" dirty="0">
                <a:solidFill>
                  <a:srgbClr val="181818"/>
                </a:solidFill>
                <a:latin typeface="Merriweather"/>
              </a:rPr>
              <a:t> By contrast the most responsible, the most challenging, and, in the sense of being true to yourself, the most honorable thing to do is </a:t>
            </a:r>
            <a:r>
              <a:rPr lang="en-US" sz="1800" b="1" dirty="0">
                <a:solidFill>
                  <a:schemeClr val="bg1"/>
                </a:solidFill>
                <a:latin typeface="Merriweather"/>
              </a:rPr>
              <a:t>face up to the strength potential inherent in your talents and then find ways to realize it</a:t>
            </a:r>
            <a:r>
              <a:rPr lang="en-US" sz="1800" b="1" dirty="0" smtClean="0">
                <a:solidFill>
                  <a:schemeClr val="bg1"/>
                </a:solidFill>
                <a:latin typeface="Merriweather"/>
              </a:rPr>
              <a:t>.”</a:t>
            </a:r>
          </a:p>
          <a:p>
            <a:r>
              <a:rPr lang="en-US" sz="1800" dirty="0" smtClean="0">
                <a:solidFill>
                  <a:srgbClr val="181818"/>
                </a:solidFill>
                <a:latin typeface="Merriweather"/>
              </a:rPr>
              <a:t>			             (Baehr, 2017)</a:t>
            </a:r>
            <a:endParaRPr lang="en-US" sz="1800" dirty="0"/>
          </a:p>
        </p:txBody>
      </p:sp>
      <p:pic>
        <p:nvPicPr>
          <p:cNvPr id="16" name="Picture 15" descr="Cutout man Jack talking.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7625" y="777219"/>
            <a:ext cx="3661790" cy="6202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3212" y="4572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a leader, KNOW your TEAM’s Strengths!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0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6612" y="3997819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Clifton Strengths (often </a:t>
            </a:r>
            <a:r>
              <a:rPr lang="en-US" i="1" dirty="0"/>
              <a:t>called “StrengthsFinder”) is an online assessment that helps you discover </a:t>
            </a:r>
            <a:r>
              <a:rPr lang="en-US" b="1" i="1" dirty="0">
                <a:solidFill>
                  <a:srgbClr val="FF0000"/>
                </a:solidFill>
              </a:rPr>
              <a:t>what you naturally do best,</a:t>
            </a:r>
            <a:r>
              <a:rPr lang="en-US" i="1" dirty="0"/>
              <a:t> where you have the </a:t>
            </a:r>
            <a:r>
              <a:rPr lang="en-US" i="1" dirty="0">
                <a:solidFill>
                  <a:srgbClr val="FF0000"/>
                </a:solidFill>
              </a:rPr>
              <a:t>most potential</a:t>
            </a:r>
            <a:r>
              <a:rPr lang="en-US" i="1" dirty="0"/>
              <a:t>, and what makes you </a:t>
            </a:r>
            <a:r>
              <a:rPr lang="en-US" b="1" i="1" dirty="0" smtClean="0">
                <a:solidFill>
                  <a:srgbClr val="FF0000"/>
                </a:solidFill>
              </a:rPr>
              <a:t>exceptional.</a:t>
            </a:r>
            <a:endParaRPr lang="en-US" sz="1400" b="1" i="1" dirty="0">
              <a:solidFill>
                <a:srgbClr val="FF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" name="Rectangle 6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" y="5761835"/>
            <a:ext cx="12188824" cy="10961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65137" y="438150"/>
            <a:ext cx="11258550" cy="5981700"/>
          </a:xfrm>
          <a:prstGeom prst="rect">
            <a:avLst/>
          </a:prstGeom>
          <a:noFill/>
          <a:ln w="25400">
            <a:solidFill>
              <a:srgbClr val="F35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5" name="Rectangle 824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142891" y="3385641"/>
            <a:ext cx="762000" cy="65011"/>
          </a:xfrm>
          <a:prstGeom prst="rect">
            <a:avLst/>
          </a:prstGeom>
          <a:solidFill>
            <a:srgbClr val="F35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358AE"/>
              </a:solidFill>
            </a:endParaRPr>
          </a:p>
        </p:txBody>
      </p:sp>
      <p:sp>
        <p:nvSpPr>
          <p:cNvPr id="2" name="Sample 2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2</a:t>
            </a:r>
          </a:p>
        </p:txBody>
      </p:sp>
      <p:pic>
        <p:nvPicPr>
          <p:cNvPr id="11" name="Picture 10" descr="Cutout man Jack talking.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4466" y="655476"/>
            <a:ext cx="3661790" cy="62025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60200" y="1295400"/>
            <a:ext cx="2810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/>
              <a:t>Grow Your Strengths</a:t>
            </a:r>
            <a:endParaRPr lang="en-US" dirty="0"/>
          </a:p>
        </p:txBody>
      </p:sp>
      <p:pic>
        <p:nvPicPr>
          <p:cNvPr id="12" name="Picture 2" descr="Image result for cliftons streng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85" y="724187"/>
            <a:ext cx="3463179" cy="18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13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82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ck and white background hands and chart image.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00" name="Rectangle 99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971800"/>
            <a:ext cx="12188825" cy="3899338"/>
          </a:xfrm>
          <a:prstGeom prst="rect">
            <a:avLst/>
          </a:prstGeom>
          <a:solidFill>
            <a:srgbClr val="757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 descr="Text group."/>
          <p:cNvGrpSpPr/>
          <p:nvPr/>
        </p:nvGrpSpPr>
        <p:grpSpPr>
          <a:xfrm>
            <a:off x="7389813" y="3220585"/>
            <a:ext cx="4061400" cy="3485015"/>
            <a:chOff x="7546649" y="4356442"/>
            <a:chExt cx="3901424" cy="1411281"/>
          </a:xfrm>
        </p:grpSpPr>
        <p:sp>
          <p:nvSpPr>
            <p:cNvPr id="97" name="TextBox 96"/>
            <p:cNvSpPr txBox="1"/>
            <p:nvPr/>
          </p:nvSpPr>
          <p:spPr>
            <a:xfrm>
              <a:off x="7546649" y="4356442"/>
              <a:ext cx="3901424" cy="486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Emotions are </a:t>
              </a:r>
              <a:r>
                <a:rPr lang="en-US" i="1" dirty="0">
                  <a:solidFill>
                    <a:srgbClr val="FFFF00"/>
                  </a:solidFill>
                </a:rPr>
                <a:t>essential and help us think </a:t>
              </a:r>
              <a:r>
                <a:rPr lang="en-US" dirty="0"/>
                <a:t>– A FORM OF DATA </a:t>
              </a:r>
              <a:r>
                <a:rPr lang="en-US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characters</a:t>
              </a:r>
              <a:r>
                <a:rPr lang="en-US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.</a:t>
              </a:r>
            </a:p>
          </p:txBody>
        </p:sp>
        <p:cxnSp>
          <p:nvCxnSpPr>
            <p:cNvPr id="70" name="Straight Connector 69">
              <a:extLs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11371534" y="4419600"/>
              <a:ext cx="0" cy="1348123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ample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3</a:t>
            </a:r>
          </a:p>
        </p:txBody>
      </p:sp>
      <p:pic>
        <p:nvPicPr>
          <p:cNvPr id="14" name="Picture 13" descr="Cutout woman Vicky pointing down.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3"/>
          <a:stretch/>
        </p:blipFill>
        <p:spPr>
          <a:xfrm>
            <a:off x="4072024" y="249406"/>
            <a:ext cx="2977973" cy="66394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634" y="3507407"/>
            <a:ext cx="467080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altLang="en-US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Be Intentional About “people watching”, and “people listening”.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Observe how you “feel” 10x per day-Pay attention to your behavior.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Journal, Journal, journal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Listen to Others</a:t>
            </a:r>
          </a:p>
          <a:p>
            <a:pPr marL="457200" indent="-457200">
              <a:buAutoNum type="arabicPeriod"/>
            </a:pPr>
            <a:endParaRPr lang="en-US" sz="1600" b="1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en-US" sz="1600" b="1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en-US" b="1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en-US" dirty="0"/>
          </a:p>
        </p:txBody>
      </p:sp>
      <p:sp>
        <p:nvSpPr>
          <p:cNvPr id="3" name="Line Callout 1 2"/>
          <p:cNvSpPr/>
          <p:nvPr/>
        </p:nvSpPr>
        <p:spPr>
          <a:xfrm>
            <a:off x="7694612" y="249406"/>
            <a:ext cx="4292976" cy="1118379"/>
          </a:xfrm>
          <a:prstGeom prst="borderCallout1">
            <a:avLst>
              <a:gd name="adj1" fmla="val 18750"/>
              <a:gd name="adj2" fmla="val -8333"/>
              <a:gd name="adj3" fmla="val 43564"/>
              <a:gd name="adj4" fmla="val -30834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 smtClean="0">
                <a:latin typeface="Arial" panose="020B0604020202020204" pitchFamily="34" charset="0"/>
              </a:rPr>
              <a:t>How To Strengthen Perceiving Emotions?</a:t>
            </a:r>
            <a:endParaRPr lang="en-US" altLang="en-US" sz="1600" b="1" dirty="0">
              <a:latin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627812" y="304800"/>
            <a:ext cx="1295400" cy="6858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052" name="Picture 4" descr="Image result for emotion gif&quot;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500" y="4870637"/>
            <a:ext cx="24765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78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u="sng" dirty="0">
                <a:solidFill>
                  <a:schemeClr val="accent1"/>
                </a:solidFill>
              </a:rPr>
              <a:t>Proverbs 12:15 </a:t>
            </a:r>
            <a:r>
              <a:rPr lang="en-US" sz="2400" b="1" dirty="0">
                <a:solidFill>
                  <a:schemeClr val="accent1"/>
                </a:solidFill>
              </a:rPr>
              <a:t>“The way of a fool is right in his own eyes, but </a:t>
            </a:r>
            <a:r>
              <a:rPr lang="en-US" sz="2400" u="sng" dirty="0">
                <a:solidFill>
                  <a:schemeClr val="accent1"/>
                </a:solidFill>
              </a:rPr>
              <a:t>a wise man listens to advice</a:t>
            </a:r>
            <a:r>
              <a:rPr lang="en-US" sz="2400" u="sng" dirty="0" smtClean="0">
                <a:solidFill>
                  <a:schemeClr val="accent1"/>
                </a:solidFill>
              </a:rPr>
              <a:t>.”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accent1"/>
              </a:solidFill>
            </a:endParaRPr>
          </a:p>
          <a:p>
            <a:pPr fontAlgn="base"/>
            <a:r>
              <a:rPr lang="en-US" sz="2400" b="1" dirty="0">
                <a:solidFill>
                  <a:schemeClr val="accent1"/>
                </a:solidFill>
                <a:latin typeface="Open Sans"/>
                <a:hlinkClick r:id="rId2"/>
              </a:rPr>
              <a:t>Luke </a:t>
            </a:r>
            <a:r>
              <a:rPr lang="en-US" sz="2400" b="1" dirty="0" smtClean="0">
                <a:solidFill>
                  <a:schemeClr val="accent1"/>
                </a:solidFill>
                <a:latin typeface="Open Sans"/>
                <a:hlinkClick r:id="rId2"/>
              </a:rPr>
              <a:t>5:22</a:t>
            </a:r>
            <a:r>
              <a:rPr lang="en-US" sz="2400" dirty="0">
                <a:solidFill>
                  <a:schemeClr val="accent1"/>
                </a:solidFill>
                <a:latin typeface="Museo"/>
              </a:rPr>
              <a:t> </a:t>
            </a:r>
            <a:r>
              <a:rPr lang="en-US" sz="2400" dirty="0" smtClean="0">
                <a:solidFill>
                  <a:schemeClr val="accent1"/>
                </a:solidFill>
                <a:latin typeface="Open Sans"/>
              </a:rPr>
              <a:t>But </a:t>
            </a:r>
            <a:r>
              <a:rPr lang="en-US" sz="2400" dirty="0">
                <a:solidFill>
                  <a:schemeClr val="accent1"/>
                </a:solidFill>
                <a:latin typeface="Open Sans"/>
              </a:rPr>
              <a:t>Jesus, aware of their </a:t>
            </a:r>
            <a:r>
              <a:rPr lang="en-US" sz="2400" dirty="0" smtClean="0">
                <a:solidFill>
                  <a:schemeClr val="accent1"/>
                </a:solidFill>
                <a:latin typeface="Open Sans"/>
              </a:rPr>
              <a:t>reasoning's, </a:t>
            </a:r>
            <a:r>
              <a:rPr lang="en-US" sz="2400" dirty="0">
                <a:solidFill>
                  <a:schemeClr val="accent1"/>
                </a:solidFill>
                <a:latin typeface="Open Sans"/>
              </a:rPr>
              <a:t>answered and said to them, "Why are you reasoning in your hearts</a:t>
            </a:r>
            <a:r>
              <a:rPr lang="en-US" sz="2400" dirty="0" smtClean="0">
                <a:solidFill>
                  <a:schemeClr val="accent1"/>
                </a:solidFill>
                <a:latin typeface="Open Sans"/>
              </a:rPr>
              <a:t>?</a:t>
            </a:r>
          </a:p>
          <a:p>
            <a:pPr marL="0" indent="0" fontAlgn="base">
              <a:buNone/>
            </a:pPr>
            <a:endParaRPr lang="en-US" sz="2400" dirty="0">
              <a:solidFill>
                <a:schemeClr val="accent1"/>
              </a:solidFill>
              <a:latin typeface="Open Sans"/>
            </a:endParaRPr>
          </a:p>
          <a:p>
            <a:r>
              <a:rPr lang="en-US" sz="2400" b="1" u="sng" dirty="0">
                <a:solidFill>
                  <a:schemeClr val="accent1"/>
                </a:solidFill>
                <a:latin typeface="Source Sans Pro"/>
                <a:hlinkClick r:id="rId3"/>
              </a:rPr>
              <a:t>Proverbs </a:t>
            </a:r>
            <a:r>
              <a:rPr lang="en-US" sz="2400" b="1" u="sng" dirty="0" smtClean="0">
                <a:solidFill>
                  <a:schemeClr val="accent1"/>
                </a:solidFill>
                <a:latin typeface="Source Sans Pro"/>
                <a:hlinkClick r:id="rId3"/>
              </a:rPr>
              <a:t>1:2</a:t>
            </a:r>
            <a:r>
              <a:rPr lang="en-US" sz="2400" b="1" u="sng" dirty="0" smtClean="0">
                <a:solidFill>
                  <a:schemeClr val="accent1"/>
                </a:solidFill>
                <a:latin typeface="Source Sans Pro"/>
              </a:rPr>
              <a:t> </a:t>
            </a:r>
            <a:r>
              <a:rPr lang="en-US" sz="2400" dirty="0" smtClean="0">
                <a:solidFill>
                  <a:schemeClr val="accent1"/>
                </a:solidFill>
                <a:latin typeface="Source Sans Pro"/>
              </a:rPr>
              <a:t>To </a:t>
            </a:r>
            <a:r>
              <a:rPr lang="en-US" sz="2400" dirty="0">
                <a:solidFill>
                  <a:schemeClr val="accent1"/>
                </a:solidFill>
                <a:latin typeface="Source Sans Pro"/>
              </a:rPr>
              <a:t>know wisdom and instruction; to perceive the words of understanding</a:t>
            </a:r>
            <a:r>
              <a:rPr lang="en-US" sz="2400" dirty="0" smtClean="0">
                <a:solidFill>
                  <a:schemeClr val="accent1"/>
                </a:solidFill>
                <a:latin typeface="Source Sans Pro"/>
              </a:rPr>
              <a:t>;</a:t>
            </a:r>
            <a:endParaRPr lang="en-US" sz="2400" dirty="0">
              <a:solidFill>
                <a:schemeClr val="accent1"/>
              </a:solidFill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78328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0" y="1173161"/>
            <a:ext cx="10969943" cy="46482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60000"/>
              </a:lnSpc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Exit Ticket</a:t>
            </a:r>
          </a:p>
          <a:p>
            <a:pPr>
              <a:lnSpc>
                <a:spcPct val="160000"/>
              </a:lnSpc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able to state and define your 5 strengths.</a:t>
            </a:r>
          </a:p>
          <a:p>
            <a:pPr>
              <a:lnSpc>
                <a:spcPct val="160000"/>
              </a:lnSpc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how you can grow your weakest EI score using your Clifton’s Strengths</a:t>
            </a:r>
          </a:p>
          <a:p>
            <a:pPr>
              <a:lnSpc>
                <a:spcPct val="160000"/>
              </a:lnSpc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Your Emotions (2 weeks)</a:t>
            </a:r>
          </a:p>
          <a:p>
            <a:pPr>
              <a:lnSpc>
                <a:spcPct val="160000"/>
              </a:lnSpc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Provided Websites and Material</a:t>
            </a:r>
          </a:p>
          <a:p>
            <a:pPr>
              <a:lnSpc>
                <a:spcPct val="160000"/>
              </a:lnSpc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 Your Perceiving 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09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2812" cy="3074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39" y="5076798"/>
            <a:ext cx="11930739" cy="16311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79290" y="3198674"/>
            <a:ext cx="6145529" cy="21236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Using Your Strengths to Build Emotional</a:t>
            </a:r>
          </a:p>
          <a:p>
            <a:pPr algn="ctr"/>
            <a:r>
              <a:rPr lang="en-US" sz="12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Intelligence in Higher Education</a:t>
            </a:r>
          </a:p>
          <a:p>
            <a:pPr algn="ctr"/>
            <a:endParaRPr lang="en-US" sz="5400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End… Questions?</a:t>
            </a:r>
            <a:endParaRPr lang="en-US" sz="54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61212" y="2286000"/>
            <a:ext cx="42444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Using Strengths</a:t>
            </a:r>
            <a:endParaRPr lang="en-US" sz="36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95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Clifton’s Strength and Emotions</a:t>
            </a:r>
            <a:endParaRPr lang="en-US" dirty="0"/>
          </a:p>
        </p:txBody>
      </p:sp>
      <p:pic>
        <p:nvPicPr>
          <p:cNvPr id="3" name="Picture 2" descr="Black and white background hands and chart image.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6612" y="1295400"/>
            <a:ext cx="10283938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By concentrating on your talents while growing </a:t>
            </a:r>
          </a:p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emotional intelligence, you will be able to see an honest picture of who God made you to be…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</a:t>
            </a:r>
            <a:r>
              <a:rPr lang="en-US" sz="28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-R. Overstreet</a:t>
            </a:r>
            <a:endParaRPr lang="en-US" sz="28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414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12" y="0"/>
            <a:ext cx="6858000" cy="350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12" y="0"/>
            <a:ext cx="8083143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814" y="3124200"/>
            <a:ext cx="7531148" cy="348615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180012" y="3505200"/>
            <a:ext cx="64008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0412" y="3886200"/>
            <a:ext cx="64008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999412" y="4343400"/>
            <a:ext cx="38862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70412" y="4724400"/>
            <a:ext cx="49530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70412" y="5257800"/>
            <a:ext cx="5105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675812" y="4724400"/>
            <a:ext cx="218608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310155" y="6096000"/>
            <a:ext cx="355173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0412" y="6553200"/>
            <a:ext cx="4953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05" y="3618323"/>
            <a:ext cx="4244507" cy="611953"/>
          </a:xfrm>
          <a:prstGeom prst="rect">
            <a:avLst/>
          </a:prstGeom>
        </p:spPr>
      </p:pic>
      <p:pic>
        <p:nvPicPr>
          <p:cNvPr id="13314" name="Picture 2" descr="Image result for strength tal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81" y="4304123"/>
            <a:ext cx="3102153" cy="206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52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89812" y="2075422"/>
            <a:ext cx="3995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10800000">
            <a:off x="3864064" y="2309559"/>
            <a:ext cx="762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3946334" y="5256237"/>
            <a:ext cx="762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>
            <a:off x="3946335" y="4746328"/>
            <a:ext cx="762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0800000">
            <a:off x="3864064" y="2968718"/>
            <a:ext cx="762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800000">
            <a:off x="3864064" y="3292848"/>
            <a:ext cx="762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31"/>
            <a:ext cx="5713412" cy="6761587"/>
          </a:xfrm>
          <a:prstGeom prst="rect">
            <a:avLst/>
          </a:prstGeom>
        </p:spPr>
      </p:pic>
      <p:pic>
        <p:nvPicPr>
          <p:cNvPr id="10242" name="Picture 2" descr="Image result for cliftons streng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2" y="685800"/>
            <a:ext cx="57150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cliftons strengths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2" y="3121119"/>
            <a:ext cx="5110163" cy="250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227012" y="5331656"/>
            <a:ext cx="609600" cy="1539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27012" y="3362642"/>
            <a:ext cx="609600" cy="1539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50812" y="4953000"/>
            <a:ext cx="609600" cy="1539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31774" y="2409935"/>
            <a:ext cx="609600" cy="1539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44474" y="2226957"/>
            <a:ext cx="820738" cy="1539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9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585" y="3048000"/>
            <a:ext cx="10969943" cy="9445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Clifton’s Strength and Emotions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Domains Do You Fall In?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67" y="1371600"/>
            <a:ext cx="11043047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1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0" y="63630"/>
            <a:ext cx="11977229" cy="430641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6612" y="4647883"/>
            <a:ext cx="10128787" cy="145588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My Top 5 = </a:t>
            </a:r>
            <a:r>
              <a:rPr lang="en-US" dirty="0" smtClean="0">
                <a:solidFill>
                  <a:srgbClr val="FF0000"/>
                </a:solidFill>
              </a:rPr>
              <a:t>2 Domains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537742" y="995716"/>
            <a:ext cx="1003786" cy="3136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" name="Oval 2"/>
          <p:cNvSpPr/>
          <p:nvPr/>
        </p:nvSpPr>
        <p:spPr>
          <a:xfrm>
            <a:off x="6185901" y="1309400"/>
            <a:ext cx="1622188" cy="3943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7" name="Oval 6"/>
          <p:cNvSpPr/>
          <p:nvPr/>
        </p:nvSpPr>
        <p:spPr>
          <a:xfrm>
            <a:off x="6006654" y="2277336"/>
            <a:ext cx="1622188" cy="3943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8" name="Oval 7"/>
          <p:cNvSpPr/>
          <p:nvPr/>
        </p:nvSpPr>
        <p:spPr>
          <a:xfrm>
            <a:off x="6072774" y="1959172"/>
            <a:ext cx="1622188" cy="3943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9" name="Oval 8"/>
          <p:cNvSpPr/>
          <p:nvPr/>
        </p:nvSpPr>
        <p:spPr>
          <a:xfrm>
            <a:off x="6185901" y="2949514"/>
            <a:ext cx="1622188" cy="3943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157157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F2210"/>
      </a:accent1>
      <a:accent2>
        <a:srgbClr val="245227"/>
      </a:accent2>
      <a:accent3>
        <a:srgbClr val="488862"/>
      </a:accent3>
      <a:accent4>
        <a:srgbClr val="59AA7A"/>
      </a:accent4>
      <a:accent5>
        <a:srgbClr val="9ED2AE"/>
      </a:accent5>
      <a:accent6>
        <a:srgbClr val="C2ECC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6401874_Cutout People Images_RVA_v4.potx" id="{9EFD3A6D-454B-4120-BDB6-D9BB1572EDF6}" vid="{1CA7F7BA-16AA-4A60-9193-FD356F5E6C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EAB48CC0-1458-4276-924D-2DA381B9DB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35939F-7C23-427B-82B5-9AA2AE62C2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E7694D8-244F-490B-B0AD-74457289D3B1}">
  <ds:schemaRefs>
    <ds:schemaRef ds:uri="http://purl.org/dc/terms/"/>
    <ds:schemaRef ds:uri="16c05727-aa75-4e4a-9b5f-8a80a1165891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Cutout People Images </Template>
  <TotalTime>0</TotalTime>
  <Words>1358</Words>
  <Application>Microsoft Office PowerPoint</Application>
  <PresentationFormat>Custom</PresentationFormat>
  <Paragraphs>203</Paragraphs>
  <Slides>44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3" baseType="lpstr">
      <vt:lpstr>ＭＳ Ｐゴシック</vt:lpstr>
      <vt:lpstr>ＭＳ Ｐゴシック</vt:lpstr>
      <vt:lpstr>Arial</vt:lpstr>
      <vt:lpstr>Arial Black</vt:lpstr>
      <vt:lpstr>Arial Unicode MS</vt:lpstr>
      <vt:lpstr>Bookman Old Style</vt:lpstr>
      <vt:lpstr>Calibri</vt:lpstr>
      <vt:lpstr>Century Gothic</vt:lpstr>
      <vt:lpstr>Freestyle Script</vt:lpstr>
      <vt:lpstr>Merriweather</vt:lpstr>
      <vt:lpstr>Museo</vt:lpstr>
      <vt:lpstr>Open Sans</vt:lpstr>
      <vt:lpstr>Papyrus</vt:lpstr>
      <vt:lpstr>Roboto</vt:lpstr>
      <vt:lpstr>Source Sans Pro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Clifton’s Strength and Emotions</vt:lpstr>
      <vt:lpstr>Sample 3</vt:lpstr>
      <vt:lpstr>Clifton’s Strength and Emotions</vt:lpstr>
      <vt:lpstr>PowerPoint Presentation</vt:lpstr>
      <vt:lpstr>PowerPoint Presentation</vt:lpstr>
      <vt:lpstr>Clifton’s Strength and Emotions         What Domains Do You Fall In?</vt:lpstr>
      <vt:lpstr>My Top 5 = 2 Domains</vt:lpstr>
      <vt:lpstr>Do Your Strengths Affect Your Emotions?          </vt:lpstr>
      <vt:lpstr>Top 34 Strengths?  Always….Sometimes…Hardly Ever</vt:lpstr>
      <vt:lpstr>Slide Title Page</vt:lpstr>
      <vt:lpstr>How Well Do YOU Know YOU?</vt:lpstr>
      <vt:lpstr>PowerPoint Presentation</vt:lpstr>
      <vt:lpstr>Sample 3</vt:lpstr>
      <vt:lpstr>Why Should Professors/Educators  Focus on  Emotional Intelligence in Education?</vt:lpstr>
      <vt:lpstr>Sample 4</vt:lpstr>
      <vt:lpstr>PowerPoint Presentation</vt:lpstr>
      <vt:lpstr>What is the MSCEIT</vt:lpstr>
      <vt:lpstr>Ability Based EI: Measurement</vt:lpstr>
      <vt:lpstr>PowerPoint Presentation</vt:lpstr>
      <vt:lpstr>Trait EI vs ability EI </vt:lpstr>
      <vt:lpstr>Ability Model of EI  -   MSCEIT                 </vt:lpstr>
      <vt:lpstr>Perceiving Emotions</vt:lpstr>
      <vt:lpstr>Perceiving Color and Shapes</vt:lpstr>
      <vt:lpstr>Person Perception</vt:lpstr>
      <vt:lpstr>Perceive - Picking up on Cues</vt:lpstr>
      <vt:lpstr>Perceive - Picking up on Cues</vt:lpstr>
      <vt:lpstr>Perceive - Picking up on Cues</vt:lpstr>
      <vt:lpstr>How Are You Perceived At Southern?  Ways to Help How You Are Perceived</vt:lpstr>
      <vt:lpstr>How well do you “read” people’s facial expressions?</vt:lpstr>
      <vt:lpstr>One Word Photo’s</vt:lpstr>
      <vt:lpstr>Read These People</vt:lpstr>
      <vt:lpstr>Read These People</vt:lpstr>
      <vt:lpstr>PowerPoint Presentation</vt:lpstr>
      <vt:lpstr>Read This Picture</vt:lpstr>
      <vt:lpstr>PowerPoint Presentation</vt:lpstr>
      <vt:lpstr>PowerPoint Presentation</vt:lpstr>
      <vt:lpstr>“One-word Photo”</vt:lpstr>
      <vt:lpstr>Sample 2</vt:lpstr>
      <vt:lpstr>Sample 3</vt:lpstr>
      <vt:lpstr>PowerPoint Presentation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2020-02-04T13:31:29Z</dcterms:created>
  <dcterms:modified xsi:type="dcterms:W3CDTF">2020-02-15T14:18:51Z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