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37"/>
  </p:notesMasterIdLst>
  <p:handoutMasterIdLst>
    <p:handoutMasterId r:id="rId38"/>
  </p:handoutMasterIdLst>
  <p:sldIdLst>
    <p:sldId id="285" r:id="rId3"/>
    <p:sldId id="274" r:id="rId4"/>
    <p:sldId id="308" r:id="rId5"/>
    <p:sldId id="310" r:id="rId6"/>
    <p:sldId id="309" r:id="rId7"/>
    <p:sldId id="265" r:id="rId8"/>
    <p:sldId id="290" r:id="rId9"/>
    <p:sldId id="291" r:id="rId10"/>
    <p:sldId id="294" r:id="rId11"/>
    <p:sldId id="287" r:id="rId12"/>
    <p:sldId id="295" r:id="rId13"/>
    <p:sldId id="268" r:id="rId14"/>
    <p:sldId id="286" r:id="rId15"/>
    <p:sldId id="256" r:id="rId16"/>
    <p:sldId id="257" r:id="rId17"/>
    <p:sldId id="278" r:id="rId18"/>
    <p:sldId id="303" r:id="rId19"/>
    <p:sldId id="280" r:id="rId20"/>
    <p:sldId id="305" r:id="rId21"/>
    <p:sldId id="277" r:id="rId22"/>
    <p:sldId id="288" r:id="rId23"/>
    <p:sldId id="296" r:id="rId24"/>
    <p:sldId id="281" r:id="rId25"/>
    <p:sldId id="258" r:id="rId26"/>
    <p:sldId id="283" r:id="rId27"/>
    <p:sldId id="284" r:id="rId28"/>
    <p:sldId id="282" r:id="rId29"/>
    <p:sldId id="298" r:id="rId30"/>
    <p:sldId id="266" r:id="rId31"/>
    <p:sldId id="301" r:id="rId32"/>
    <p:sldId id="302" r:id="rId33"/>
    <p:sldId id="299" r:id="rId34"/>
    <p:sldId id="304" r:id="rId35"/>
    <p:sldId id="27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26422"/>
    <a:srgbClr val="28511B"/>
    <a:srgbClr val="336600"/>
    <a:srgbClr val="387026"/>
    <a:srgbClr val="41832D"/>
    <a:srgbClr val="264E1A"/>
    <a:srgbClr val="990000"/>
    <a:srgbClr val="EEEEEE"/>
    <a:srgbClr val="F0F0F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4660"/>
  </p:normalViewPr>
  <p:slideViewPr>
    <p:cSldViewPr>
      <p:cViewPr>
        <p:scale>
          <a:sx n="69" d="100"/>
          <a:sy n="69" d="100"/>
        </p:scale>
        <p:origin x="636" y="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8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BCDFF6-05D4-48A2-9DC2-5916E8C5CDDE}" type="datetimeFigureOut">
              <a:rPr lang="en-US" smtClean="0"/>
              <a:pPr/>
              <a:t>2/23/2020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7CB9CC-A06A-45E9-8DE9-FC6F861D4F9D}" type="slidenum">
              <a:rPr lang="en-US" smtClean="0"/>
              <a:pPr/>
              <a:t>‹#›</a:t>
            </a:fld>
            <a:endParaRPr lang="en-US"/>
          </a:p>
        </p:txBody>
      </p:sp>
    </p:spTree>
    <p:extLst>
      <p:ext uri="{BB962C8B-B14F-4D97-AF65-F5344CB8AC3E}">
        <p14:creationId xmlns:p14="http://schemas.microsoft.com/office/powerpoint/2010/main" val="143251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124A6C-6781-424A-8BDD-4268583C75E8}" type="datetimeFigureOut">
              <a:rPr lang="en-US" smtClean="0"/>
              <a:pPr/>
              <a:t>2/23/2020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418958-F946-4E52-80DC-D02C8EECAE73}" type="slidenum">
              <a:rPr lang="en-US" smtClean="0"/>
              <a:pPr/>
              <a:t>‹#›</a:t>
            </a:fld>
            <a:endParaRPr lang="en-US"/>
          </a:p>
        </p:txBody>
      </p:sp>
    </p:spTree>
    <p:extLst>
      <p:ext uri="{BB962C8B-B14F-4D97-AF65-F5344CB8AC3E}">
        <p14:creationId xmlns:p14="http://schemas.microsoft.com/office/powerpoint/2010/main" val="3552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CC8D5-6D68-A443-97C0-91AE5977134B}" type="slidenum">
              <a:rPr lang="en-US" smtClean="0"/>
              <a:pPr/>
              <a:t>7</a:t>
            </a:fld>
            <a:endParaRPr lang="en-US" dirty="0"/>
          </a:p>
        </p:txBody>
      </p:sp>
    </p:spTree>
    <p:extLst>
      <p:ext uri="{BB962C8B-B14F-4D97-AF65-F5344CB8AC3E}">
        <p14:creationId xmlns:p14="http://schemas.microsoft.com/office/powerpoint/2010/main" val="358029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CC8D5-6D68-A443-97C0-91AE5977134B}" type="slidenum">
              <a:rPr lang="en-US" smtClean="0"/>
              <a:pPr/>
              <a:t>8</a:t>
            </a:fld>
            <a:endParaRPr lang="en-US" dirty="0"/>
          </a:p>
        </p:txBody>
      </p:sp>
    </p:spTree>
    <p:extLst>
      <p:ext uri="{BB962C8B-B14F-4D97-AF65-F5344CB8AC3E}">
        <p14:creationId xmlns:p14="http://schemas.microsoft.com/office/powerpoint/2010/main" val="277067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CC8D5-6D68-A443-97C0-91AE5977134B}" type="slidenum">
              <a:rPr lang="en-US" smtClean="0"/>
              <a:pPr/>
              <a:t>10</a:t>
            </a:fld>
            <a:endParaRPr lang="en-US" dirty="0"/>
          </a:p>
        </p:txBody>
      </p:sp>
    </p:spTree>
    <p:extLst>
      <p:ext uri="{BB962C8B-B14F-4D97-AF65-F5344CB8AC3E}">
        <p14:creationId xmlns:p14="http://schemas.microsoft.com/office/powerpoint/2010/main" val="395675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CC8D5-6D68-A443-97C0-91AE5977134B}" type="slidenum">
              <a:rPr lang="en-US" smtClean="0"/>
              <a:pPr/>
              <a:t>11</a:t>
            </a:fld>
            <a:endParaRPr lang="en-US" dirty="0"/>
          </a:p>
        </p:txBody>
      </p:sp>
    </p:spTree>
    <p:extLst>
      <p:ext uri="{BB962C8B-B14F-4D97-AF65-F5344CB8AC3E}">
        <p14:creationId xmlns:p14="http://schemas.microsoft.com/office/powerpoint/2010/main" val="405085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18958-F946-4E52-80DC-D02C8EECAE73}" type="slidenum">
              <a:rPr lang="en-US" smtClean="0"/>
              <a:pPr/>
              <a:t>21</a:t>
            </a:fld>
            <a:endParaRPr lang="en-US"/>
          </a:p>
        </p:txBody>
      </p:sp>
    </p:spTree>
    <p:extLst>
      <p:ext uri="{BB962C8B-B14F-4D97-AF65-F5344CB8AC3E}">
        <p14:creationId xmlns:p14="http://schemas.microsoft.com/office/powerpoint/2010/main" val="3968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D84F1B8-1323-4E65-ADD1-3313BFFE8F6A}" type="slidenum">
              <a:rPr lang="en-US" altLang="en-US" smtClean="0"/>
              <a:pPr/>
              <a:t>25</a:t>
            </a:fld>
            <a:endParaRPr lang="en-US" alt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783184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D84F1B8-1323-4E65-ADD1-3313BFFE8F6A}" type="slidenum">
              <a:rPr lang="en-US" altLang="en-US" smtClean="0"/>
              <a:pPr/>
              <a:t>26</a:t>
            </a:fld>
            <a:endParaRPr lang="en-US" alt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66141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18958-F946-4E52-80DC-D02C8EECAE73}" type="slidenum">
              <a:rPr lang="en-US" smtClean="0"/>
              <a:pPr/>
              <a:t>29</a:t>
            </a:fld>
            <a:endParaRPr lang="en-US"/>
          </a:p>
        </p:txBody>
      </p:sp>
    </p:spTree>
    <p:extLst>
      <p:ext uri="{BB962C8B-B14F-4D97-AF65-F5344CB8AC3E}">
        <p14:creationId xmlns:p14="http://schemas.microsoft.com/office/powerpoint/2010/main" val="1039229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9" name="head_gear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sp>
        <p:nvSpPr>
          <p:cNvPr id="8" name="click_box"/>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Date Placeholder 3"/>
          <p:cNvSpPr>
            <a:spLocks noGrp="1"/>
          </p:cNvSpPr>
          <p:nvPr>
            <p:ph type="dt" sz="half" idx="10"/>
          </p:nvPr>
        </p:nvSpPr>
        <p:spPr>
          <a:xfrm>
            <a:off x="457200" y="6340475"/>
            <a:ext cx="2133600" cy="365125"/>
          </a:xfrm>
        </p:spPr>
        <p:txBody>
          <a:bodyPr/>
          <a:lstStyle/>
          <a:p>
            <a:fld id="{100FFFD8-44AE-4895-AFBD-3E4A9EDD8D75}" type="datetime1">
              <a:rPr lang="en-US" smtClean="0"/>
              <a:pPr/>
              <a:t>2/23/2020</a:t>
            </a:fld>
            <a:endParaRPr lang="en-US"/>
          </a:p>
        </p:txBody>
      </p:sp>
      <p:sp>
        <p:nvSpPr>
          <p:cNvPr id="5" name="Footer Placeholder 4"/>
          <p:cNvSpPr>
            <a:spLocks noGrp="1"/>
          </p:cNvSpPr>
          <p:nvPr>
            <p:ph type="ftr" sz="quarter" idx="11"/>
          </p:nvPr>
        </p:nvSpPr>
        <p:spPr>
          <a:xfrm>
            <a:off x="3124200" y="6340475"/>
            <a:ext cx="2895600" cy="365125"/>
          </a:xfrm>
        </p:spPr>
        <p:txBody>
          <a:bodyPr/>
          <a:lstStyle/>
          <a:p>
            <a:r>
              <a:rPr lang="en-US" smtClean="0"/>
              <a:t>Copyright 2010</a:t>
            </a:r>
            <a:endParaRPr lang="en-US"/>
          </a:p>
        </p:txBody>
      </p:sp>
      <p:sp>
        <p:nvSpPr>
          <p:cNvPr id="6" name="Slide Number Placeholder 5"/>
          <p:cNvSpPr>
            <a:spLocks noGrp="1"/>
          </p:cNvSpPr>
          <p:nvPr>
            <p:ph type="sldNum" sz="quarter" idx="12"/>
          </p:nvPr>
        </p:nvSpPr>
        <p:spPr>
          <a:xfrm>
            <a:off x="6553200" y="6340475"/>
            <a:ext cx="2133600" cy="365125"/>
          </a:xfrm>
        </p:spPr>
        <p:txBody>
          <a:bodyPr/>
          <a:lstStyle/>
          <a:p>
            <a:fld id="{7D3D4356-750F-43A5-86F1-332F9B8C8A9C}" type="slidenum">
              <a:rPr lang="en-US" smtClean="0"/>
              <a:pPr/>
              <a:t>‹#›</a:t>
            </a:fld>
            <a:endParaRPr lang="en-US"/>
          </a:p>
        </p:txBody>
      </p:sp>
      <p:sp>
        <p:nvSpPr>
          <p:cNvPr id="3" name="Subtitle 2"/>
          <p:cNvSpPr>
            <a:spLocks noGrp="1"/>
          </p:cNvSpPr>
          <p:nvPr>
            <p:ph type="subTitle" idx="1"/>
          </p:nvPr>
        </p:nvSpPr>
        <p:spPr>
          <a:xfrm>
            <a:off x="4572000" y="1143000"/>
            <a:ext cx="3581400" cy="1752600"/>
          </a:xfrm>
        </p:spPr>
        <p:txBody>
          <a:bodyPr>
            <a:normAutofit/>
          </a:bodyPr>
          <a:lstStyle>
            <a:lvl1pPr marL="0" indent="0" algn="l">
              <a:buNone/>
              <a:defRPr sz="1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4572000" y="-250825"/>
            <a:ext cx="3581400" cy="1470025"/>
          </a:xfrm>
          <a:ln>
            <a:noFill/>
          </a:ln>
        </p:spPr>
        <p:txBody>
          <a:bodyPr anchor="b">
            <a:normAutofit/>
          </a:bodyPr>
          <a:lstStyle>
            <a:lvl1pPr algn="l">
              <a:defRPr sz="3200">
                <a:solidFill>
                  <a:schemeClr val="bg2">
                    <a:lumMod val="50000"/>
                  </a:schemeClr>
                </a:solidFill>
              </a:defRPr>
            </a:lvl1pPr>
          </a:lstStyle>
          <a:p>
            <a:r>
              <a:rPr lang="en-US" dirty="0" smtClean="0"/>
              <a:t>Title</a:t>
            </a:r>
            <a:endParaRPr lang="en-US" dirty="0"/>
          </a:p>
        </p:txBody>
      </p:sp>
    </p:spTree>
    <p:extLst>
      <p:ext uri="{BB962C8B-B14F-4D97-AF65-F5344CB8AC3E}">
        <p14:creationId xmlns:p14="http://schemas.microsoft.com/office/powerpoint/2010/main" val="7576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33" fill="hold"/>
                                        <p:tgtEl>
                                          <p:spTgt spid="9"/>
                                        </p:tgtEl>
                                      </p:cBhvr>
                                    </p:cmd>
                                  </p:childTnLst>
                                </p:cTn>
                              </p:par>
                              <p:par>
                                <p:cTn id="7" presetID="10" presetClass="entr" presetSubtype="0" fill="hold" grpId="0" nodeType="withEffect">
                                  <p:stCondLst>
                                    <p:cond delay="14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700"/>
                                        <p:tgtEl>
                                          <p:spTgt spid="2"/>
                                        </p:tgtEl>
                                      </p:cBhvr>
                                    </p:animEffect>
                                  </p:childTnLst>
                                </p:cTn>
                              </p:par>
                              <p:par>
                                <p:cTn id="10" presetID="10" presetClass="entr" presetSubtype="0" fill="hold" grpId="0" nodeType="withEffect">
                                  <p:stCondLst>
                                    <p:cond delay="16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700"/>
                                        <p:tgtEl>
                                          <p:spTgt spid="3">
                                            <p:txEl>
                                              <p:pRg st="0" end="0"/>
                                            </p:txEl>
                                          </p:spTgt>
                                        </p:tgtEl>
                                      </p:cBhvr>
                                    </p:animEffect>
                                  </p:childTnLst>
                                </p:cTn>
                              </p:par>
                              <p:par>
                                <p:cTn id="13" presetID="6" presetClass="entr" presetSubtype="16" fill="hold" nodeType="withEffect">
                                  <p:stCondLst>
                                    <p:cond delay="60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9"/>
                </p:tgtEl>
              </p:cMediaNode>
            </p:video>
          </p:childTnLst>
        </p:cTn>
      </p:par>
    </p:tnLst>
    <p:bldLst>
      <p:bldP spid="3" grpId="0" build="p">
        <p:tmplLst>
          <p:tmpl lvl="1">
            <p:tnLst>
              <p:par>
                <p:cT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17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54687" y="242887"/>
            <a:ext cx="3008313" cy="1162050"/>
          </a:xfrm>
        </p:spPr>
        <p:txBody>
          <a:bodyPr anchor="b"/>
          <a:lstStyle>
            <a:lvl1pPr algn="l">
              <a:defRPr sz="2000" b="1">
                <a:solidFill>
                  <a:schemeClr val="bg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04800" y="457200"/>
            <a:ext cx="5111750" cy="5853113"/>
          </a:xfrm>
        </p:spPr>
        <p:txBody>
          <a:bodyPr>
            <a:normAutofit/>
          </a:bodyPr>
          <a:lstStyle>
            <a:lvl1pPr>
              <a:defRPr sz="2000">
                <a:solidFill>
                  <a:schemeClr val="bg2">
                    <a:lumMod val="50000"/>
                  </a:schemeClr>
                </a:solidFill>
              </a:defRPr>
            </a:lvl1pPr>
            <a:lvl2pPr>
              <a:defRPr sz="2000">
                <a:solidFill>
                  <a:schemeClr val="bg2">
                    <a:lumMod val="50000"/>
                  </a:schemeClr>
                </a:solidFill>
              </a:defRPr>
            </a:lvl2pPr>
            <a:lvl3pPr>
              <a:defRPr sz="20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54687" y="1404937"/>
            <a:ext cx="3008313" cy="4691063"/>
          </a:xfrm>
        </p:spPr>
        <p:txBody>
          <a:bodyPr/>
          <a:lstStyle>
            <a:lvl1pPr marL="0" indent="0">
              <a:buNone/>
              <a:defRPr sz="1400">
                <a:solidFill>
                  <a:schemeClr val="bg2">
                    <a:lumMod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2D438D-AE6A-4474-A663-B4C9F5E53C36}" type="datetime1">
              <a:rPr lang="en-US" smtClean="0"/>
              <a:pPr/>
              <a:t>2/23/2020</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3200" y="914400"/>
            <a:ext cx="2286000" cy="1143000"/>
          </a:xfrm>
        </p:spPr>
        <p:txBody>
          <a:bodyPr anchor="b"/>
          <a:lstStyle>
            <a:lvl1pPr algn="r">
              <a:defRPr sz="2000" b="1">
                <a:solidFill>
                  <a:schemeClr val="bg2">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52400" y="1143000"/>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553200" y="20574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830C6B-242E-4D1B-91A1-CC99DE204D52}" type="datetime1">
              <a:rPr lang="en-US" smtClean="0"/>
              <a:pPr/>
              <a:t>2/23/2020</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532151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EFB00-253A-4023-8199-636D46268FF2}"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712503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C178E-BC1B-44EB-9A78-5C42726589F6}"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7876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2">
                    <a:lumMod val="25000"/>
                  </a:schemeClr>
                </a:solidFill>
              </a:defRPr>
            </a:lvl1pPr>
            <a:lvl2pPr marL="1828800" indent="-1828800">
              <a:buFontTx/>
              <a:buNone/>
              <a:defRPr sz="1200">
                <a:solidFill>
                  <a:schemeClr val="bg2">
                    <a:lumMod val="25000"/>
                  </a:schemeClr>
                </a:solidFill>
              </a:defRPr>
            </a:lvl2pPr>
            <a:lvl3pPr marL="1828800" indent="-1828800">
              <a:buFontTx/>
              <a:buNone/>
              <a:defRPr sz="1200">
                <a:solidFill>
                  <a:schemeClr val="bg2">
                    <a:lumMod val="25000"/>
                  </a:schemeClr>
                </a:solidFill>
              </a:defRPr>
            </a:lvl3pPr>
            <a:lvl4pPr marL="1828800" indent="-1828800">
              <a:buFontTx/>
              <a:buNone/>
              <a:defRPr sz="1200">
                <a:solidFill>
                  <a:schemeClr val="bg2">
                    <a:lumMod val="25000"/>
                  </a:schemeClr>
                </a:solidFill>
              </a:defRPr>
            </a:lvl4pPr>
            <a:lvl5pPr marL="1828800" indent="-1828800">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2">
                    <a:lumMod val="25000"/>
                  </a:schemeClr>
                </a:solidFill>
              </a:defRPr>
            </a:lvl1pPr>
            <a:lvl2pPr marL="0" indent="0">
              <a:buFontTx/>
              <a:buNone/>
              <a:defRPr sz="1200">
                <a:solidFill>
                  <a:schemeClr val="bg2">
                    <a:lumMod val="25000"/>
                  </a:schemeClr>
                </a:solidFill>
              </a:defRPr>
            </a:lvl2pPr>
            <a:lvl3pPr marL="0" indent="0">
              <a:buFontTx/>
              <a:buNone/>
              <a:defRPr sz="1200">
                <a:solidFill>
                  <a:schemeClr val="bg2">
                    <a:lumMod val="25000"/>
                  </a:schemeClr>
                </a:solidFill>
              </a:defRPr>
            </a:lvl3pPr>
            <a:lvl4pPr marL="0" indent="0">
              <a:buFontTx/>
              <a:buNone/>
              <a:defRPr sz="1200">
                <a:solidFill>
                  <a:schemeClr val="bg2">
                    <a:lumMod val="25000"/>
                  </a:schemeClr>
                </a:solidFill>
              </a:defRPr>
            </a:lvl4pPr>
            <a:lvl5pPr marL="0" indent="0">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12" name="Title 11"/>
          <p:cNvSpPr>
            <a:spLocks noGrp="1"/>
          </p:cNvSpPr>
          <p:nvPr>
            <p:ph type="title"/>
          </p:nvPr>
        </p:nvSpPr>
        <p:spPr>
          <a:xfrm>
            <a:off x="1524000" y="731838"/>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538947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81000" y="3581401"/>
            <a:ext cx="2743200" cy="266699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62300" y="3581401"/>
            <a:ext cx="2743200" cy="266699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43600" y="3581401"/>
            <a:ext cx="2743200" cy="266699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81000" y="1371600"/>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00400" y="1371600"/>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943600" y="1371600"/>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76200" y="579438"/>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783582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2">
                    <a:lumMod val="25000"/>
                  </a:schemeClr>
                </a:solidFill>
              </a:defRPr>
            </a:lvl1pPr>
            <a:lvl2pPr marL="0" indent="0" algn="l">
              <a:buFontTx/>
              <a:buNone/>
              <a:defRPr sz="1200">
                <a:solidFill>
                  <a:schemeClr val="bg2">
                    <a:lumMod val="25000"/>
                  </a:schemeClr>
                </a:solidFill>
              </a:defRPr>
            </a:lvl2pPr>
            <a:lvl3pPr marL="0" indent="0" algn="l">
              <a:buFontTx/>
              <a:buNone/>
              <a:defRPr sz="1200">
                <a:solidFill>
                  <a:schemeClr val="bg2">
                    <a:lumMod val="25000"/>
                  </a:schemeClr>
                </a:solidFill>
              </a:defRPr>
            </a:lvl3pPr>
            <a:lvl4pPr marL="0" indent="0" algn="l">
              <a:buFontTx/>
              <a:buNone/>
              <a:defRPr sz="1200">
                <a:solidFill>
                  <a:schemeClr val="bg2">
                    <a:lumMod val="25000"/>
                  </a:schemeClr>
                </a:solidFill>
              </a:defRPr>
            </a:lvl4pPr>
            <a:lvl5pPr marL="0" indent="0" algn="l">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2">
                    <a:lumMod val="25000"/>
                  </a:schemeClr>
                </a:solidFill>
              </a:defRPr>
            </a:lvl1pPr>
            <a:lvl2pPr marL="0" indent="0">
              <a:buFontTx/>
              <a:buNone/>
              <a:defRPr sz="1200">
                <a:solidFill>
                  <a:schemeClr val="bg2">
                    <a:lumMod val="25000"/>
                  </a:schemeClr>
                </a:solidFill>
              </a:defRPr>
            </a:lvl2pPr>
            <a:lvl3pPr marL="0" indent="0">
              <a:buFontTx/>
              <a:buNone/>
              <a:defRPr sz="1200">
                <a:solidFill>
                  <a:schemeClr val="bg2">
                    <a:lumMod val="25000"/>
                  </a:schemeClr>
                </a:solidFill>
              </a:defRPr>
            </a:lvl3pPr>
            <a:lvl4pPr marL="0" indent="0">
              <a:buFontTx/>
              <a:buNone/>
              <a:defRPr sz="1200">
                <a:solidFill>
                  <a:schemeClr val="bg2">
                    <a:lumMod val="25000"/>
                  </a:schemeClr>
                </a:solidFill>
              </a:defRPr>
            </a:lvl4pPr>
            <a:lvl5pPr marL="0" indent="0">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a:xfrm>
            <a:off x="76200" y="579438"/>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225279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524000"/>
            <a:ext cx="3048000" cy="4297363"/>
          </a:xfrm>
        </p:spPr>
        <p:txBody>
          <a:bodyPr/>
          <a:lstStyle>
            <a:lvl1pPr marL="0" indent="0">
              <a:lnSpc>
                <a:spcPts val="1600"/>
              </a:lnSpc>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14" name="Title 13"/>
          <p:cNvSpPr>
            <a:spLocks noGrp="1"/>
          </p:cNvSpPr>
          <p:nvPr>
            <p:ph type="title"/>
          </p:nvPr>
        </p:nvSpPr>
        <p:spPr>
          <a:xfrm>
            <a:off x="1676400" y="457200"/>
            <a:ext cx="7620000" cy="715962"/>
          </a:xfrm>
        </p:spPr>
        <p:txBody>
          <a:bodyPr>
            <a:normAutofit/>
          </a:bodyPr>
          <a:lstStyle>
            <a:lvl1pPr algn="ctr" defTabSz="914400" rtl="0" eaLnBrk="1" latinLnBrk="0" hangingPunct="1">
              <a:spcBef>
                <a:spcPct val="0"/>
              </a:spcBef>
              <a:buNone/>
              <a:defRPr lang="en-US" sz="4000" b="1" kern="1200" dirty="0">
                <a:solidFill>
                  <a:schemeClr val="bg2">
                    <a:lumMod val="50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1219200"/>
            <a:ext cx="7620000" cy="457200"/>
          </a:xfrm>
        </p:spPr>
        <p:txBody>
          <a:bodyPr>
            <a:normAutofit/>
          </a:bodyPr>
          <a:lstStyle>
            <a:lvl1pPr algn="ctr">
              <a:buFontTx/>
              <a:buNone/>
              <a:defRPr sz="2000">
                <a:solidFill>
                  <a:schemeClr val="bg2">
                    <a:lumMod val="7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55530730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895600" y="37338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133600" y="20574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362200" y="28956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590800" y="45720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286000" y="52578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447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838200"/>
            <a:ext cx="12268200" cy="920115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71600" y="76200"/>
            <a:ext cx="6248400" cy="7810500"/>
          </a:xfrm>
          <a:prstGeom prst="rect">
            <a:avLst/>
          </a:prstGeom>
        </p:spPr>
      </p:pic>
      <p:sp>
        <p:nvSpPr>
          <p:cNvPr id="4" name="Date Placeholder 3"/>
          <p:cNvSpPr>
            <a:spLocks noGrp="1"/>
          </p:cNvSpPr>
          <p:nvPr>
            <p:ph type="dt" sz="half" idx="10"/>
          </p:nvPr>
        </p:nvSpPr>
        <p:spPr>
          <a:xfrm>
            <a:off x="457200" y="6340475"/>
            <a:ext cx="2133600" cy="365125"/>
          </a:xfrm>
        </p:spPr>
        <p:txBody>
          <a:bodyPr/>
          <a:lstStyle/>
          <a:p>
            <a:fld id="{B3AE57F9-1217-4351-A260-46CF16D79BD9}" type="datetime1">
              <a:rPr lang="en-US" smtClean="0"/>
              <a:pPr/>
              <a:t>2/23/2020</a:t>
            </a:fld>
            <a:endParaRPr lang="en-US"/>
          </a:p>
        </p:txBody>
      </p:sp>
      <p:sp>
        <p:nvSpPr>
          <p:cNvPr id="5" name="Footer Placeholder 4"/>
          <p:cNvSpPr>
            <a:spLocks noGrp="1"/>
          </p:cNvSpPr>
          <p:nvPr>
            <p:ph type="ftr" sz="quarter" idx="11"/>
          </p:nvPr>
        </p:nvSpPr>
        <p:spPr>
          <a:xfrm>
            <a:off x="3124200" y="6340475"/>
            <a:ext cx="2895600" cy="365125"/>
          </a:xfrm>
        </p:spPr>
        <p:txBody>
          <a:bodyPr/>
          <a:lstStyle/>
          <a:p>
            <a:r>
              <a:rPr lang="en-US" smtClean="0"/>
              <a:t>Copyright 2010</a:t>
            </a:r>
            <a:endParaRPr lang="en-US"/>
          </a:p>
        </p:txBody>
      </p:sp>
      <p:sp>
        <p:nvSpPr>
          <p:cNvPr id="6" name="Slide Number Placeholder 5"/>
          <p:cNvSpPr>
            <a:spLocks noGrp="1"/>
          </p:cNvSpPr>
          <p:nvPr>
            <p:ph type="sldNum" sz="quarter" idx="12"/>
          </p:nvPr>
        </p:nvSpPr>
        <p:spPr>
          <a:xfrm>
            <a:off x="6553200" y="6340475"/>
            <a:ext cx="2133600" cy="365125"/>
          </a:xfrm>
        </p:spPr>
        <p:txBody>
          <a:bodyPr/>
          <a:lstStyle/>
          <a:p>
            <a:fld id="{7D3D4356-750F-43A5-86F1-332F9B8C8A9C}" type="slidenum">
              <a:rPr lang="en-US" smtClean="0"/>
              <a:pPr/>
              <a:t>‹#›</a:t>
            </a:fld>
            <a:endParaRPr lang="en-US"/>
          </a:p>
        </p:txBody>
      </p:sp>
      <p:sp>
        <p:nvSpPr>
          <p:cNvPr id="3" name="Subtitle 2"/>
          <p:cNvSpPr>
            <a:spLocks noGrp="1"/>
          </p:cNvSpPr>
          <p:nvPr>
            <p:ph type="subTitle" idx="1"/>
          </p:nvPr>
        </p:nvSpPr>
        <p:spPr>
          <a:xfrm>
            <a:off x="4572000" y="1143000"/>
            <a:ext cx="3581400" cy="1752600"/>
          </a:xfrm>
        </p:spPr>
        <p:txBody>
          <a:bodyPr>
            <a:normAutofit/>
          </a:bodyPr>
          <a:lstStyle>
            <a:lvl1pPr marL="0" indent="0" algn="l">
              <a:buNone/>
              <a:defRPr sz="1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4572000" y="-250825"/>
            <a:ext cx="3581400" cy="1470025"/>
          </a:xfrm>
          <a:ln>
            <a:noFill/>
          </a:ln>
        </p:spPr>
        <p:txBody>
          <a:bodyPr anchor="b">
            <a:normAutofit/>
          </a:bodyPr>
          <a:lstStyle>
            <a:lvl1pPr algn="l">
              <a:defRPr sz="3200">
                <a:solidFill>
                  <a:schemeClr val="bg2">
                    <a:lumMod val="50000"/>
                  </a:schemeClr>
                </a:solidFill>
              </a:defRPr>
            </a:lvl1pPr>
          </a:lstStyle>
          <a:p>
            <a:r>
              <a:rPr lang="en-US" dirty="0" smtClean="0"/>
              <a:t>Title</a:t>
            </a:r>
            <a:endParaRPr lang="en-US" dirty="0"/>
          </a:p>
        </p:txBody>
      </p:sp>
    </p:spTree>
    <p:extLst>
      <p:ext uri="{BB962C8B-B14F-4D97-AF65-F5344CB8AC3E}">
        <p14:creationId xmlns:p14="http://schemas.microsoft.com/office/powerpoint/2010/main" val="30515287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B61C253-7359-4DF1-98D4-AA53D1014237}"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ctrTitle"/>
          </p:nvPr>
        </p:nvSpPr>
        <p:spPr>
          <a:xfrm>
            <a:off x="228600" y="2895600"/>
            <a:ext cx="3581400" cy="1470025"/>
          </a:xfrm>
        </p:spPr>
        <p:txBody>
          <a:bodyPr anchor="b">
            <a:normAutofit/>
          </a:bodyPr>
          <a:lstStyle>
            <a:lvl1pPr algn="r">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267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85467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3A0C16-C73B-435D-8EA6-44E64B6C8998}"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ctrTitle"/>
          </p:nvPr>
        </p:nvSpPr>
        <p:spPr>
          <a:xfrm>
            <a:off x="228600" y="2895600"/>
            <a:ext cx="3581400" cy="1470025"/>
          </a:xfrm>
        </p:spPr>
        <p:txBody>
          <a:bodyPr anchor="b">
            <a:normAutofit/>
          </a:bodyPr>
          <a:lstStyle>
            <a:lvl1pPr algn="r">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267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217179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1514" y="413657"/>
            <a:ext cx="9144000" cy="6858000"/>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58000" y="5878003"/>
            <a:ext cx="1842066" cy="660225"/>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a:t>
            </a:fld>
            <a:endParaRPr lang="en-US"/>
          </a:p>
        </p:txBody>
      </p:sp>
      <p:sp>
        <p:nvSpPr>
          <p:cNvPr id="3" name="Content Placeholder 2"/>
          <p:cNvSpPr>
            <a:spLocks noGrp="1"/>
          </p:cNvSpPr>
          <p:nvPr>
            <p:ph idx="1"/>
          </p:nvPr>
        </p:nvSpPr>
        <p:spPr>
          <a:xfrm>
            <a:off x="2667000" y="990600"/>
            <a:ext cx="7620000" cy="51355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smtClean="0"/>
              <a:t>Copyright 2010</a:t>
            </a: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6CA77847-4D92-46D0-8D01-8CF234C4EECD}" type="datetime1">
              <a:rPr lang="en-US" smtClean="0"/>
              <a:pPr/>
              <a:t>2/23/2020</a:t>
            </a:fld>
            <a:endParaRPr lang="en-US" dirty="0"/>
          </a:p>
        </p:txBody>
      </p:sp>
      <p:sp>
        <p:nvSpPr>
          <p:cNvPr id="2" name="Title 1"/>
          <p:cNvSpPr>
            <a:spLocks noGrp="1"/>
          </p:cNvSpPr>
          <p:nvPr>
            <p:ph type="title"/>
          </p:nvPr>
        </p:nvSpPr>
        <p:spPr>
          <a:xfrm>
            <a:off x="1371600" y="76200"/>
            <a:ext cx="7620000" cy="715962"/>
          </a:xfrm>
          <a:noFill/>
        </p:spPr>
        <p:txBody>
          <a:bodyPr>
            <a:normAutofit/>
          </a:bodyPr>
          <a:lstStyle>
            <a:lvl1pPr algn="l">
              <a:defRPr sz="3600">
                <a:ln w="12700">
                  <a:solidFill>
                    <a:schemeClr val="bg2">
                      <a:lumMod val="10000"/>
                    </a:schemeClr>
                  </a:solidFill>
                  <a:prstDash val="solid"/>
                </a:ln>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09003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1112837"/>
            <a:ext cx="7620000" cy="513556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964966E-351C-40E3-9205-7FE5EE919CB3}"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title"/>
          </p:nvPr>
        </p:nvSpPr>
        <p:spPr>
          <a:xfrm>
            <a:off x="1676400" y="274638"/>
            <a:ext cx="7620000" cy="715962"/>
          </a:xfrm>
        </p:spPr>
        <p:txBody>
          <a:bodyPr>
            <a:normAutofit/>
          </a:bodyPr>
          <a:lstStyle>
            <a:lvl1pPr algn="l">
              <a:defRPr sz="3600">
                <a:solidFill>
                  <a:schemeClr val="bg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39890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450E669-9D9F-4246-BF8C-078B22F67CC3}"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5046554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F5209E2-6D2F-40FB-8091-E3FFE6599C7C}" type="datetime1">
              <a:rPr lang="en-US" smtClean="0"/>
              <a:pPr/>
              <a:t>2/23/2020</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1666170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99D1163-60E0-4CE9-9660-BCF5C4B30DDD}" type="datetime1">
              <a:rPr lang="en-US" smtClean="0"/>
              <a:pPr/>
              <a:t>2/23/2020</a:t>
            </a:fld>
            <a:endParaRPr lang="en-US"/>
          </a:p>
        </p:txBody>
      </p:sp>
      <p:sp>
        <p:nvSpPr>
          <p:cNvPr id="8" name="Footer Placeholder 7"/>
          <p:cNvSpPr>
            <a:spLocks noGrp="1"/>
          </p:cNvSpPr>
          <p:nvPr>
            <p:ph type="ftr" sz="quarter" idx="11"/>
          </p:nvPr>
        </p:nvSpPr>
        <p:spPr/>
        <p:txBody>
          <a:bodyPr/>
          <a:lstStyle/>
          <a:p>
            <a:r>
              <a:rPr lang="en-US" smtClean="0"/>
              <a:t>Copyright 2010</a:t>
            </a:r>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4560160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272F71-826D-4985-A5F2-DA1392C65A97}" type="datetime1">
              <a:rPr lang="en-US" smtClean="0"/>
              <a:pPr/>
              <a:t>2/23/2020</a:t>
            </a:fld>
            <a:endParaRPr lang="en-US"/>
          </a:p>
        </p:txBody>
      </p:sp>
      <p:sp>
        <p:nvSpPr>
          <p:cNvPr id="4" name="Footer Placeholder 3"/>
          <p:cNvSpPr>
            <a:spLocks noGrp="1"/>
          </p:cNvSpPr>
          <p:nvPr>
            <p:ph type="ftr" sz="quarter" idx="11"/>
          </p:nvPr>
        </p:nvSpPr>
        <p:spPr/>
        <p:txBody>
          <a:bodyPr/>
          <a:lstStyle/>
          <a:p>
            <a:r>
              <a:rPr lang="en-US" smtClean="0"/>
              <a:t>Copyright 2010</a:t>
            </a:r>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1022608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DC8AA-9C60-41D7-B11D-7F78A7521324}" type="datetime1">
              <a:rPr lang="en-US" smtClean="0"/>
              <a:pPr/>
              <a:t>2/23/2020</a:t>
            </a:fld>
            <a:endParaRPr lang="en-US"/>
          </a:p>
        </p:txBody>
      </p:sp>
      <p:sp>
        <p:nvSpPr>
          <p:cNvPr id="3" name="Footer Placeholder 2"/>
          <p:cNvSpPr>
            <a:spLocks noGrp="1"/>
          </p:cNvSpPr>
          <p:nvPr>
            <p:ph type="ftr" sz="quarter" idx="11"/>
          </p:nvPr>
        </p:nvSpPr>
        <p:spPr/>
        <p:txBody>
          <a:bodyPr/>
          <a:lstStyle/>
          <a:p>
            <a:r>
              <a:rPr lang="en-US" smtClean="0"/>
              <a:t>Copyright 2010</a:t>
            </a:r>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1078734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54687" y="242887"/>
            <a:ext cx="3008313" cy="1162050"/>
          </a:xfrm>
        </p:spPr>
        <p:txBody>
          <a:bodyPr anchor="b"/>
          <a:lstStyle>
            <a:lvl1pPr algn="l">
              <a:defRPr sz="2000" b="1">
                <a:solidFill>
                  <a:schemeClr val="bg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04800" y="457200"/>
            <a:ext cx="5111750" cy="5853113"/>
          </a:xfrm>
        </p:spPr>
        <p:txBody>
          <a:bodyPr>
            <a:normAutofit/>
          </a:bodyPr>
          <a:lstStyle>
            <a:lvl1pPr>
              <a:defRPr sz="2000">
                <a:solidFill>
                  <a:schemeClr val="bg2">
                    <a:lumMod val="50000"/>
                  </a:schemeClr>
                </a:solidFill>
              </a:defRPr>
            </a:lvl1pPr>
            <a:lvl2pPr>
              <a:defRPr sz="2000">
                <a:solidFill>
                  <a:schemeClr val="bg2">
                    <a:lumMod val="50000"/>
                  </a:schemeClr>
                </a:solidFill>
              </a:defRPr>
            </a:lvl2pPr>
            <a:lvl3pPr>
              <a:defRPr sz="20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54687" y="1404937"/>
            <a:ext cx="3008313" cy="4691063"/>
          </a:xfrm>
        </p:spPr>
        <p:txBody>
          <a:bodyPr/>
          <a:lstStyle>
            <a:lvl1pPr marL="0" indent="0">
              <a:buNone/>
              <a:defRPr sz="1400">
                <a:solidFill>
                  <a:schemeClr val="bg2">
                    <a:lumMod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BA368D5-911E-4C26-B590-4AF0D2143BFD}" type="datetime1">
              <a:rPr lang="en-US" smtClean="0"/>
              <a:pPr/>
              <a:t>2/23/2020</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76340736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3200" y="914400"/>
            <a:ext cx="2286000" cy="1143000"/>
          </a:xfrm>
        </p:spPr>
        <p:txBody>
          <a:bodyPr anchor="b"/>
          <a:lstStyle>
            <a:lvl1pPr algn="r">
              <a:defRPr sz="2000" b="1">
                <a:solidFill>
                  <a:schemeClr val="bg2">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52400" y="1143000"/>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553200" y="20574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D463CBB-3EB3-4A1F-85CE-9F92E3915B9D}" type="datetime1">
              <a:rPr lang="en-US" smtClean="0"/>
              <a:pPr/>
              <a:t>2/23/2020</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657098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8" name="head_gears_a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pic>
        <p:nvPicPr>
          <p:cNvPr id="9" name="Picture 8"/>
          <p:cNvPicPr>
            <a:picLocks noChangeAspect="1"/>
          </p:cNvPicPr>
          <p:nvPr userDrawn="1"/>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7" name="click box"/>
          <p:cNvSpPr/>
          <p:nvPr userDrawn="1"/>
        </p:nvSpPr>
        <p:spPr>
          <a:xfrm>
            <a:off x="1907498" y="510915"/>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a:t>
            </a:fld>
            <a:endParaRPr lang="en-US"/>
          </a:p>
        </p:txBody>
      </p:sp>
      <p:sp>
        <p:nvSpPr>
          <p:cNvPr id="3" name="Content Placeholder 2"/>
          <p:cNvSpPr>
            <a:spLocks noGrp="1"/>
          </p:cNvSpPr>
          <p:nvPr>
            <p:ph idx="1"/>
          </p:nvPr>
        </p:nvSpPr>
        <p:spPr>
          <a:xfrm>
            <a:off x="2667000" y="990600"/>
            <a:ext cx="7620000" cy="51355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smtClean="0"/>
              <a:t>Copyright 2010</a:t>
            </a: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BBC8E7CA-560B-427E-8E8F-A4E78ED853C6}" type="datetime1">
              <a:rPr lang="en-US" smtClean="0"/>
              <a:pPr/>
              <a:t>2/23/2020</a:t>
            </a:fld>
            <a:endParaRPr lang="en-US" dirty="0"/>
          </a:p>
        </p:txBody>
      </p:sp>
      <p:sp>
        <p:nvSpPr>
          <p:cNvPr id="2" name="Title 1"/>
          <p:cNvSpPr>
            <a:spLocks noGrp="1"/>
          </p:cNvSpPr>
          <p:nvPr>
            <p:ph type="title"/>
          </p:nvPr>
        </p:nvSpPr>
        <p:spPr>
          <a:xfrm>
            <a:off x="1371600" y="76200"/>
            <a:ext cx="7620000" cy="715962"/>
          </a:xfrm>
          <a:noFill/>
        </p:spPr>
        <p:txBody>
          <a:bodyPr>
            <a:normAutofit/>
          </a:bodyPr>
          <a:lstStyle>
            <a:lvl1pPr algn="l">
              <a:defRPr sz="3600">
                <a:ln w="12700">
                  <a:solidFill>
                    <a:schemeClr val="bg2">
                      <a:lumMod val="10000"/>
                    </a:schemeClr>
                  </a:solidFill>
                  <a:prstDash val="solid"/>
                </a:ln>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247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33" fill="hold"/>
                                        <p:tgtEl>
                                          <p:spTgt spid="8"/>
                                        </p:tgtEl>
                                      </p:cBhvr>
                                    </p:cmd>
                                  </p:childTnLst>
                                </p:cTn>
                              </p:par>
                              <p:par>
                                <p:cTn id="7" presetID="2" presetClass="entr" presetSubtype="2" decel="3800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100" fill="hold"/>
                                        <p:tgtEl>
                                          <p:spTgt spid="9"/>
                                        </p:tgtEl>
                                        <p:attrNameLst>
                                          <p:attrName>ppt_x</p:attrName>
                                        </p:attrNameLst>
                                      </p:cBhvr>
                                      <p:tavLst>
                                        <p:tav tm="0">
                                          <p:val>
                                            <p:strVal val="1+#ppt_w/2"/>
                                          </p:val>
                                        </p:tav>
                                        <p:tav tm="100000">
                                          <p:val>
                                            <p:strVal val="#ppt_x"/>
                                          </p:val>
                                        </p:tav>
                                      </p:tavLst>
                                    </p:anim>
                                    <p:anim calcmode="lin" valueType="num">
                                      <p:cBhvr additive="base">
                                        <p:cTn id="10" dur="11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2" decel="34286"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00" fill="hold"/>
                                        <p:tgtEl>
                                          <p:spTgt spid="2"/>
                                        </p:tgtEl>
                                        <p:attrNameLst>
                                          <p:attrName>ppt_x</p:attrName>
                                        </p:attrNameLst>
                                      </p:cBhvr>
                                      <p:tavLst>
                                        <p:tav tm="0">
                                          <p:val>
                                            <p:strVal val="1+#ppt_w/2"/>
                                          </p:val>
                                        </p:tav>
                                        <p:tav tm="100000">
                                          <p:val>
                                            <p:strVal val="#ppt_x"/>
                                          </p:val>
                                        </p:tav>
                                      </p:tavLst>
                                    </p:anim>
                                    <p:anim calcmode="lin" valueType="num">
                                      <p:cBhvr additive="base">
                                        <p:cTn id="14" dur="7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decel="34286" fill="hold" grpId="0" nodeType="withEffect">
                                  <p:stCondLst>
                                    <p:cond delay="110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7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7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decel="34286" fill="hold" grpId="0" nodeType="withEffect">
                                  <p:stCondLst>
                                    <p:cond delay="120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7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2" dur="700" fill="hold"/>
                                        <p:tgtEl>
                                          <p:spTgt spid="3">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decel="34286" fill="hold" grpId="0" nodeType="withEffect">
                                  <p:stCondLst>
                                    <p:cond delay="130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7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700" fill="hold"/>
                                        <p:tgtEl>
                                          <p:spTgt spid="3">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decel="34286" fill="hold" grpId="0" nodeType="withEffect">
                                  <p:stCondLst>
                                    <p:cond delay="140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7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7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decel="34286" fill="hold" grpId="0" nodeType="withEffect">
                                  <p:stCondLst>
                                    <p:cond delay="150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7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4" dur="7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8"/>
                </p:tgtEl>
              </p:cMediaNode>
            </p:video>
          </p:childTnLst>
        </p:cTn>
      </p:par>
    </p:tnLst>
    <p:bldLst>
      <p:bldP spid="3" grpId="0" uiExpand="1" build="p">
        <p:tmplLst>
          <p:tmpl lvl="1">
            <p:tnLst>
              <p:par>
                <p:cTn presetID="2" presetClass="entr" presetSubtype="2" decel="34286" fill="hold" nodeType="withEffect">
                  <p:stCondLst>
                    <p:cond delay="1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34286" fill="hold" nodeType="withEffect">
                  <p:stCondLst>
                    <p:cond delay="12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34286" fill="hold" nodeType="withEffect">
                  <p:stCondLst>
                    <p:cond delay="13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34286" fill="hold" nodeType="withEffect">
                  <p:stCondLst>
                    <p:cond delay="14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34286" fill="hold" nodeType="withEffect">
                  <p:stCondLst>
                    <p:cond delay="1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BEDF9-7C50-4CD7-9065-F126BB8752E8}"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4455941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DE1CA-9B26-46F8-887C-502B11BE7E53}"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7627782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2">
                    <a:lumMod val="25000"/>
                  </a:schemeClr>
                </a:solidFill>
              </a:defRPr>
            </a:lvl1pPr>
            <a:lvl2pPr marL="1828800" indent="-1828800">
              <a:buFontTx/>
              <a:buNone/>
              <a:defRPr sz="1200">
                <a:solidFill>
                  <a:schemeClr val="bg2">
                    <a:lumMod val="25000"/>
                  </a:schemeClr>
                </a:solidFill>
              </a:defRPr>
            </a:lvl2pPr>
            <a:lvl3pPr marL="1828800" indent="-1828800">
              <a:buFontTx/>
              <a:buNone/>
              <a:defRPr sz="1200">
                <a:solidFill>
                  <a:schemeClr val="bg2">
                    <a:lumMod val="25000"/>
                  </a:schemeClr>
                </a:solidFill>
              </a:defRPr>
            </a:lvl3pPr>
            <a:lvl4pPr marL="1828800" indent="-1828800">
              <a:buFontTx/>
              <a:buNone/>
              <a:defRPr sz="1200">
                <a:solidFill>
                  <a:schemeClr val="bg2">
                    <a:lumMod val="25000"/>
                  </a:schemeClr>
                </a:solidFill>
              </a:defRPr>
            </a:lvl4pPr>
            <a:lvl5pPr marL="1828800" indent="-1828800">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2">
                    <a:lumMod val="25000"/>
                  </a:schemeClr>
                </a:solidFill>
              </a:defRPr>
            </a:lvl1pPr>
            <a:lvl2pPr marL="0" indent="0">
              <a:buFontTx/>
              <a:buNone/>
              <a:defRPr sz="1200">
                <a:solidFill>
                  <a:schemeClr val="bg2">
                    <a:lumMod val="25000"/>
                  </a:schemeClr>
                </a:solidFill>
              </a:defRPr>
            </a:lvl2pPr>
            <a:lvl3pPr marL="0" indent="0">
              <a:buFontTx/>
              <a:buNone/>
              <a:defRPr sz="1200">
                <a:solidFill>
                  <a:schemeClr val="bg2">
                    <a:lumMod val="25000"/>
                  </a:schemeClr>
                </a:solidFill>
              </a:defRPr>
            </a:lvl3pPr>
            <a:lvl4pPr marL="0" indent="0">
              <a:buFontTx/>
              <a:buNone/>
              <a:defRPr sz="1200">
                <a:solidFill>
                  <a:schemeClr val="bg2">
                    <a:lumMod val="25000"/>
                  </a:schemeClr>
                </a:solidFill>
              </a:defRPr>
            </a:lvl4pPr>
            <a:lvl5pPr marL="0" indent="0">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12" name="Title 11"/>
          <p:cNvSpPr>
            <a:spLocks noGrp="1"/>
          </p:cNvSpPr>
          <p:nvPr>
            <p:ph type="title"/>
          </p:nvPr>
        </p:nvSpPr>
        <p:spPr>
          <a:xfrm>
            <a:off x="1524000" y="731838"/>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2336078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81000" y="3581401"/>
            <a:ext cx="2743200" cy="266699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62300" y="3581401"/>
            <a:ext cx="2743200" cy="266699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43600" y="3581401"/>
            <a:ext cx="2743200" cy="266699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81000" y="1371600"/>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00400" y="1371600"/>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943600" y="1371600"/>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76200" y="579438"/>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3209458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2">
                    <a:lumMod val="25000"/>
                  </a:schemeClr>
                </a:solidFill>
              </a:defRPr>
            </a:lvl1pPr>
            <a:lvl2pPr marL="0" indent="0" algn="l">
              <a:buFontTx/>
              <a:buNone/>
              <a:defRPr sz="1200">
                <a:solidFill>
                  <a:schemeClr val="bg2">
                    <a:lumMod val="25000"/>
                  </a:schemeClr>
                </a:solidFill>
              </a:defRPr>
            </a:lvl2pPr>
            <a:lvl3pPr marL="0" indent="0" algn="l">
              <a:buFontTx/>
              <a:buNone/>
              <a:defRPr sz="1200">
                <a:solidFill>
                  <a:schemeClr val="bg2">
                    <a:lumMod val="25000"/>
                  </a:schemeClr>
                </a:solidFill>
              </a:defRPr>
            </a:lvl3pPr>
            <a:lvl4pPr marL="0" indent="0" algn="l">
              <a:buFontTx/>
              <a:buNone/>
              <a:defRPr sz="1200">
                <a:solidFill>
                  <a:schemeClr val="bg2">
                    <a:lumMod val="25000"/>
                  </a:schemeClr>
                </a:solidFill>
              </a:defRPr>
            </a:lvl4pPr>
            <a:lvl5pPr marL="0" indent="0" algn="l">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2">
                    <a:lumMod val="25000"/>
                  </a:schemeClr>
                </a:solidFill>
              </a:defRPr>
            </a:lvl1pPr>
            <a:lvl2pPr marL="0" indent="0">
              <a:buFontTx/>
              <a:buNone/>
              <a:defRPr sz="1200">
                <a:solidFill>
                  <a:schemeClr val="bg2">
                    <a:lumMod val="25000"/>
                  </a:schemeClr>
                </a:solidFill>
              </a:defRPr>
            </a:lvl2pPr>
            <a:lvl3pPr marL="0" indent="0">
              <a:buFontTx/>
              <a:buNone/>
              <a:defRPr sz="1200">
                <a:solidFill>
                  <a:schemeClr val="bg2">
                    <a:lumMod val="25000"/>
                  </a:schemeClr>
                </a:solidFill>
              </a:defRPr>
            </a:lvl3pPr>
            <a:lvl4pPr marL="0" indent="0">
              <a:buFontTx/>
              <a:buNone/>
              <a:defRPr sz="1200">
                <a:solidFill>
                  <a:schemeClr val="bg2">
                    <a:lumMod val="25000"/>
                  </a:schemeClr>
                </a:solidFill>
              </a:defRPr>
            </a:lvl4pPr>
            <a:lvl5pPr marL="0" indent="0">
              <a:buFontTx/>
              <a:buNone/>
              <a:defRPr sz="1200">
                <a:solidFill>
                  <a:schemeClr val="bg2">
                    <a:lumMod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a:xfrm>
            <a:off x="76200" y="579438"/>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5912779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524000"/>
            <a:ext cx="3048000" cy="4297363"/>
          </a:xfrm>
        </p:spPr>
        <p:txBody>
          <a:bodyPr/>
          <a:lstStyle>
            <a:lvl1pPr marL="0" indent="0">
              <a:lnSpc>
                <a:spcPts val="1600"/>
              </a:lnSpc>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14" name="Title 13"/>
          <p:cNvSpPr>
            <a:spLocks noGrp="1"/>
          </p:cNvSpPr>
          <p:nvPr>
            <p:ph type="title"/>
          </p:nvPr>
        </p:nvSpPr>
        <p:spPr>
          <a:xfrm>
            <a:off x="1676400" y="457200"/>
            <a:ext cx="7620000" cy="715962"/>
          </a:xfrm>
        </p:spPr>
        <p:txBody>
          <a:bodyPr>
            <a:normAutofit/>
          </a:bodyPr>
          <a:lstStyle>
            <a:lvl1pPr algn="ctr" defTabSz="914400" rtl="0" eaLnBrk="1" latinLnBrk="0" hangingPunct="1">
              <a:spcBef>
                <a:spcPct val="0"/>
              </a:spcBef>
              <a:buNone/>
              <a:defRPr lang="en-US" sz="4000" b="1" kern="1200" dirty="0">
                <a:solidFill>
                  <a:schemeClr val="bg2">
                    <a:lumMod val="50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1219200"/>
            <a:ext cx="7620000" cy="457200"/>
          </a:xfrm>
        </p:spPr>
        <p:txBody>
          <a:bodyPr>
            <a:normAutofit/>
          </a:bodyPr>
          <a:lstStyle>
            <a:lvl1pPr algn="ctr">
              <a:buFontTx/>
              <a:buNone/>
              <a:defRPr sz="2000">
                <a:solidFill>
                  <a:schemeClr val="bg2">
                    <a:lumMod val="7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8701286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895600" y="37338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133600" y="20574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362200" y="28956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590800" y="45720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286000" y="5257800"/>
            <a:ext cx="6324600" cy="83820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447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1843006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1112837"/>
            <a:ext cx="7620000" cy="513556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36267E1-EE05-447D-A45C-D38AE0A4B69F}"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title"/>
          </p:nvPr>
        </p:nvSpPr>
        <p:spPr>
          <a:xfrm>
            <a:off x="1676400" y="274638"/>
            <a:ext cx="7620000" cy="715962"/>
          </a:xfrm>
        </p:spPr>
        <p:txBody>
          <a:bodyPr>
            <a:normAutofit/>
          </a:bodyPr>
          <a:lstStyle>
            <a:lvl1pPr algn="l">
              <a:defRPr sz="3600">
                <a:solidFill>
                  <a:schemeClr val="bg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22282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76B0D0E-9CFD-4115-B0AB-1DCFDCBD10FB}" type="datetime1">
              <a:rPr lang="en-US" smtClean="0"/>
              <a:pPr/>
              <a:t>2/23/2020</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981542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CC09EF2-5E29-4769-A060-B019910F893F}" type="datetime1">
              <a:rPr lang="en-US" smtClean="0"/>
              <a:pPr/>
              <a:t>2/23/2020</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750184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FB38279-0ADA-485D-AE0E-2787154B3523}" type="datetime1">
              <a:rPr lang="en-US" smtClean="0"/>
              <a:pPr/>
              <a:t>2/23/2020</a:t>
            </a:fld>
            <a:endParaRPr lang="en-US"/>
          </a:p>
        </p:txBody>
      </p:sp>
      <p:sp>
        <p:nvSpPr>
          <p:cNvPr id="8" name="Footer Placeholder 7"/>
          <p:cNvSpPr>
            <a:spLocks noGrp="1"/>
          </p:cNvSpPr>
          <p:nvPr>
            <p:ph type="ftr" sz="quarter" idx="11"/>
          </p:nvPr>
        </p:nvSpPr>
        <p:spPr/>
        <p:txBody>
          <a:bodyPr/>
          <a:lstStyle/>
          <a:p>
            <a:r>
              <a:rPr lang="en-US" smtClean="0"/>
              <a:t>Copyright 2010</a:t>
            </a:r>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646471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DD68DD-14AD-4824-9EBB-425788E5D288}" type="datetime1">
              <a:rPr lang="en-US" smtClean="0"/>
              <a:pPr/>
              <a:t>2/23/2020</a:t>
            </a:fld>
            <a:endParaRPr lang="en-US"/>
          </a:p>
        </p:txBody>
      </p:sp>
      <p:sp>
        <p:nvSpPr>
          <p:cNvPr id="4" name="Footer Placeholder 3"/>
          <p:cNvSpPr>
            <a:spLocks noGrp="1"/>
          </p:cNvSpPr>
          <p:nvPr>
            <p:ph type="ftr" sz="quarter" idx="11"/>
          </p:nvPr>
        </p:nvSpPr>
        <p:spPr/>
        <p:txBody>
          <a:bodyPr/>
          <a:lstStyle/>
          <a:p>
            <a:r>
              <a:rPr lang="en-US" smtClean="0"/>
              <a:t>Copyright 2010</a:t>
            </a:r>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117005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E3900-48A5-4639-B6B8-E4F0501E752E}" type="datetime1">
              <a:rPr lang="en-US" smtClean="0"/>
              <a:pPr/>
              <a:t>2/23/2020</a:t>
            </a:fld>
            <a:endParaRPr lang="en-US"/>
          </a:p>
        </p:txBody>
      </p:sp>
      <p:sp>
        <p:nvSpPr>
          <p:cNvPr id="3" name="Footer Placeholder 2"/>
          <p:cNvSpPr>
            <a:spLocks noGrp="1"/>
          </p:cNvSpPr>
          <p:nvPr>
            <p:ph type="ftr" sz="quarter" idx="11"/>
          </p:nvPr>
        </p:nvSpPr>
        <p:spPr/>
        <p:txBody>
          <a:bodyPr/>
          <a:lstStyle/>
          <a:p>
            <a:r>
              <a:rPr lang="en-US" smtClean="0"/>
              <a:t>Copyright 2010</a:t>
            </a:r>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340062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4.png"/><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8" name="Picture 7"/>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00200" y="-152400"/>
            <a:ext cx="9144000" cy="6858000"/>
          </a:xfrm>
          <a:prstGeom prst="rect">
            <a:avLst/>
          </a:prstGeom>
        </p:spPr>
      </p:pic>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2010</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73C5D-9F3A-4AC6-A907-7ACAD8718500}" type="datetime1">
              <a:rPr lang="en-US" smtClean="0"/>
              <a:pPr/>
              <a:t>2/23/2020</a:t>
            </a:fld>
            <a:endParaRPr lang="en-US"/>
          </a:p>
        </p:txBody>
      </p:sp>
      <p:sp>
        <p:nvSpPr>
          <p:cNvPr id="3" name="Text Placeholder 2"/>
          <p:cNvSpPr>
            <a:spLocks noGrp="1"/>
          </p:cNvSpPr>
          <p:nvPr>
            <p:ph type="body" idx="1"/>
          </p:nvPr>
        </p:nvSpPr>
        <p:spPr>
          <a:xfrm>
            <a:off x="2667000" y="1493837"/>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sp>
        <p:nvSpPr>
          <p:cNvPr id="2" name="Title Placeholder 1"/>
          <p:cNvSpPr>
            <a:spLocks noGrp="1"/>
          </p:cNvSpPr>
          <p:nvPr>
            <p:ph type="title"/>
          </p:nvPr>
        </p:nvSpPr>
        <p:spPr>
          <a:xfrm>
            <a:off x="1676400" y="808038"/>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 id="2147483664" r:id="rId16"/>
    <p:sldLayoutId id="2147483665" r:id="rId17"/>
    <p:sldLayoutId id="2147483666" r:id="rId18"/>
  </p:sldLayoutIdLst>
  <p:timing>
    <p:tnLst>
      <p:par>
        <p:cTn id="1" dur="indefinite" restart="never" nodeType="tmRoot"/>
      </p:par>
    </p:tnLst>
  </p:timing>
  <p:hf hdr="0" dt="0"/>
  <p:txStyles>
    <p:titleStyle>
      <a:lvl1pPr algn="ctr" defTabSz="914400" rtl="0" eaLnBrk="1" latinLnBrk="0" hangingPunct="1">
        <a:spcBef>
          <a:spcPct val="0"/>
        </a:spcBef>
        <a:buNone/>
        <a:defRPr sz="4000" b="1" kern="1200" cap="none" spc="0">
          <a:ln w="12700">
            <a:solidFill>
              <a:schemeClr val="accent1">
                <a:lumMod val="60000"/>
                <a:lumOff val="40000"/>
              </a:schemeClr>
            </a:solidFill>
            <a:prstDash val="solid"/>
          </a:ln>
          <a:solidFill>
            <a:schemeClr val="bg2">
              <a:lumMod val="50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8" name="Picture 7"/>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00200" y="-152400"/>
            <a:ext cx="9144000" cy="6858000"/>
          </a:xfrm>
          <a:prstGeom prst="rect">
            <a:avLst/>
          </a:prstGeom>
        </p:spPr>
      </p:pic>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2010</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E0DC6-4D21-4948-89E8-E89EA5A17B36}" type="datetime1">
              <a:rPr lang="en-US" smtClean="0"/>
              <a:pPr/>
              <a:t>2/23/2020</a:t>
            </a:fld>
            <a:endParaRPr lang="en-US"/>
          </a:p>
        </p:txBody>
      </p:sp>
      <p:sp>
        <p:nvSpPr>
          <p:cNvPr id="3" name="Text Placeholder 2"/>
          <p:cNvSpPr>
            <a:spLocks noGrp="1"/>
          </p:cNvSpPr>
          <p:nvPr>
            <p:ph type="body" idx="1"/>
          </p:nvPr>
        </p:nvSpPr>
        <p:spPr>
          <a:xfrm>
            <a:off x="2667000" y="1493837"/>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sp>
        <p:nvSpPr>
          <p:cNvPr id="2" name="Title Placeholder 1"/>
          <p:cNvSpPr>
            <a:spLocks noGrp="1"/>
          </p:cNvSpPr>
          <p:nvPr>
            <p:ph type="title"/>
          </p:nvPr>
        </p:nvSpPr>
        <p:spPr>
          <a:xfrm>
            <a:off x="1676400" y="808038"/>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07126608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solidFill>
              <a:schemeClr val="accent1">
                <a:lumMod val="60000"/>
                <a:lumOff val="40000"/>
              </a:schemeClr>
            </a:solidFill>
            <a:prstDash val="solid"/>
          </a:ln>
          <a:solidFill>
            <a:schemeClr val="bg2">
              <a:lumMod val="50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2">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s://eclass.e.southern.edu/course/view.php?id=38743" TargetMode="External"/><Relationship Id="rId2" Type="http://schemas.openxmlformats.org/officeDocument/2006/relationships/image" Target="../media/image16.gif"/><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morethansound.net/blog/2012/10/creativity-in-the-work-environment-with-teresa-amabil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hyperlink" Target="http://www.youtube.com/watch?v=kw99W8e0Gic"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8.gif"/></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6.gif"/><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856580"/>
            <a:ext cx="9259520" cy="2306758"/>
          </a:xfrm>
          <a:prstGeom prst="rect">
            <a:avLst/>
          </a:prstGeom>
        </p:spPr>
      </p:pic>
      <p:pic>
        <p:nvPicPr>
          <p:cNvPr id="5" name="Picture 4"/>
          <p:cNvPicPr>
            <a:picLocks noChangeAspect="1"/>
          </p:cNvPicPr>
          <p:nvPr/>
        </p:nvPicPr>
        <p:blipFill>
          <a:blip r:embed="rId3"/>
          <a:stretch>
            <a:fillRect/>
          </a:stretch>
        </p:blipFill>
        <p:spPr>
          <a:xfrm>
            <a:off x="165523" y="4665171"/>
            <a:ext cx="8950385" cy="1223685"/>
          </a:xfrm>
          <a:prstGeom prst="rect">
            <a:avLst/>
          </a:prstGeom>
        </p:spPr>
      </p:pic>
      <p:sp>
        <p:nvSpPr>
          <p:cNvPr id="6" name="Rectangle 5"/>
          <p:cNvSpPr/>
          <p:nvPr/>
        </p:nvSpPr>
        <p:spPr>
          <a:xfrm>
            <a:off x="111397" y="3256211"/>
            <a:ext cx="8857654" cy="1316019"/>
          </a:xfrm>
          <a:prstGeom prst="rect">
            <a:avLst/>
          </a:prstGeom>
        </p:spPr>
        <p:style>
          <a:lnRef idx="2">
            <a:schemeClr val="accent1"/>
          </a:lnRef>
          <a:fillRef idx="1">
            <a:schemeClr val="lt1"/>
          </a:fillRef>
          <a:effectRef idx="0">
            <a:schemeClr val="accent1"/>
          </a:effectRef>
          <a:fontRef idx="minor">
            <a:schemeClr val="dk1"/>
          </a:fontRef>
        </p:style>
        <p:txBody>
          <a:bodyPr wrap="none" lIns="68598" tIns="34299" rIns="68598" bIns="34299">
            <a:spAutoFit/>
          </a:bodyPr>
          <a:lstStyle/>
          <a:p>
            <a:pPr algn="ctr"/>
            <a:r>
              <a:rPr lang="en-US" sz="4051" i="1" dirty="0">
                <a:ln w="0"/>
                <a:effectLst>
                  <a:outerShdw blurRad="38100" dist="19050" dir="2700000" algn="tl" rotWithShape="0">
                    <a:schemeClr val="dk1">
                      <a:alpha val="40000"/>
                    </a:schemeClr>
                  </a:outerShdw>
                </a:effectLst>
              </a:rPr>
              <a:t>Using Your Strengths to Build Emotional</a:t>
            </a:r>
          </a:p>
          <a:p>
            <a:pPr algn="ctr"/>
            <a:r>
              <a:rPr lang="en-US" sz="4051" i="1" dirty="0">
                <a:ln w="0"/>
                <a:solidFill>
                  <a:schemeClr val="tx1"/>
                </a:solidFill>
                <a:effectLst>
                  <a:outerShdw blurRad="38100" dist="19050" dir="2700000" algn="tl" rotWithShape="0">
                    <a:schemeClr val="dk1">
                      <a:alpha val="40000"/>
                    </a:schemeClr>
                  </a:outerShdw>
                </a:effectLst>
              </a:rPr>
              <a:t>Intelligence in Higher Education</a:t>
            </a:r>
          </a:p>
        </p:txBody>
      </p:sp>
      <p:sp>
        <p:nvSpPr>
          <p:cNvPr id="7" name="Rectangle 6"/>
          <p:cNvSpPr/>
          <p:nvPr/>
        </p:nvSpPr>
        <p:spPr>
          <a:xfrm>
            <a:off x="5372705" y="2571527"/>
            <a:ext cx="3183408" cy="484895"/>
          </a:xfrm>
          <a:prstGeom prst="rect">
            <a:avLst/>
          </a:prstGeom>
          <a:noFill/>
        </p:spPr>
        <p:txBody>
          <a:bodyPr wrap="none" lIns="68598" tIns="34299" rIns="68598" bIns="34299">
            <a:spAutoFit/>
          </a:bodyPr>
          <a:lstStyle/>
          <a:p>
            <a:pPr algn="ctr"/>
            <a:r>
              <a:rPr lang="en-US" sz="2701" i="1" dirty="0">
                <a:ln w="0"/>
                <a:effectLst>
                  <a:outerShdw blurRad="38100" dist="19050" dir="2700000" algn="tl" rotWithShape="0">
                    <a:schemeClr val="dk1">
                      <a:alpha val="40000"/>
                    </a:schemeClr>
                  </a:outerShdw>
                </a:effectLst>
                <a:latin typeface="Arial Black" panose="020B0A04020102020204" pitchFamily="34" charset="0"/>
              </a:rPr>
              <a:t>Using Strengths</a:t>
            </a:r>
          </a:p>
        </p:txBody>
      </p:sp>
      <p:sp>
        <p:nvSpPr>
          <p:cNvPr id="2" name="Rectangle 1"/>
          <p:cNvSpPr/>
          <p:nvPr/>
        </p:nvSpPr>
        <p:spPr>
          <a:xfrm>
            <a:off x="6248400" y="435616"/>
            <a:ext cx="160056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Part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9698" name="Picture 2" descr="https://www.presentermedia.com/tp/VuUfHXJO/bouncing_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9486" y="33852"/>
            <a:ext cx="1136627" cy="149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199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ackground hands and chart image."/>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856580"/>
            <a:ext cx="9144000" cy="5143500"/>
          </a:xfrm>
          <a:prstGeom prst="rect">
            <a:avLst/>
          </a:prstGeom>
        </p:spPr>
      </p:pic>
      <p:sp>
        <p:nvSpPr>
          <p:cNvPr id="82" name="TextBox 81"/>
          <p:cNvSpPr txBox="1"/>
          <p:nvPr/>
        </p:nvSpPr>
        <p:spPr>
          <a:xfrm>
            <a:off x="-86343" y="2348432"/>
            <a:ext cx="9316685" cy="715709"/>
          </a:xfrm>
          <a:prstGeom prst="rect">
            <a:avLst/>
          </a:prstGeom>
          <a:noFill/>
          <a:effectLst>
            <a:outerShdw sx="1000" sy="1000" algn="ctr" rotWithShape="0">
              <a:srgbClr val="000000"/>
            </a:outerShdw>
          </a:effectLst>
        </p:spPr>
        <p:txBody>
          <a:bodyPr wrap="square" rtlCol="0">
            <a:spAutoFit/>
          </a:bodyPr>
          <a:lstStyle/>
          <a:p>
            <a:pPr algn="ctr"/>
            <a:r>
              <a:rPr lang="en-US" sz="4051" b="1" dirty="0">
                <a:solidFill>
                  <a:srgbClr val="757575"/>
                </a:solidFill>
                <a:latin typeface="Arial Black" charset="0"/>
                <a:ea typeface="Arial Black" charset="0"/>
                <a:cs typeface="Arial Black" charset="0"/>
              </a:rPr>
              <a:t>Emotional                 Intelligence</a:t>
            </a:r>
          </a:p>
        </p:txBody>
      </p:sp>
      <p:sp>
        <p:nvSpPr>
          <p:cNvPr id="100" name="Rectangle 99">
            <a:extLst>
              <a:ext uri="{C183D7F6-B498-43B3-948B-1728B52AA6E4}">
                <adec:decorative xmlns="" xmlns:adec="http://schemas.microsoft.com/office/drawing/2017/decorative" val="1"/>
              </a:ext>
            </a:extLst>
          </p:cNvPr>
          <p:cNvSpPr/>
          <p:nvPr/>
        </p:nvSpPr>
        <p:spPr>
          <a:xfrm>
            <a:off x="1" y="3086011"/>
            <a:ext cx="9144000" cy="292526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ample 3" hidden="1"/>
          <p:cNvSpPr>
            <a:spLocks noGrp="1"/>
          </p:cNvSpPr>
          <p:nvPr>
            <p:ph type="title"/>
          </p:nvPr>
        </p:nvSpPr>
        <p:spPr/>
        <p:txBody>
          <a:bodyPr/>
          <a:lstStyle/>
          <a:p>
            <a:r>
              <a:rPr lang="en-US" dirty="0"/>
              <a:t>Sample 3</a:t>
            </a:r>
          </a:p>
        </p:txBody>
      </p:sp>
      <p:pic>
        <p:nvPicPr>
          <p:cNvPr id="14" name="Picture 13" descr="Cutout woman Vicky pointing down."/>
          <p:cNvPicPr>
            <a:picLocks noChangeAspect="1"/>
          </p:cNvPicPr>
          <p:nvPr/>
        </p:nvPicPr>
        <p:blipFill rotWithShape="1">
          <a:blip r:embed="rId5" cstate="print">
            <a:extLst>
              <a:ext uri="{28A0092B-C50C-407E-A947-70E740481C1C}">
                <a14:useLocalDpi xmlns:a14="http://schemas.microsoft.com/office/drawing/2010/main" val="0"/>
              </a:ext>
            </a:extLst>
          </a:blip>
          <a:srcRect b="14823"/>
          <a:stretch/>
        </p:blipFill>
        <p:spPr>
          <a:xfrm>
            <a:off x="3054814" y="1043683"/>
            <a:ext cx="2234062" cy="4980879"/>
          </a:xfrm>
          <a:prstGeom prst="rect">
            <a:avLst/>
          </a:prstGeom>
        </p:spPr>
      </p:pic>
      <p:sp>
        <p:nvSpPr>
          <p:cNvPr id="2" name="Rectangle 1"/>
          <p:cNvSpPr/>
          <p:nvPr/>
        </p:nvSpPr>
        <p:spPr>
          <a:xfrm>
            <a:off x="71898" y="312085"/>
            <a:ext cx="4347702" cy="1569660"/>
          </a:xfrm>
          <a:prstGeom prst="rect">
            <a:avLst/>
          </a:prstGeom>
        </p:spPr>
        <p:txBody>
          <a:bodyPr wrap="square">
            <a:spAutoFit/>
          </a:bodyPr>
          <a:lstStyle/>
          <a:p>
            <a:r>
              <a:rPr lang="en-US" altLang="en-US" sz="1600" b="1" dirty="0">
                <a:solidFill>
                  <a:srgbClr val="000000"/>
                </a:solidFill>
                <a:cs typeface="Times New Roman" panose="02020603050405020304" pitchFamily="18" charset="0"/>
              </a:rPr>
              <a:t>“</a:t>
            </a:r>
            <a:r>
              <a:rPr lang="en-US" altLang="en-US" sz="1600" b="1" i="1" u="sng" dirty="0">
                <a:solidFill>
                  <a:srgbClr val="000000"/>
                </a:solidFill>
                <a:cs typeface="Times New Roman" panose="02020603050405020304" pitchFamily="18" charset="0"/>
              </a:rPr>
              <a:t>THE CAPACITY FOR </a:t>
            </a:r>
            <a:r>
              <a:rPr lang="en-US" altLang="en-US" sz="1600" b="1" i="1" u="sng" dirty="0">
                <a:latin typeface="Arial Black" panose="020B0A04020102020204" pitchFamily="34" charset="0"/>
                <a:cs typeface="Times New Roman" panose="02020603050405020304" pitchFamily="18" charset="0"/>
              </a:rPr>
              <a:t>RECOGNIZING OUR OWN FEELINGS AND THOSE OF OTHERS,</a:t>
            </a:r>
            <a:r>
              <a:rPr lang="en-US" altLang="en-US" sz="1600" b="1" i="1" u="sng" dirty="0">
                <a:solidFill>
                  <a:srgbClr val="FF0000"/>
                </a:solidFill>
                <a:cs typeface="Times New Roman" panose="02020603050405020304" pitchFamily="18" charset="0"/>
              </a:rPr>
              <a:t> </a:t>
            </a:r>
            <a:r>
              <a:rPr lang="en-US" altLang="en-US" sz="1600" b="1" i="1" u="sng" dirty="0">
                <a:solidFill>
                  <a:srgbClr val="000000"/>
                </a:solidFill>
                <a:cs typeface="Times New Roman" panose="02020603050405020304" pitchFamily="18" charset="0"/>
              </a:rPr>
              <a:t>FOR MOTIVATING OURSELVES, AND FOR MANAGING EMOTIONS WELL IN OURSELVES AND IN OUR RELATIONSHIPS</a:t>
            </a:r>
            <a:r>
              <a:rPr lang="en-US" altLang="en-US" sz="1600" b="1" dirty="0">
                <a:solidFill>
                  <a:srgbClr val="000000"/>
                </a:solidFill>
                <a:cs typeface="Times New Roman" panose="02020603050405020304" pitchFamily="18" charset="0"/>
              </a:rPr>
              <a:t>.</a:t>
            </a:r>
            <a:endParaRPr lang="en-US" sz="1600" dirty="0"/>
          </a:p>
        </p:txBody>
      </p:sp>
      <p:sp>
        <p:nvSpPr>
          <p:cNvPr id="3" name="Line Callout 1 2"/>
          <p:cNvSpPr/>
          <p:nvPr/>
        </p:nvSpPr>
        <p:spPr>
          <a:xfrm>
            <a:off x="5943957" y="470683"/>
            <a:ext cx="3049076" cy="839003"/>
          </a:xfrm>
          <a:prstGeom prst="borderCallout1">
            <a:avLst>
              <a:gd name="adj1" fmla="val 18750"/>
              <a:gd name="adj2" fmla="val -8333"/>
              <a:gd name="adj3" fmla="val 43564"/>
              <a:gd name="adj4" fmla="val -30834"/>
            </a:avLst>
          </a:prstGeom>
          <a:ln/>
        </p:spPr>
        <p:style>
          <a:lnRef idx="0">
            <a:schemeClr val="accent3"/>
          </a:lnRef>
          <a:fillRef idx="3">
            <a:schemeClr val="accent3"/>
          </a:fillRef>
          <a:effectRef idx="3">
            <a:schemeClr val="accent3"/>
          </a:effectRef>
          <a:fontRef idx="minor">
            <a:schemeClr val="lt1"/>
          </a:fontRef>
        </p:style>
        <p:txBody>
          <a:bodyPr rtlCol="0" anchor="ctr"/>
          <a:lstStyle/>
          <a:p>
            <a:pPr>
              <a:spcBef>
                <a:spcPct val="0"/>
              </a:spcBef>
              <a:buClrTx/>
              <a:buSzTx/>
              <a:buFontTx/>
              <a:buNone/>
            </a:pPr>
            <a:r>
              <a:rPr lang="en-US" altLang="en-US" sz="1350">
                <a:latin typeface="Arial" panose="020B0604020202020204" pitchFamily="34" charset="0"/>
              </a:rPr>
              <a:t>EI predicts 90% of success</a:t>
            </a:r>
            <a:endParaRPr lang="en-US" altLang="en-US" sz="1350" dirty="0">
              <a:latin typeface="Arial" panose="020B0604020202020204" pitchFamily="34" charset="0"/>
            </a:endParaRPr>
          </a:p>
        </p:txBody>
      </p:sp>
      <p:cxnSp>
        <p:nvCxnSpPr>
          <p:cNvPr id="9" name="Straight Connector 8"/>
          <p:cNvCxnSpPr/>
          <p:nvPr/>
        </p:nvCxnSpPr>
        <p:spPr>
          <a:xfrm flipV="1">
            <a:off x="4972154" y="1085240"/>
            <a:ext cx="971803" cy="514484"/>
          </a:xfrm>
          <a:prstGeom prst="line">
            <a:avLst/>
          </a:prstGeom>
        </p:spPr>
        <p:style>
          <a:lnRef idx="3">
            <a:schemeClr val="accent5"/>
          </a:lnRef>
          <a:fillRef idx="0">
            <a:schemeClr val="accent5"/>
          </a:fillRef>
          <a:effectRef idx="2">
            <a:schemeClr val="accent5"/>
          </a:effectRef>
          <a:fontRef idx="minor">
            <a:schemeClr val="tx1"/>
          </a:fontRef>
        </p:style>
      </p:cxnSp>
      <p:pic>
        <p:nvPicPr>
          <p:cNvPr id="12298" name="Picture 10" descr="https://www.presentermedia.com/tp/V1RzjIJ5/team_of_three_high_fiv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428330"/>
            <a:ext cx="3063832" cy="24510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279893" y="3278720"/>
            <a:ext cx="3856182" cy="2554545"/>
          </a:xfrm>
          <a:prstGeom prst="rect">
            <a:avLst/>
          </a:prstGeom>
        </p:spPr>
        <p:txBody>
          <a:bodyPr wrap="square">
            <a:spAutoFit/>
          </a:bodyPr>
          <a:lstStyle/>
          <a:p>
            <a:r>
              <a:rPr lang="en-US" sz="1600" b="1" dirty="0">
                <a:solidFill>
                  <a:srgbClr val="FFFF00"/>
                </a:solidFill>
              </a:rPr>
              <a:t>Jesus wept, </a:t>
            </a:r>
            <a:r>
              <a:rPr lang="en-US" sz="1600" dirty="0"/>
              <a:t>but not for Himself. He felt the </a:t>
            </a:r>
            <a:r>
              <a:rPr lang="en-US" sz="1600" b="1" dirty="0">
                <a:solidFill>
                  <a:srgbClr val="FFFF00"/>
                </a:solidFill>
              </a:rPr>
              <a:t>pain of the entire human race. </a:t>
            </a:r>
            <a:r>
              <a:rPr lang="en-US" sz="1600" dirty="0"/>
              <a:t>“Looking down the years to come, He </a:t>
            </a:r>
            <a:r>
              <a:rPr lang="en-US" sz="1600" b="1" dirty="0">
                <a:solidFill>
                  <a:srgbClr val="FFFF00"/>
                </a:solidFill>
              </a:rPr>
              <a:t>saw the suffering and sorrow, tears and death, </a:t>
            </a:r>
            <a:r>
              <a:rPr lang="en-US" sz="1600" dirty="0"/>
              <a:t>that were to be the lot of men. His heart was pierced with the pain of the human family of all ages and in all lands. . . . </a:t>
            </a:r>
            <a:r>
              <a:rPr lang="en-US" sz="1600" b="1" dirty="0">
                <a:solidFill>
                  <a:srgbClr val="FFFF00"/>
                </a:solidFill>
              </a:rPr>
              <a:t>He longed to relieve all their distress.”</a:t>
            </a:r>
            <a:r>
              <a:rPr lang="en-US" sz="1600" dirty="0"/>
              <a:t>—Ellen G. White, The Desire of Ages, p. 534</a:t>
            </a:r>
          </a:p>
        </p:txBody>
      </p:sp>
    </p:spTree>
    <p:extLst>
      <p:ext uri="{BB962C8B-B14F-4D97-AF65-F5344CB8AC3E}">
        <p14:creationId xmlns:p14="http://schemas.microsoft.com/office/powerpoint/2010/main" val="21409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2" presetClass="entr" presetSubtype="4" fill="hold" grpId="0" nodeType="withEffect">
                                  <p:stCondLst>
                                    <p:cond delay="500"/>
                                  </p:stCondLst>
                                  <p:childTnLst>
                                    <p:set>
                                      <p:cBhvr>
                                        <p:cTn id="9" dur="1" fill="hold">
                                          <p:stCondLst>
                                            <p:cond delay="0"/>
                                          </p:stCondLst>
                                        </p:cTn>
                                        <p:tgtEl>
                                          <p:spTgt spid="82">
                                            <p:txEl>
                                              <p:pRg st="0" end="0"/>
                                            </p:txEl>
                                          </p:spTgt>
                                        </p:tgtEl>
                                        <p:attrNameLst>
                                          <p:attrName>style.visibility</p:attrName>
                                        </p:attrNameLst>
                                      </p:cBhvr>
                                      <p:to>
                                        <p:strVal val="visible"/>
                                      </p:to>
                                    </p:set>
                                    <p:anim calcmode="lin" valueType="num">
                                      <p:cBhvr additive="base">
                                        <p:cTn id="10" dur="1000"/>
                                        <p:tgtEl>
                                          <p:spTgt spid="82">
                                            <p:txEl>
                                              <p:pRg st="0" end="0"/>
                                            </p:txEl>
                                          </p:spTgt>
                                        </p:tgtEl>
                                        <p:attrNameLst>
                                          <p:attrName>ppt_y</p:attrName>
                                        </p:attrNameLst>
                                      </p:cBhvr>
                                      <p:tavLst>
                                        <p:tav tm="0">
                                          <p:val>
                                            <p:strVal val="#ppt_y+#ppt_h*1.125000"/>
                                          </p:val>
                                        </p:tav>
                                        <p:tav tm="100000">
                                          <p:val>
                                            <p:strVal val="#ppt_y"/>
                                          </p:val>
                                        </p:tav>
                                      </p:tavLst>
                                    </p:anim>
                                    <p:animEffect transition="in" filter="wipe(up)">
                                      <p:cBhvr>
                                        <p:cTn id="11" dur="1000"/>
                                        <p:tgtEl>
                                          <p:spTgt spid="82">
                                            <p:txEl>
                                              <p:pRg st="0" end="0"/>
                                            </p:txEl>
                                          </p:spTgt>
                                        </p:tgtEl>
                                      </p:cBhvr>
                                    </p:animEffect>
                                  </p:childTnLst>
                                </p:cTn>
                              </p:par>
                              <p:par>
                                <p:cTn id="12" presetID="2" presetClass="entr" presetSubtype="4" accel="50000" decel="5000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250" fill="hold"/>
                                        <p:tgtEl>
                                          <p:spTgt spid="14"/>
                                        </p:tgtEl>
                                        <p:attrNameLst>
                                          <p:attrName>ppt_x</p:attrName>
                                        </p:attrNameLst>
                                      </p:cBhvr>
                                      <p:tavLst>
                                        <p:tav tm="0">
                                          <p:val>
                                            <p:strVal val="#ppt_x"/>
                                          </p:val>
                                        </p:tav>
                                        <p:tav tm="100000">
                                          <p:val>
                                            <p:strVal val="#ppt_x"/>
                                          </p:val>
                                        </p:tav>
                                      </p:tavLst>
                                    </p:anim>
                                    <p:anim calcmode="lin" valueType="num">
                                      <p:cBhvr additive="base">
                                        <p:cTn id="15"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ackground hands and chart image."/>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856580"/>
            <a:ext cx="9144000" cy="5143500"/>
          </a:xfrm>
          <a:prstGeom prst="rect">
            <a:avLst/>
          </a:prstGeom>
        </p:spPr>
      </p:pic>
      <p:sp>
        <p:nvSpPr>
          <p:cNvPr id="82" name="TextBox 81"/>
          <p:cNvSpPr txBox="1"/>
          <p:nvPr/>
        </p:nvSpPr>
        <p:spPr>
          <a:xfrm>
            <a:off x="-86343" y="2348432"/>
            <a:ext cx="9316685" cy="715709"/>
          </a:xfrm>
          <a:prstGeom prst="rect">
            <a:avLst/>
          </a:prstGeom>
          <a:noFill/>
          <a:effectLst>
            <a:outerShdw sx="1000" sy="1000" algn="ctr" rotWithShape="0">
              <a:srgbClr val="000000"/>
            </a:outerShdw>
          </a:effectLst>
        </p:spPr>
        <p:txBody>
          <a:bodyPr wrap="square" rtlCol="0">
            <a:spAutoFit/>
          </a:bodyPr>
          <a:lstStyle/>
          <a:p>
            <a:pPr algn="ctr"/>
            <a:r>
              <a:rPr lang="en-US" sz="4051" b="1" dirty="0" smtClean="0">
                <a:solidFill>
                  <a:srgbClr val="757575"/>
                </a:solidFill>
                <a:latin typeface="Arial Black" charset="0"/>
                <a:ea typeface="Arial Black" charset="0"/>
                <a:cs typeface="Arial Black" charset="0"/>
              </a:rPr>
              <a:t>Jesus’s                 </a:t>
            </a:r>
            <a:r>
              <a:rPr lang="en-US" sz="4051" b="1" dirty="0">
                <a:solidFill>
                  <a:srgbClr val="757575"/>
                </a:solidFill>
                <a:latin typeface="Arial Black" charset="0"/>
                <a:ea typeface="Arial Black" charset="0"/>
                <a:cs typeface="Arial Black" charset="0"/>
              </a:rPr>
              <a:t>Strengths</a:t>
            </a:r>
          </a:p>
        </p:txBody>
      </p:sp>
      <p:sp>
        <p:nvSpPr>
          <p:cNvPr id="100" name="Rectangle 99">
            <a:extLst>
              <a:ext uri="{C183D7F6-B498-43B3-948B-1728B52AA6E4}">
                <adec:decorative xmlns="" xmlns:adec="http://schemas.microsoft.com/office/drawing/2017/decorative" val="1"/>
              </a:ext>
            </a:extLst>
          </p:cNvPr>
          <p:cNvSpPr/>
          <p:nvPr/>
        </p:nvSpPr>
        <p:spPr>
          <a:xfrm>
            <a:off x="1" y="3086011"/>
            <a:ext cx="9144000" cy="292526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0" name="Straight Connector 69">
            <a:extLst>
              <a:ext uri="{C183D7F6-B498-43B3-948B-1728B52AA6E4}">
                <adec:decorative xmlns="" xmlns:adec="http://schemas.microsoft.com/office/drawing/2017/decorative" val="1"/>
              </a:ext>
            </a:extLst>
          </p:cNvPr>
          <p:cNvCxnSpPr/>
          <p:nvPr/>
        </p:nvCxnSpPr>
        <p:spPr>
          <a:xfrm>
            <a:off x="8181069" y="3389651"/>
            <a:ext cx="0" cy="249744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ample 3" hidden="1"/>
          <p:cNvSpPr>
            <a:spLocks noGrp="1"/>
          </p:cNvSpPr>
          <p:nvPr>
            <p:ph type="title"/>
          </p:nvPr>
        </p:nvSpPr>
        <p:spPr/>
        <p:txBody>
          <a:bodyPr/>
          <a:lstStyle/>
          <a:p>
            <a:r>
              <a:rPr lang="en-US" dirty="0"/>
              <a:t>Sample 3</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977" y="2157453"/>
            <a:ext cx="2747058" cy="321749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p:cNvSpPr txBox="1"/>
          <p:nvPr/>
        </p:nvSpPr>
        <p:spPr>
          <a:xfrm>
            <a:off x="2743200" y="1341704"/>
            <a:ext cx="3734931" cy="830997"/>
          </a:xfrm>
          <a:prstGeom prst="rect">
            <a:avLst/>
          </a:prstGeom>
          <a:noFill/>
        </p:spPr>
        <p:txBody>
          <a:bodyPr wrap="square" rtlCol="0">
            <a:spAutoFit/>
          </a:bodyPr>
          <a:lstStyle/>
          <a:p>
            <a:r>
              <a:rPr lang="en-US" sz="2400" b="1" i="1" dirty="0" smtClean="0">
                <a:latin typeface="Calibri" panose="020F0502020204030204" pitchFamily="34" charset="0"/>
                <a:cs typeface="Calibri" panose="020F0502020204030204" pitchFamily="34" charset="0"/>
              </a:rPr>
              <a:t>Create a List of Jesus Christ’s Top 5 Strengths</a:t>
            </a:r>
            <a:endParaRPr lang="en-US" sz="2400" b="1" i="1" dirty="0">
              <a:latin typeface="Calibri" panose="020F0502020204030204" pitchFamily="34" charset="0"/>
              <a:cs typeface="Calibri" panose="020F0502020204030204" pitchFamily="34" charset="0"/>
            </a:endParaRPr>
          </a:p>
        </p:txBody>
      </p:sp>
      <p:pic>
        <p:nvPicPr>
          <p:cNvPr id="15362" name="Picture 2" descr="https://www.presentermedia.com/tp/6QCQNvqs/crossed_nail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44381">
            <a:off x="5794362" y="248007"/>
            <a:ext cx="3592914" cy="35929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www.presentermedia.com/tp/6QCQNvqs/crossed_nail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88720" flipH="1">
            <a:off x="-28504" y="318252"/>
            <a:ext cx="3102728" cy="367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2" presetClass="entr" presetSubtype="4" fill="hold" grpId="0" nodeType="withEffect">
                                  <p:stCondLst>
                                    <p:cond delay="500"/>
                                  </p:stCondLst>
                                  <p:childTnLst>
                                    <p:set>
                                      <p:cBhvr>
                                        <p:cTn id="9" dur="1" fill="hold">
                                          <p:stCondLst>
                                            <p:cond delay="0"/>
                                          </p:stCondLst>
                                        </p:cTn>
                                        <p:tgtEl>
                                          <p:spTgt spid="82">
                                            <p:txEl>
                                              <p:pRg st="0" end="0"/>
                                            </p:txEl>
                                          </p:spTgt>
                                        </p:tgtEl>
                                        <p:attrNameLst>
                                          <p:attrName>style.visibility</p:attrName>
                                        </p:attrNameLst>
                                      </p:cBhvr>
                                      <p:to>
                                        <p:strVal val="visible"/>
                                      </p:to>
                                    </p:set>
                                    <p:anim calcmode="lin" valueType="num">
                                      <p:cBhvr additive="base">
                                        <p:cTn id="10" dur="1000"/>
                                        <p:tgtEl>
                                          <p:spTgt spid="82">
                                            <p:txEl>
                                              <p:pRg st="0" end="0"/>
                                            </p:txEl>
                                          </p:spTgt>
                                        </p:tgtEl>
                                        <p:attrNameLst>
                                          <p:attrName>ppt_y</p:attrName>
                                        </p:attrNameLst>
                                      </p:cBhvr>
                                      <p:tavLst>
                                        <p:tav tm="0">
                                          <p:val>
                                            <p:strVal val="#ppt_y+#ppt_h*1.125000"/>
                                          </p:val>
                                        </p:tav>
                                        <p:tav tm="100000">
                                          <p:val>
                                            <p:strVal val="#ppt_y"/>
                                          </p:val>
                                        </p:tav>
                                      </p:tavLst>
                                    </p:anim>
                                    <p:animEffect transition="in" filter="wipe(up)">
                                      <p:cBhvr>
                                        <p:cTn id="11" dur="1000"/>
                                        <p:tgtEl>
                                          <p:spTgt spid="82">
                                            <p:txEl>
                                              <p:pRg st="0" end="0"/>
                                            </p:txEl>
                                          </p:spTgt>
                                        </p:tgtEl>
                                      </p:cBhvr>
                                    </p:animEffect>
                                  </p:childTnLst>
                                </p:cTn>
                              </p:par>
                            </p:childTnLst>
                          </p:cTn>
                        </p:par>
                        <p:par>
                          <p:cTn id="12" fill="hold">
                            <p:stCondLst>
                              <p:cond delay="1500"/>
                            </p:stCondLst>
                            <p:childTnLst>
                              <p:par>
                                <p:cTn id="13" presetID="2" presetClass="entr" presetSubtype="2" accel="50000" decel="5000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1+#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635341" y="1583635"/>
            <a:ext cx="4103914" cy="4267200"/>
          </a:xfrm>
          <a:prstGeom prst="rect">
            <a:avLst/>
          </a:prstGeom>
          <a:gradFill>
            <a:gsLst>
              <a:gs pos="0">
                <a:schemeClr val="bg1">
                  <a:lumMod val="85000"/>
                  <a:alpha val="34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7" name="Rectangle 16"/>
          <p:cNvSpPr/>
          <p:nvPr/>
        </p:nvSpPr>
        <p:spPr>
          <a:xfrm>
            <a:off x="105824" y="1600200"/>
            <a:ext cx="4103914" cy="4267200"/>
          </a:xfrm>
          <a:prstGeom prst="rect">
            <a:avLst/>
          </a:prstGeom>
          <a:gradFill>
            <a:gsLst>
              <a:gs pos="0">
                <a:schemeClr val="bg1">
                  <a:lumMod val="85000"/>
                  <a:alpha val="34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Footer Placeholder 9"/>
          <p:cNvSpPr>
            <a:spLocks noGrp="1"/>
          </p:cNvSpPr>
          <p:nvPr>
            <p:ph type="ftr" sz="quarter" idx="10"/>
          </p:nvPr>
        </p:nvSpPr>
        <p:spPr/>
        <p:txBody>
          <a:bodyPr/>
          <a:lstStyle/>
          <a:p>
            <a:r>
              <a:rPr lang="en-US" smtClean="0"/>
              <a:t>Copyright 2010</a:t>
            </a:r>
            <a:endParaRPr lang="en-US" dirty="0"/>
          </a:p>
        </p:txBody>
      </p:sp>
      <p:sp>
        <p:nvSpPr>
          <p:cNvPr id="16" name="Slide Number Placeholder 15"/>
          <p:cNvSpPr>
            <a:spLocks noGrp="1"/>
          </p:cNvSpPr>
          <p:nvPr>
            <p:ph type="sldNum" sz="quarter" idx="11"/>
          </p:nvPr>
        </p:nvSpPr>
        <p:spPr/>
        <p:txBody>
          <a:bodyPr/>
          <a:lstStyle/>
          <a:p>
            <a:fld id="{81582BD6-FC20-4557-852B-8433F8572D30}" type="slidenum">
              <a:rPr lang="en-US" smtClean="0"/>
              <a:pPr/>
              <a:t>12</a:t>
            </a:fld>
            <a:endParaRPr lang="en-US" dirty="0"/>
          </a:p>
        </p:txBody>
      </p:sp>
      <p:pic>
        <p:nvPicPr>
          <p:cNvPr id="15" name="Picture 1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50290" y="1219200"/>
            <a:ext cx="2282305" cy="3043074"/>
          </a:xfrm>
          <a:prstGeom prst="rect">
            <a:avLst/>
          </a:prstGeom>
        </p:spPr>
      </p:pic>
      <p:sp>
        <p:nvSpPr>
          <p:cNvPr id="8" name="Content Placeholder 7"/>
          <p:cNvSpPr>
            <a:spLocks noGrp="1"/>
          </p:cNvSpPr>
          <p:nvPr>
            <p:ph sz="half" idx="2"/>
          </p:nvPr>
        </p:nvSpPr>
        <p:spPr>
          <a:xfrm>
            <a:off x="4786769" y="2133600"/>
            <a:ext cx="3810000" cy="2057399"/>
          </a:xfrm>
        </p:spPr>
        <p:txBody>
          <a:bodyPr/>
          <a:lstStyle/>
          <a:p>
            <a:r>
              <a:rPr lang="en-US" dirty="0" smtClean="0"/>
              <a:t>Perceiving Faces!</a:t>
            </a:r>
            <a:endParaRPr lang="en-US" dirty="0"/>
          </a:p>
        </p:txBody>
      </p:sp>
      <p:sp>
        <p:nvSpPr>
          <p:cNvPr id="31" name="Content Placeholder 30"/>
          <p:cNvSpPr>
            <a:spLocks noGrp="1"/>
          </p:cNvSpPr>
          <p:nvPr>
            <p:ph sz="half" idx="15"/>
          </p:nvPr>
        </p:nvSpPr>
        <p:spPr>
          <a:xfrm>
            <a:off x="685800" y="4267200"/>
            <a:ext cx="3429000" cy="2133600"/>
          </a:xfrm>
        </p:spPr>
        <p:txBody>
          <a:bodyPr/>
          <a:lstStyle/>
          <a:p>
            <a:r>
              <a:rPr lang="en-US" sz="2400" dirty="0" smtClean="0"/>
              <a:t>Log onto: </a:t>
            </a:r>
            <a:r>
              <a:rPr lang="en-US" sz="2400" u="sng" dirty="0" smtClean="0"/>
              <a:t>kahoot.it</a:t>
            </a:r>
          </a:p>
          <a:p>
            <a:endParaRPr lang="en-US" sz="2400" u="sng" dirty="0"/>
          </a:p>
          <a:p>
            <a:endParaRPr lang="en-US" sz="2400" u="sng" dirty="0" smtClean="0"/>
          </a:p>
          <a:p>
            <a:pPr lvl="2"/>
            <a:endParaRPr lang="en-US" dirty="0" smtClean="0"/>
          </a:p>
          <a:p>
            <a:endParaRPr lang="en-US" dirty="0"/>
          </a:p>
        </p:txBody>
      </p:sp>
      <p:sp>
        <p:nvSpPr>
          <p:cNvPr id="6" name="Title 5"/>
          <p:cNvSpPr>
            <a:spLocks noGrp="1"/>
          </p:cNvSpPr>
          <p:nvPr>
            <p:ph type="title"/>
          </p:nvPr>
        </p:nvSpPr>
        <p:spPr/>
        <p:txBody>
          <a:bodyPr>
            <a:normAutofit fontScale="90000"/>
          </a:bodyPr>
          <a:lstStyle/>
          <a:p>
            <a:r>
              <a:rPr lang="en-US" dirty="0" smtClean="0"/>
              <a:t>How Well Do You Read People?</a:t>
            </a:r>
            <a:endParaRPr lang="en-US" dirty="0"/>
          </a:p>
        </p:txBody>
      </p:sp>
      <p:pic>
        <p:nvPicPr>
          <p:cNvPr id="11" name="Picture 4" descr="Image result for kaho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2178">
            <a:off x="1477535" y="1513229"/>
            <a:ext cx="1517523" cy="620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resentermedia.com/tp/NjXKj0xI/funny_face_balloon_girl.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9965" y="3452708"/>
            <a:ext cx="2190035" cy="257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70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709" y="4800600"/>
            <a:ext cx="3776870" cy="1470025"/>
          </a:xfrm>
        </p:spPr>
        <p:txBody>
          <a:bodyPr>
            <a:normAutofit fontScale="90000"/>
          </a:bodyPr>
          <a:lstStyle/>
          <a:p>
            <a:r>
              <a:rPr lang="en-US" dirty="0">
                <a:solidFill>
                  <a:srgbClr val="336600"/>
                </a:solidFill>
              </a:rPr>
              <a:t>Facilitating </a:t>
            </a:r>
            <a:r>
              <a:rPr lang="en-US" dirty="0" smtClean="0">
                <a:solidFill>
                  <a:srgbClr val="336600"/>
                </a:solidFill>
              </a:rPr>
              <a:t>Thought…What </a:t>
            </a:r>
            <a:r>
              <a:rPr lang="en-US" u="sng" dirty="0" smtClean="0">
                <a:solidFill>
                  <a:srgbClr val="336600"/>
                </a:solidFill>
              </a:rPr>
              <a:t>does it mean? </a:t>
            </a:r>
            <a:r>
              <a:rPr lang="en-US" dirty="0" smtClean="0"/>
              <a:t/>
            </a:r>
            <a:br>
              <a:rPr lang="en-US" dirty="0" smtClean="0"/>
            </a:br>
            <a:r>
              <a:rPr lang="en-US" i="1" dirty="0" smtClean="0"/>
              <a:t>The </a:t>
            </a:r>
            <a:r>
              <a:rPr lang="en-US" i="1" dirty="0"/>
              <a:t>ability to </a:t>
            </a:r>
            <a:r>
              <a:rPr lang="en-US" i="1" dirty="0">
                <a:solidFill>
                  <a:schemeClr val="tx1"/>
                </a:solidFill>
              </a:rPr>
              <a:t>generate,</a:t>
            </a:r>
            <a:r>
              <a:rPr lang="en-US" i="1" dirty="0"/>
              <a:t> </a:t>
            </a:r>
            <a:r>
              <a:rPr lang="en-US" i="1" dirty="0">
                <a:solidFill>
                  <a:schemeClr val="tx1"/>
                </a:solidFill>
              </a:rPr>
              <a:t>use</a:t>
            </a:r>
            <a:r>
              <a:rPr lang="en-US" i="1" dirty="0"/>
              <a:t>, and </a:t>
            </a:r>
            <a:r>
              <a:rPr lang="en-US" i="1" dirty="0">
                <a:solidFill>
                  <a:schemeClr val="tx1"/>
                </a:solidFill>
              </a:rPr>
              <a:t>feel</a:t>
            </a:r>
            <a:r>
              <a:rPr lang="en-US" i="1" dirty="0"/>
              <a:t> emotion as necessary to communicate feelings or employ them in other cognitive processes</a:t>
            </a:r>
          </a:p>
        </p:txBody>
      </p:sp>
      <p:sp>
        <p:nvSpPr>
          <p:cNvPr id="4" name="Rectangle 3"/>
          <p:cNvSpPr/>
          <p:nvPr/>
        </p:nvSpPr>
        <p:spPr>
          <a:xfrm>
            <a:off x="3822338" y="228600"/>
            <a:ext cx="5093062"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Using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3554" name="Picture 2" descr="https://www.presentermedia.com/tp/GWggAYXl/brain_neurons_fir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200" y="457200"/>
            <a:ext cx="48768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6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1143000"/>
            <a:ext cx="3581400" cy="1470025"/>
          </a:xfrm>
        </p:spPr>
        <p:txBody>
          <a:bodyPr>
            <a:normAutofit fontScale="90000"/>
          </a:bodyPr>
          <a:lstStyle/>
          <a:p>
            <a:r>
              <a:rPr lang="en-US" dirty="0" smtClean="0"/>
              <a:t>Using Emotions to FACILITATE THOUGHT</a:t>
            </a:r>
            <a:endParaRPr lang="en-US" dirty="0"/>
          </a:p>
        </p:txBody>
      </p:sp>
      <p:sp>
        <p:nvSpPr>
          <p:cNvPr id="6" name="Rectangle 5"/>
          <p:cNvSpPr/>
          <p:nvPr/>
        </p:nvSpPr>
        <p:spPr>
          <a:xfrm>
            <a:off x="3822338" y="228600"/>
            <a:ext cx="5093062"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Using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7"/>
          <p:cNvSpPr>
            <a:spLocks noChangeArrowheads="1"/>
          </p:cNvSpPr>
          <p:nvPr/>
        </p:nvSpPr>
        <p:spPr bwMode="auto">
          <a:xfrm>
            <a:off x="5304183" y="3276600"/>
            <a:ext cx="3601278"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75000"/>
              </a:lnSpc>
              <a:buClr>
                <a:srgbClr val="4F81BD"/>
              </a:buClr>
              <a:buSzPct val="70000"/>
              <a:buFont typeface="Wingdings" panose="05000000000000000000" pitchFamily="2" charset="2"/>
              <a:buNone/>
            </a:pPr>
            <a:r>
              <a:rPr lang="en-US" altLang="en-US" sz="2000" i="1" dirty="0" smtClean="0">
                <a:solidFill>
                  <a:srgbClr val="002060"/>
                </a:solidFill>
              </a:rPr>
              <a:t>…</a:t>
            </a:r>
            <a:r>
              <a:rPr lang="en-US" altLang="en-US" sz="2000" b="1" i="1" dirty="0" smtClean="0">
                <a:solidFill>
                  <a:srgbClr val="0070C0"/>
                </a:solidFill>
              </a:rPr>
              <a:t>the </a:t>
            </a:r>
            <a:r>
              <a:rPr lang="en-US" altLang="en-US" sz="2000" b="1" i="1" dirty="0">
                <a:solidFill>
                  <a:srgbClr val="0070C0"/>
                </a:solidFill>
              </a:rPr>
              <a:t>absence of emotion and feeling </a:t>
            </a:r>
            <a:r>
              <a:rPr lang="en-US" altLang="en-US" sz="2000" i="1" dirty="0">
                <a:solidFill>
                  <a:srgbClr val="002060"/>
                </a:solidFill>
              </a:rPr>
              <a:t>can </a:t>
            </a:r>
            <a:r>
              <a:rPr lang="en-US" altLang="en-US" sz="2000" b="1" i="1" dirty="0">
                <a:solidFill>
                  <a:schemeClr val="tx2"/>
                </a:solidFill>
              </a:rPr>
              <a:t>break down rationality </a:t>
            </a:r>
            <a:r>
              <a:rPr lang="en-US" altLang="en-US" sz="2000" i="1" dirty="0">
                <a:solidFill>
                  <a:srgbClr val="002060"/>
                </a:solidFill>
              </a:rPr>
              <a:t>and </a:t>
            </a:r>
            <a:r>
              <a:rPr lang="en-US" altLang="en-US" sz="2000" b="1" i="1" dirty="0">
                <a:solidFill>
                  <a:srgbClr val="387026"/>
                </a:solidFill>
              </a:rPr>
              <a:t>make wise decision making almost impossible. </a:t>
            </a:r>
            <a:r>
              <a:rPr lang="en-US" altLang="en-US" sz="2000" i="1" dirty="0">
                <a:solidFill>
                  <a:srgbClr val="387026"/>
                </a:solidFill>
              </a:rPr>
              <a:t> </a:t>
            </a:r>
            <a:r>
              <a:rPr lang="en-US" altLang="en-US" sz="2000" i="1" dirty="0">
                <a:solidFill>
                  <a:srgbClr val="002060"/>
                </a:solidFill>
              </a:rPr>
              <a:t>- </a:t>
            </a:r>
            <a:r>
              <a:rPr lang="en-US" altLang="en-US" sz="2000" dirty="0" err="1">
                <a:solidFill>
                  <a:srgbClr val="002060"/>
                </a:solidFill>
              </a:rPr>
              <a:t>Damasio</a:t>
            </a:r>
            <a:endParaRPr lang="en-US" altLang="en-US" sz="2000" dirty="0">
              <a:solidFill>
                <a:srgbClr val="002060"/>
              </a:solidFill>
            </a:endParaRPr>
          </a:p>
        </p:txBody>
      </p:sp>
    </p:spTree>
    <p:extLst>
      <p:ext uri="{BB962C8B-B14F-4D97-AF65-F5344CB8AC3E}">
        <p14:creationId xmlns:p14="http://schemas.microsoft.com/office/powerpoint/2010/main" val="2948994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0" y="1143001"/>
            <a:ext cx="5638800" cy="3124200"/>
          </a:xfrm>
        </p:spPr>
        <p:txBody>
          <a:bodyPr>
            <a:normAutofit lnSpcReduction="10000"/>
          </a:bodyPr>
          <a:lstStyle/>
          <a:p>
            <a:r>
              <a:rPr lang="en-US" sz="3200" b="1" u="sng" dirty="0">
                <a:solidFill>
                  <a:srgbClr val="326422"/>
                </a:solidFill>
              </a:rPr>
              <a:t>Using emotions to facilitate thought </a:t>
            </a:r>
            <a:r>
              <a:rPr lang="en-US" sz="3200" dirty="0"/>
              <a:t>involves </a:t>
            </a:r>
            <a:r>
              <a:rPr lang="en-US" sz="3200" b="1" dirty="0">
                <a:solidFill>
                  <a:schemeClr val="tx1"/>
                </a:solidFill>
              </a:rPr>
              <a:t>redirecting and prioritizing your thinking</a:t>
            </a:r>
            <a:r>
              <a:rPr lang="en-US" sz="3200" b="1" dirty="0"/>
              <a:t> based on the feelings associated with those </a:t>
            </a:r>
            <a:r>
              <a:rPr lang="en-US" sz="3200" b="1" dirty="0" smtClean="0"/>
              <a:t>thoughts</a:t>
            </a:r>
            <a:endParaRPr lang="en-US" sz="1700" b="1" dirty="0" smtClean="0"/>
          </a:p>
          <a:p>
            <a:r>
              <a:rPr lang="en-US" sz="1700" b="1" dirty="0"/>
              <a:t>	</a:t>
            </a:r>
            <a:r>
              <a:rPr lang="en-US" sz="1700" b="1" dirty="0" smtClean="0"/>
              <a:t>		Moore (2011)</a:t>
            </a:r>
            <a:endParaRPr lang="en-US" sz="1700" dirty="0"/>
          </a:p>
        </p:txBody>
      </p:sp>
      <p:sp>
        <p:nvSpPr>
          <p:cNvPr id="3" name="Slide Number Placeholder 2"/>
          <p:cNvSpPr>
            <a:spLocks noGrp="1"/>
          </p:cNvSpPr>
          <p:nvPr>
            <p:ph type="sldNum" sz="quarter" idx="12"/>
          </p:nvPr>
        </p:nvSpPr>
        <p:spPr/>
        <p:txBody>
          <a:bodyPr/>
          <a:lstStyle/>
          <a:p>
            <a:fld id="{7D3D4356-750F-43A5-86F1-332F9B8C8A9C}" type="slidenum">
              <a:rPr lang="en-US" smtClean="0"/>
              <a:pPr/>
              <a:t>15</a:t>
            </a:fld>
            <a:endParaRPr lang="en-US"/>
          </a:p>
        </p:txBody>
      </p:sp>
      <p:sp>
        <p:nvSpPr>
          <p:cNvPr id="4" name="Title 3"/>
          <p:cNvSpPr>
            <a:spLocks noGrp="1"/>
          </p:cNvSpPr>
          <p:nvPr>
            <p:ph type="title"/>
          </p:nvPr>
        </p:nvSpPr>
        <p:spPr>
          <a:xfrm>
            <a:off x="1371600" y="274638"/>
            <a:ext cx="7620000" cy="715962"/>
          </a:xfrm>
        </p:spPr>
        <p:txBody>
          <a:bodyPr>
            <a:normAutofit fontScale="90000"/>
          </a:bodyPr>
          <a:lstStyle/>
          <a:p>
            <a:r>
              <a:rPr lang="en-US" dirty="0" smtClean="0">
                <a:solidFill>
                  <a:schemeClr val="tx1"/>
                </a:solidFill>
              </a:rPr>
              <a:t>Using Emotions to Facilitate Thoughts</a:t>
            </a:r>
            <a:endParaRPr lang="en-US" dirty="0">
              <a:solidFill>
                <a:schemeClr val="tx1"/>
              </a:solidFill>
            </a:endParaRPr>
          </a:p>
        </p:txBody>
      </p:sp>
      <p:pic>
        <p:nvPicPr>
          <p:cNvPr id="6" name="Picture 3" descr="W:\judd\power_points\Animated\01_20\head_outline_with_gears\elements\strip_of_gears.gif"/>
          <p:cNvPicPr>
            <a:picLocks noChangeAspect="1" noChangeArrowheads="1" noCrop="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6200000">
            <a:off x="-499757" y="4863832"/>
            <a:ext cx="2207937" cy="77277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s://www.presentermedia.com/tp/4NS0oHyE/stick_figure_balance_mind_hear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67581" y="3581400"/>
            <a:ext cx="401193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52400" y="0"/>
            <a:ext cx="9296400" cy="6967330"/>
          </a:xfrm>
          <a:prstGeom prst="rect">
            <a:avLst/>
          </a:prstGeom>
        </p:spPr>
      </p:pic>
      <p:sp>
        <p:nvSpPr>
          <p:cNvPr id="3" name="Slide Number Placeholder 2"/>
          <p:cNvSpPr>
            <a:spLocks noGrp="1"/>
          </p:cNvSpPr>
          <p:nvPr>
            <p:ph type="sldNum" sz="quarter" idx="12"/>
          </p:nvPr>
        </p:nvSpPr>
        <p:spPr/>
        <p:txBody>
          <a:bodyPr/>
          <a:lstStyle/>
          <a:p>
            <a:fld id="{7D3D4356-750F-43A5-86F1-332F9B8C8A9C}" type="slidenum">
              <a:rPr lang="en-US" smtClean="0"/>
              <a:pPr/>
              <a:t>16</a:t>
            </a:fld>
            <a:endParaRPr lang="en-US"/>
          </a:p>
        </p:txBody>
      </p:sp>
      <p:sp>
        <p:nvSpPr>
          <p:cNvPr id="13" name="Rectangle 12"/>
          <p:cNvSpPr/>
          <p:nvPr/>
        </p:nvSpPr>
        <p:spPr>
          <a:xfrm>
            <a:off x="1981200" y="6096000"/>
            <a:ext cx="960519" cy="338554"/>
          </a:xfrm>
          <a:prstGeom prst="rect">
            <a:avLst/>
          </a:prstGeom>
          <a:noFill/>
        </p:spPr>
        <p:txBody>
          <a:bodyPr wrap="non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Of Shots</a:t>
            </a:r>
            <a:endParaRPr lang="en-US" sz="1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89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2461" y="0"/>
            <a:ext cx="9296400" cy="6967330"/>
          </a:xfrm>
          <a:prstGeom prst="rect">
            <a:avLst/>
          </a:prstGeom>
        </p:spPr>
      </p:pic>
      <p:sp>
        <p:nvSpPr>
          <p:cNvPr id="3" name="Slide Number Placeholder 2"/>
          <p:cNvSpPr>
            <a:spLocks noGrp="1"/>
          </p:cNvSpPr>
          <p:nvPr>
            <p:ph type="sldNum" sz="quarter" idx="12"/>
          </p:nvPr>
        </p:nvSpPr>
        <p:spPr/>
        <p:txBody>
          <a:bodyPr/>
          <a:lstStyle/>
          <a:p>
            <a:fld id="{7D3D4356-750F-43A5-86F1-332F9B8C8A9C}" type="slidenum">
              <a:rPr lang="en-US" smtClean="0"/>
              <a:pPr/>
              <a:t>17</a:t>
            </a:fld>
            <a:endParaRPr lang="en-US"/>
          </a:p>
        </p:txBody>
      </p:sp>
      <p:pic>
        <p:nvPicPr>
          <p:cNvPr id="8194" name="Picture 2" descr="https://www.presentermedia.com/tp/5kCjuhAa/running_scared_from_need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57600"/>
            <a:ext cx="317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7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peter walking on wate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83168" y="1828799"/>
            <a:ext cx="5334000" cy="2675461"/>
          </a:xfrm>
          <a:prstGeom prst="rect">
            <a:avLst/>
          </a:prstGeom>
          <a:noFill/>
          <a:extLst>
            <a:ext uri="{909E8E84-426E-40DD-AFC4-6F175D3DCCD1}">
              <a14:hiddenFill xmlns:a14="http://schemas.microsoft.com/office/drawing/2010/main">
                <a:solidFill>
                  <a:srgbClr val="FFFFFF"/>
                </a:solidFill>
              </a14:hiddenFill>
            </a:ext>
          </a:extLst>
        </p:spPr>
      </p:pic>
      <p:sp>
        <p:nvSpPr>
          <p:cNvPr id="40962" name="Title 1"/>
          <p:cNvSpPr>
            <a:spLocks noGrp="1"/>
          </p:cNvSpPr>
          <p:nvPr>
            <p:ph type="title"/>
          </p:nvPr>
        </p:nvSpPr>
        <p:spPr>
          <a:xfrm>
            <a:off x="2856345" y="1192144"/>
            <a:ext cx="6324600" cy="990600"/>
          </a:xfrm>
        </p:spPr>
        <p:txBody>
          <a:bodyPr>
            <a:normAutofit fontScale="90000"/>
          </a:bodyPr>
          <a:lstStyle/>
          <a:p>
            <a:pPr algn="ctr"/>
            <a:r>
              <a:rPr lang="en-US" altLang="en-US" u="sng" dirty="0" smtClean="0">
                <a:solidFill>
                  <a:srgbClr val="FF0000"/>
                </a:solidFill>
                <a:latin typeface="Arial Black" panose="020B0A04020102020204" pitchFamily="34" charset="0"/>
              </a:rPr>
              <a:t>FEAR</a:t>
            </a:r>
            <a:r>
              <a:rPr lang="en-US" altLang="en-US" u="sng" dirty="0" smtClean="0">
                <a:solidFill>
                  <a:srgbClr val="FF0000"/>
                </a:solidFill>
                <a:latin typeface="Arial Black" panose="020B0A04020102020204" pitchFamily="34" charset="0"/>
              </a:rPr>
              <a:t>: </a:t>
            </a:r>
            <a:br>
              <a:rPr lang="en-US" altLang="en-US" u="sng" dirty="0" smtClean="0">
                <a:solidFill>
                  <a:srgbClr val="FF0000"/>
                </a:solidFill>
                <a:latin typeface="Arial Black" panose="020B0A04020102020204" pitchFamily="34" charset="0"/>
              </a:rPr>
            </a:br>
            <a:r>
              <a:rPr lang="en-US" altLang="en-US" dirty="0" smtClean="0">
                <a:latin typeface="Arial Black" panose="020B0A04020102020204" pitchFamily="34" charset="0"/>
              </a:rPr>
              <a:t>“Peter Walking on Water”</a:t>
            </a:r>
            <a:endParaRPr lang="en-US" altLang="en-US" dirty="0" smtClean="0">
              <a:latin typeface="Arial Black" panose="020B0A04020102020204" pitchFamily="34" charset="0"/>
            </a:endParaRPr>
          </a:p>
        </p:txBody>
      </p:sp>
      <p:sp>
        <p:nvSpPr>
          <p:cNvPr id="3" name="Rectangle 2"/>
          <p:cNvSpPr/>
          <p:nvPr/>
        </p:nvSpPr>
        <p:spPr>
          <a:xfrm>
            <a:off x="304800" y="228600"/>
            <a:ext cx="468589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USE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2647749" y="4810951"/>
            <a:ext cx="6404838" cy="2031325"/>
          </a:xfrm>
          <a:prstGeom prst="rect">
            <a:avLst/>
          </a:prstGeom>
        </p:spPr>
        <p:txBody>
          <a:bodyPr wrap="square">
            <a:spAutoFit/>
          </a:bodyPr>
          <a:lstStyle/>
          <a:p>
            <a:r>
              <a:rPr lang="en-US" b="1" baseline="30000" dirty="0"/>
              <a:t>28 </a:t>
            </a:r>
            <a:r>
              <a:rPr lang="en-US" dirty="0"/>
              <a:t>“Lord, if it’s you,” Peter replied, “tell me to come to you on the water</a:t>
            </a:r>
            <a:r>
              <a:rPr lang="en-US" dirty="0" smtClean="0"/>
              <a:t>.”</a:t>
            </a:r>
            <a:r>
              <a:rPr lang="en-US" b="1" baseline="30000" dirty="0" smtClean="0"/>
              <a:t>29</a:t>
            </a:r>
            <a:r>
              <a:rPr lang="en-US" b="1" baseline="30000" dirty="0"/>
              <a:t> </a:t>
            </a:r>
            <a:r>
              <a:rPr lang="en-US" dirty="0"/>
              <a:t>“Come,” he </a:t>
            </a:r>
            <a:r>
              <a:rPr lang="en-US" dirty="0" smtClean="0"/>
              <a:t>said. Then </a:t>
            </a:r>
            <a:r>
              <a:rPr lang="en-US" dirty="0"/>
              <a:t>Peter got down out of the boat, walked on the water and came toward Jesus. </a:t>
            </a:r>
            <a:r>
              <a:rPr lang="en-US" b="1" baseline="30000" dirty="0"/>
              <a:t>30 </a:t>
            </a:r>
            <a:r>
              <a:rPr lang="en-US" dirty="0"/>
              <a:t>But </a:t>
            </a:r>
            <a:r>
              <a:rPr lang="en-US" b="1" dirty="0">
                <a:solidFill>
                  <a:srgbClr val="FF0000"/>
                </a:solidFill>
              </a:rPr>
              <a:t>when he saw the wind, he was afraid </a:t>
            </a:r>
            <a:r>
              <a:rPr lang="en-US" dirty="0"/>
              <a:t>and, beginning to sink, cried out, “Lord, save me</a:t>
            </a:r>
            <a:r>
              <a:rPr lang="en-US" dirty="0" smtClean="0"/>
              <a:t>!”</a:t>
            </a:r>
            <a:r>
              <a:rPr lang="en-US" b="1" baseline="30000" dirty="0" smtClean="0"/>
              <a:t>31</a:t>
            </a:r>
            <a:r>
              <a:rPr lang="en-US" b="1" baseline="30000" dirty="0"/>
              <a:t> </a:t>
            </a:r>
            <a:r>
              <a:rPr lang="en-US" dirty="0"/>
              <a:t>Immediately Jesus reached out his hand and caught him. “You of little faith,” he said, “why did you doubt?”</a:t>
            </a:r>
          </a:p>
        </p:txBody>
      </p:sp>
      <p:sp>
        <p:nvSpPr>
          <p:cNvPr id="4" name="Rectangle 3"/>
          <p:cNvSpPr/>
          <p:nvPr/>
        </p:nvSpPr>
        <p:spPr>
          <a:xfrm>
            <a:off x="2959374" y="4463912"/>
            <a:ext cx="2031325" cy="369332"/>
          </a:xfrm>
          <a:prstGeom prst="rect">
            <a:avLst/>
          </a:prstGeom>
        </p:spPr>
        <p:txBody>
          <a:bodyPr wrap="none">
            <a:spAutoFit/>
          </a:bodyPr>
          <a:lstStyle/>
          <a:p>
            <a:r>
              <a:rPr lang="en-US" dirty="0">
                <a:solidFill>
                  <a:srgbClr val="000000"/>
                </a:solidFill>
                <a:latin typeface="Helvetica Neue"/>
              </a:rPr>
              <a:t>Matthew 14:22-33</a:t>
            </a:r>
            <a:endParaRPr lang="en-US" b="0" i="0" dirty="0">
              <a:solidFill>
                <a:srgbClr val="000000"/>
              </a:solidFill>
              <a:effectLst/>
              <a:latin typeface="Helvetica Neue"/>
            </a:endParaRPr>
          </a:p>
        </p:txBody>
      </p:sp>
      <p:sp>
        <p:nvSpPr>
          <p:cNvPr id="9" name="Rectangle 8"/>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09866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426665" y="1151930"/>
            <a:ext cx="4759947" cy="990600"/>
          </a:xfrm>
        </p:spPr>
        <p:txBody>
          <a:bodyPr>
            <a:normAutofit fontScale="90000"/>
          </a:bodyPr>
          <a:lstStyle/>
          <a:p>
            <a:r>
              <a:rPr lang="en-US" altLang="en-US" dirty="0" smtClean="0">
                <a:latin typeface="Arial Black" panose="020B0A04020102020204" pitchFamily="34" charset="0"/>
              </a:rPr>
              <a:t>ANGER:</a:t>
            </a:r>
            <a:br>
              <a:rPr lang="en-US" altLang="en-US" dirty="0" smtClean="0">
                <a:latin typeface="Arial Black" panose="020B0A04020102020204" pitchFamily="34" charset="0"/>
              </a:rPr>
            </a:br>
            <a:r>
              <a:rPr lang="en-US" altLang="en-US" dirty="0" smtClean="0">
                <a:latin typeface="Arial Black" panose="020B0A04020102020204" pitchFamily="34" charset="0"/>
              </a:rPr>
              <a:t>“Moses - Rock”</a:t>
            </a:r>
          </a:p>
        </p:txBody>
      </p:sp>
      <p:pic>
        <p:nvPicPr>
          <p:cNvPr id="4096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6613" y="-15875"/>
            <a:ext cx="1865312"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228600"/>
            <a:ext cx="468589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USE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2474154" y="5534561"/>
            <a:ext cx="6689724" cy="1323439"/>
          </a:xfrm>
          <a:prstGeom prst="rect">
            <a:avLst/>
          </a:prstGeom>
        </p:spPr>
        <p:txBody>
          <a:bodyPr wrap="square">
            <a:spAutoFit/>
          </a:bodyPr>
          <a:lstStyle/>
          <a:p>
            <a:r>
              <a:rPr lang="en-US" sz="2000" i="1" dirty="0">
                <a:solidFill>
                  <a:srgbClr val="28511B"/>
                </a:solidFill>
                <a:latin typeface="Roboto"/>
              </a:rPr>
              <a:t>“Listen, you rebels, must we bring you water out of this rock?” Then Moses raised his arm and struck the rock twice with his staff. Water gushed out, and the community and their livestock drank.”</a:t>
            </a:r>
            <a:r>
              <a:rPr lang="en-US" sz="2000" dirty="0">
                <a:solidFill>
                  <a:srgbClr val="28511B"/>
                </a:solidFill>
                <a:latin typeface="Roboto"/>
              </a:rPr>
              <a:t> – Numbers 20:9-11.</a:t>
            </a:r>
            <a:endParaRPr lang="en-US" sz="2000" i="1" dirty="0">
              <a:solidFill>
                <a:srgbClr val="28511B"/>
              </a:solidFill>
            </a:endParaRPr>
          </a:p>
        </p:txBody>
      </p:sp>
      <p:pic>
        <p:nvPicPr>
          <p:cNvPr id="27654" name="Picture 6" descr="https://www.presentermedia.com/tp/TAQlZskp/fist_punch_through_glass_ceil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095138"/>
            <a:ext cx="2303803" cy="1525118"/>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s://www.presentermedia.com/tp/Y6L156iA/rock_p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102969"/>
            <a:ext cx="7086599" cy="44091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shepherd ca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43492">
            <a:off x="3884793" y="1608262"/>
            <a:ext cx="1996906" cy="18099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0035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2</a:t>
            </a:fld>
            <a:endParaRPr lang="en-US"/>
          </a:p>
        </p:txBody>
      </p:sp>
      <p:sp>
        <p:nvSpPr>
          <p:cNvPr id="7" name="Title 6"/>
          <p:cNvSpPr>
            <a:spLocks noGrp="1"/>
          </p:cNvSpPr>
          <p:nvPr>
            <p:ph type="title"/>
          </p:nvPr>
        </p:nvSpPr>
        <p:spPr>
          <a:xfrm>
            <a:off x="1447800" y="769144"/>
            <a:ext cx="7620000" cy="715962"/>
          </a:xfrm>
        </p:spPr>
        <p:txBody>
          <a:bodyPr/>
          <a:lstStyle/>
          <a:p>
            <a:r>
              <a:rPr lang="en-US" u="sng" dirty="0" smtClean="0"/>
              <a:t>Feedback From Last Session</a:t>
            </a:r>
            <a:endParaRPr lang="en-US" u="sng" dirty="0"/>
          </a:p>
        </p:txBody>
      </p:sp>
      <p:sp>
        <p:nvSpPr>
          <p:cNvPr id="44" name="Text Placeholder 43"/>
          <p:cNvSpPr>
            <a:spLocks noGrp="1"/>
          </p:cNvSpPr>
          <p:nvPr>
            <p:ph type="body" sz="quarter" idx="19"/>
          </p:nvPr>
        </p:nvSpPr>
        <p:spPr>
          <a:xfrm>
            <a:off x="1828800" y="2133600"/>
            <a:ext cx="7696200" cy="3048000"/>
          </a:xfrm>
        </p:spPr>
        <p:txBody>
          <a:bodyPr>
            <a:normAutofit fontScale="70000" lnSpcReduction="20000"/>
          </a:bodyPr>
          <a:lstStyle/>
          <a:p>
            <a:pPr lvl="0"/>
            <a:r>
              <a:rPr lang="en-US" sz="3200" dirty="0" smtClean="0"/>
              <a:t>Candy/water was a good idea.</a:t>
            </a:r>
          </a:p>
          <a:p>
            <a:pPr lvl="0"/>
            <a:r>
              <a:rPr lang="en-US" sz="3200" dirty="0" smtClean="0"/>
              <a:t>More Engaging Activities/Break?</a:t>
            </a:r>
          </a:p>
          <a:p>
            <a:pPr lvl="0"/>
            <a:r>
              <a:rPr lang="en-US" sz="3200" dirty="0" smtClean="0"/>
              <a:t>Great Information</a:t>
            </a:r>
          </a:p>
          <a:p>
            <a:pPr lvl="0"/>
            <a:r>
              <a:rPr lang="en-US" sz="3200" dirty="0" smtClean="0"/>
              <a:t>Provide more “To Do’s”</a:t>
            </a:r>
          </a:p>
          <a:p>
            <a:pPr lvl="0"/>
            <a:r>
              <a:rPr lang="en-US" sz="3200" dirty="0" smtClean="0"/>
              <a:t>Truth-teller = A person who will share truth even if </a:t>
            </a:r>
          </a:p>
          <a:p>
            <a:pPr lvl="0"/>
            <a:r>
              <a:rPr lang="en-US" sz="3200" dirty="0"/>
              <a:t>	 </a:t>
            </a:r>
            <a:r>
              <a:rPr lang="en-US" sz="3200" dirty="0" smtClean="0"/>
              <a:t>        will create hurt/pain/uneasiness. </a:t>
            </a:r>
          </a:p>
          <a:p>
            <a:pPr lvl="0"/>
            <a:r>
              <a:rPr lang="en-US" sz="3200" dirty="0" smtClean="0"/>
              <a:t>How to use your Strengths to grow your EI</a:t>
            </a:r>
          </a:p>
          <a:p>
            <a:pPr lvl="0"/>
            <a:r>
              <a:rPr lang="en-US" sz="3200" dirty="0" smtClean="0"/>
              <a:t>HOW do I make changes – Personally and Professionally?</a:t>
            </a:r>
          </a:p>
          <a:p>
            <a:pPr lvl="0"/>
            <a:endParaRPr lang="en-US" dirty="0" smtClean="0"/>
          </a:p>
          <a:p>
            <a:endParaRPr lang="en-US" dirty="0"/>
          </a:p>
        </p:txBody>
      </p:sp>
      <p:pic>
        <p:nvPicPr>
          <p:cNvPr id="4098" name="Picture 2" descr="https://www.presentermedia.com/tp/A485sgoi/stick_figure_drawing_four_check_marks_nonloop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25146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1636" y="5736832"/>
            <a:ext cx="7315200" cy="646331"/>
          </a:xfrm>
          <a:prstGeom prst="rect">
            <a:avLst/>
          </a:prstGeom>
        </p:spPr>
        <p:txBody>
          <a:bodyPr wrap="square">
            <a:spAutoFit/>
          </a:bodyPr>
          <a:lstStyle/>
          <a:p>
            <a:r>
              <a:rPr lang="en-US" b="1" dirty="0" err="1" smtClean="0">
                <a:hlinkClick r:id="rId3"/>
              </a:rPr>
              <a:t>eClass</a:t>
            </a:r>
            <a:r>
              <a:rPr lang="en-US" b="1" dirty="0" smtClean="0">
                <a:hlinkClick r:id="rId3"/>
              </a:rPr>
              <a:t> website: </a:t>
            </a:r>
            <a:r>
              <a:rPr lang="en-US" dirty="0" smtClean="0">
                <a:hlinkClick r:id="rId3"/>
              </a:rPr>
              <a:t>https</a:t>
            </a:r>
            <a:r>
              <a:rPr lang="en-US" dirty="0">
                <a:hlinkClick r:id="rId3"/>
              </a:rPr>
              <a:t>://eclass.e.southern.edu/course/view.php?id=38743</a:t>
            </a:r>
            <a:endParaRPr lang="en-US" dirty="0"/>
          </a:p>
        </p:txBody>
      </p:sp>
      <p:pic>
        <p:nvPicPr>
          <p:cNvPr id="3" name="Picture 2"/>
          <p:cNvPicPr>
            <a:picLocks noChangeAspect="1"/>
          </p:cNvPicPr>
          <p:nvPr/>
        </p:nvPicPr>
        <p:blipFill>
          <a:blip r:embed="rId4"/>
          <a:stretch>
            <a:fillRect/>
          </a:stretch>
        </p:blipFill>
        <p:spPr>
          <a:xfrm>
            <a:off x="7315200" y="5410200"/>
            <a:ext cx="1618245" cy="1012509"/>
          </a:xfrm>
          <a:prstGeom prst="rect">
            <a:avLst/>
          </a:prstGeom>
        </p:spPr>
      </p:pic>
    </p:spTree>
    <p:extLst>
      <p:ext uri="{BB962C8B-B14F-4D97-AF65-F5344CB8AC3E}">
        <p14:creationId xmlns:p14="http://schemas.microsoft.com/office/powerpoint/2010/main" val="2113170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3D4356-750F-43A5-86F1-332F9B8C8A9C}" type="slidenum">
              <a:rPr lang="en-US" smtClean="0"/>
              <a:pPr/>
              <a:t>20</a:t>
            </a:fld>
            <a:endParaRPr lang="en-US"/>
          </a:p>
        </p:txBody>
      </p:sp>
      <p:sp>
        <p:nvSpPr>
          <p:cNvPr id="4" name="Title 3"/>
          <p:cNvSpPr>
            <a:spLocks noGrp="1"/>
          </p:cNvSpPr>
          <p:nvPr>
            <p:ph type="title"/>
          </p:nvPr>
        </p:nvSpPr>
        <p:spPr>
          <a:xfrm>
            <a:off x="1524000" y="655638"/>
            <a:ext cx="8458200" cy="715962"/>
          </a:xfrm>
        </p:spPr>
        <p:txBody>
          <a:bodyPr>
            <a:normAutofit/>
          </a:bodyPr>
          <a:lstStyle/>
          <a:p>
            <a:r>
              <a:rPr lang="en-US" dirty="0" smtClean="0"/>
              <a:t> Emotions - Interference </a:t>
            </a:r>
            <a:endParaRPr lang="en-US" dirty="0"/>
          </a:p>
        </p:txBody>
      </p:sp>
      <p:sp>
        <p:nvSpPr>
          <p:cNvPr id="6" name="Rectangle 5"/>
          <p:cNvSpPr/>
          <p:nvPr/>
        </p:nvSpPr>
        <p:spPr>
          <a:xfrm>
            <a:off x="3276600" y="1600200"/>
            <a:ext cx="4572000" cy="4832092"/>
          </a:xfrm>
          <a:prstGeom prst="rect">
            <a:avLst/>
          </a:prstGeom>
        </p:spPr>
        <p:txBody>
          <a:bodyPr>
            <a:spAutoFit/>
          </a:bodyPr>
          <a:lstStyle/>
          <a:p>
            <a:r>
              <a:rPr lang="en-US" sz="2800" dirty="0"/>
              <a:t>It’s worth noting that </a:t>
            </a:r>
            <a:r>
              <a:rPr lang="en-US" sz="2800" b="1" dirty="0"/>
              <a:t>people with high </a:t>
            </a:r>
            <a:r>
              <a:rPr lang="en-US" sz="2800" b="1" dirty="0" smtClean="0"/>
              <a:t>EI </a:t>
            </a:r>
            <a:r>
              <a:rPr lang="en-US" sz="2800" b="1" dirty="0">
                <a:solidFill>
                  <a:srgbClr val="FFFF00"/>
                </a:solidFill>
              </a:rPr>
              <a:t>don’t remove </a:t>
            </a:r>
            <a:r>
              <a:rPr lang="en-US" sz="2800" b="1" i="1" dirty="0">
                <a:solidFill>
                  <a:srgbClr val="FFFF00"/>
                </a:solidFill>
              </a:rPr>
              <a:t>all</a:t>
            </a:r>
            <a:r>
              <a:rPr lang="en-US" sz="2800" b="1" dirty="0">
                <a:solidFill>
                  <a:srgbClr val="FFFF00"/>
                </a:solidFill>
              </a:rPr>
              <a:t> emotions from their decision-making</a:t>
            </a:r>
            <a:r>
              <a:rPr lang="en-US" sz="2800" dirty="0"/>
              <a:t>, just the ones that can </a:t>
            </a:r>
            <a:r>
              <a:rPr lang="en-US" sz="2800" b="1" u="sng" dirty="0" smtClean="0">
                <a:solidFill>
                  <a:srgbClr val="FFFF00"/>
                </a:solidFill>
              </a:rPr>
              <a:t>interfere</a:t>
            </a:r>
            <a:r>
              <a:rPr lang="en-US" sz="2800" dirty="0" smtClean="0">
                <a:solidFill>
                  <a:srgbClr val="FFFF00"/>
                </a:solidFill>
              </a:rPr>
              <a:t>. </a:t>
            </a:r>
            <a:r>
              <a:rPr lang="en-US" sz="2800" dirty="0" smtClean="0"/>
              <a:t>This </a:t>
            </a:r>
            <a:r>
              <a:rPr lang="en-US" sz="2800" dirty="0"/>
              <a:t>helps them stay more objective while also allowing them to rely on their feelings to a healthy extent</a:t>
            </a:r>
            <a:r>
              <a:rPr lang="en-US" sz="2800" dirty="0" smtClean="0"/>
              <a:t>.</a:t>
            </a:r>
          </a:p>
          <a:p>
            <a:r>
              <a:rPr lang="en-US" sz="2800" dirty="0"/>
              <a:t>	</a:t>
            </a:r>
            <a:r>
              <a:rPr lang="en-US" sz="2800" dirty="0" smtClean="0"/>
              <a:t>	Salovey (2017)</a:t>
            </a:r>
            <a:endParaRPr lang="en-US" sz="2800" dirty="0"/>
          </a:p>
        </p:txBody>
      </p:sp>
      <p:sp>
        <p:nvSpPr>
          <p:cNvPr id="2" name="Rectangle 1"/>
          <p:cNvSpPr/>
          <p:nvPr/>
        </p:nvSpPr>
        <p:spPr>
          <a:xfrm>
            <a:off x="7772400" y="494437"/>
            <a:ext cx="1279516" cy="1754326"/>
          </a:xfrm>
          <a:prstGeom prst="rect">
            <a:avLst/>
          </a:prstGeom>
          <a:noFill/>
        </p:spPr>
        <p:txBody>
          <a:bodyPr wrap="none" lIns="91440" tIns="45720" rIns="91440" bIns="45720">
            <a:spAutoFit/>
          </a:bodyPr>
          <a:lstStyle/>
          <a:p>
            <a:pPr algn="ctr"/>
            <a:r>
              <a:rPr lang="en-US" dirty="0" smtClean="0">
                <a:ln w="0"/>
                <a:effectLst>
                  <a:outerShdw blurRad="38100" dist="19050" dir="2700000" algn="tl" rotWithShape="0">
                    <a:schemeClr val="dk1">
                      <a:alpha val="40000"/>
                    </a:schemeClr>
                  </a:outerShdw>
                </a:effectLst>
              </a:rPr>
              <a:t>Anger</a:t>
            </a:r>
          </a:p>
          <a:p>
            <a:pPr algn="ctr"/>
            <a:r>
              <a:rPr lang="en-US" b="0" cap="none" spc="0" dirty="0" smtClean="0">
                <a:ln w="0"/>
                <a:solidFill>
                  <a:schemeClr val="tx1"/>
                </a:solidFill>
                <a:effectLst>
                  <a:outerShdw blurRad="38100" dist="19050" dir="2700000" algn="tl" rotWithShape="0">
                    <a:schemeClr val="dk1">
                      <a:alpha val="40000"/>
                    </a:schemeClr>
                  </a:outerShdw>
                </a:effectLst>
              </a:rPr>
              <a:t>Happiness</a:t>
            </a:r>
          </a:p>
          <a:p>
            <a:pPr algn="ctr"/>
            <a:r>
              <a:rPr lang="en-US" dirty="0" smtClean="0">
                <a:ln w="0"/>
                <a:effectLst>
                  <a:outerShdw blurRad="38100" dist="19050" dir="2700000" algn="tl" rotWithShape="0">
                    <a:schemeClr val="dk1">
                      <a:alpha val="40000"/>
                    </a:schemeClr>
                  </a:outerShdw>
                </a:effectLst>
              </a:rPr>
              <a:t>Surprise</a:t>
            </a:r>
          </a:p>
          <a:p>
            <a:pPr algn="ctr"/>
            <a:r>
              <a:rPr lang="en-US" b="0" cap="none" spc="0" dirty="0" smtClean="0">
                <a:ln w="0"/>
                <a:solidFill>
                  <a:schemeClr val="tx1"/>
                </a:solidFill>
                <a:effectLst>
                  <a:outerShdw blurRad="38100" dist="19050" dir="2700000" algn="tl" rotWithShape="0">
                    <a:schemeClr val="dk1">
                      <a:alpha val="40000"/>
                    </a:schemeClr>
                  </a:outerShdw>
                </a:effectLst>
              </a:rPr>
              <a:t>Disgust</a:t>
            </a:r>
          </a:p>
          <a:p>
            <a:pPr algn="ctr"/>
            <a:r>
              <a:rPr lang="en-US" dirty="0" smtClean="0">
                <a:ln w="0"/>
                <a:effectLst>
                  <a:outerShdw blurRad="38100" dist="19050" dir="2700000" algn="tl" rotWithShape="0">
                    <a:schemeClr val="dk1">
                      <a:alpha val="40000"/>
                    </a:schemeClr>
                  </a:outerShdw>
                </a:effectLst>
              </a:rPr>
              <a:t>Sadness</a:t>
            </a:r>
          </a:p>
          <a:p>
            <a:pPr algn="ctr"/>
            <a:r>
              <a:rPr lang="en-US" b="0" cap="none" spc="0" dirty="0" smtClean="0">
                <a:ln w="0"/>
                <a:solidFill>
                  <a:schemeClr val="tx1"/>
                </a:solidFill>
                <a:effectLst>
                  <a:outerShdw blurRad="38100" dist="19050" dir="2700000" algn="tl" rotWithShape="0">
                    <a:schemeClr val="dk1">
                      <a:alpha val="40000"/>
                    </a:schemeClr>
                  </a:outerShdw>
                </a:effectLst>
              </a:rPr>
              <a:t>Fear</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9762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sz="quarter" idx="1"/>
          </p:nvPr>
        </p:nvSpPr>
        <p:spPr>
          <a:xfrm>
            <a:off x="4419600" y="1600200"/>
            <a:ext cx="4099535" cy="3200400"/>
          </a:xfrm>
        </p:spPr>
        <p:txBody>
          <a:bodyPr>
            <a:noAutofit/>
          </a:bodyPr>
          <a:lstStyle/>
          <a:p>
            <a:r>
              <a:rPr lang="en-US" altLang="en-US" sz="3600" dirty="0" smtClean="0"/>
              <a:t>YOUR </a:t>
            </a:r>
            <a:r>
              <a:rPr lang="en-US" altLang="en-US" sz="3600" b="1" u="sng" dirty="0" smtClean="0">
                <a:solidFill>
                  <a:srgbClr val="0070C0"/>
                </a:solidFill>
              </a:rPr>
              <a:t>positive mood </a:t>
            </a:r>
            <a:r>
              <a:rPr lang="en-US" altLang="en-US" sz="3600" dirty="0" smtClean="0"/>
              <a:t>will make you better at </a:t>
            </a:r>
            <a:r>
              <a:rPr lang="en-US" altLang="en-US" sz="3600" dirty="0" smtClean="0">
                <a:solidFill>
                  <a:srgbClr val="0070C0"/>
                </a:solidFill>
                <a:hlinkClick r:id="rId3"/>
              </a:rPr>
              <a:t>coming up with novel ideas</a:t>
            </a:r>
            <a:r>
              <a:rPr lang="en-US" altLang="en-US" sz="3600" dirty="0" smtClean="0"/>
              <a:t>, solving problems, and </a:t>
            </a:r>
            <a:r>
              <a:rPr lang="en-US" altLang="en-US" sz="3600" dirty="0" smtClean="0">
                <a:solidFill>
                  <a:srgbClr val="0070C0"/>
                </a:solidFill>
                <a:hlinkClick r:id="rId4"/>
              </a:rPr>
              <a:t>making</a:t>
            </a:r>
            <a:r>
              <a:rPr lang="en-US" altLang="en-US" sz="3600" dirty="0" smtClean="0">
                <a:hlinkClick r:id="rId4"/>
              </a:rPr>
              <a:t> decisions</a:t>
            </a:r>
            <a:r>
              <a:rPr lang="en-US" altLang="en-US" sz="3600" dirty="0" smtClean="0"/>
              <a:t>.</a:t>
            </a:r>
          </a:p>
        </p:txBody>
      </p:sp>
      <p:sp>
        <p:nvSpPr>
          <p:cNvPr id="3" name="Rectangle 2"/>
          <p:cNvSpPr/>
          <p:nvPr/>
        </p:nvSpPr>
        <p:spPr>
          <a:xfrm>
            <a:off x="304800" y="228600"/>
            <a:ext cx="468589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USE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1266" name="Picture 2" descr="https://www.presentermedia.com/tp/zEKtblfc/puzzle_lightbulb_build_P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495800"/>
            <a:ext cx="1243643" cy="2159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89708" y="6157364"/>
            <a:ext cx="1734770" cy="369332"/>
          </a:xfrm>
          <a:prstGeom prst="rect">
            <a:avLst/>
          </a:prstGeom>
        </p:spPr>
        <p:txBody>
          <a:bodyPr wrap="none">
            <a:spAutoFit/>
          </a:bodyPr>
          <a:lstStyle/>
          <a:p>
            <a:r>
              <a:rPr lang="en-US" altLang="en-US" dirty="0">
                <a:latin typeface="Arial Unicode MS" panose="020B0604020202020204" pitchFamily="34" charset="-128"/>
                <a:ea typeface="Arial Unicode MS" panose="020B0604020202020204" pitchFamily="34" charset="-128"/>
                <a:cs typeface="Arial Unicode MS" panose="020B0604020202020204" pitchFamily="34" charset="-128"/>
              </a:rPr>
              <a:t>(Medina, </a:t>
            </a:r>
            <a:r>
              <a:rPr lang="en-US" altLang="en-US" dirty="0" smtClean="0">
                <a:latin typeface="Arial Unicode MS" panose="020B0604020202020204" pitchFamily="34" charset="-128"/>
                <a:ea typeface="Arial Unicode MS" panose="020B0604020202020204" pitchFamily="34" charset="-128"/>
                <a:cs typeface="Arial Unicode MS" panose="020B0604020202020204" pitchFamily="34" charset="-128"/>
              </a:rPr>
              <a:t>2018</a:t>
            </a:r>
            <a:r>
              <a:rPr lang="en-US" altLang="en-US" dirty="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 name="Rectangle 6"/>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pic>
        <p:nvPicPr>
          <p:cNvPr id="14338" name="Picture 2" descr="https://www.presentermedia.com/tp/46F0j9aQ/stick_figure_laptop_excitement.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3200" y="1600200"/>
            <a:ext cx="1870075" cy="149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57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468589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USE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276600" y="2133600"/>
            <a:ext cx="4572000" cy="3970318"/>
          </a:xfrm>
          <a:prstGeom prst="rect">
            <a:avLst/>
          </a:prstGeom>
        </p:spPr>
        <p:txBody>
          <a:bodyPr>
            <a:spAutoFit/>
          </a:bodyPr>
          <a:lstStyle/>
          <a:p>
            <a:r>
              <a:rPr lang="en-US" altLang="en-US" sz="2800" dirty="0"/>
              <a:t>The upside of </a:t>
            </a:r>
            <a:r>
              <a:rPr lang="en-US" altLang="en-US" sz="2800" b="1" u="sng" dirty="0">
                <a:solidFill>
                  <a:srgbClr val="0070C0"/>
                </a:solidFill>
              </a:rPr>
              <a:t>being down</a:t>
            </a:r>
            <a:r>
              <a:rPr lang="en-US" altLang="en-US" sz="2800" dirty="0"/>
              <a:t>, or at least </a:t>
            </a:r>
            <a:r>
              <a:rPr lang="en-US" altLang="en-US" sz="2800" b="1" u="sng" dirty="0">
                <a:solidFill>
                  <a:schemeClr val="accent2"/>
                </a:solidFill>
              </a:rPr>
              <a:t>more somber</a:t>
            </a:r>
            <a:r>
              <a:rPr lang="en-US" altLang="en-US" sz="2800" dirty="0"/>
              <a:t>: we can more easily focus on those </a:t>
            </a:r>
            <a:r>
              <a:rPr lang="en-US" altLang="en-US" sz="2800" b="1" dirty="0">
                <a:solidFill>
                  <a:srgbClr val="FFC000"/>
                </a:solidFill>
              </a:rPr>
              <a:t>details </a:t>
            </a:r>
            <a:r>
              <a:rPr lang="en-US" altLang="en-US" sz="2800" dirty="0"/>
              <a:t>we missed or ignored while we were upbeat - we pay more attention even to boring jobs</a:t>
            </a:r>
            <a:r>
              <a:rPr lang="en-US" altLang="en-US" sz="2800" dirty="0" smtClean="0"/>
              <a:t>.</a:t>
            </a:r>
          </a:p>
          <a:p>
            <a:r>
              <a:rPr lang="en-US" altLang="en-US" sz="2800" dirty="0"/>
              <a:t>	</a:t>
            </a:r>
            <a:r>
              <a:rPr lang="en-US" altLang="en-US" sz="2800" dirty="0" smtClean="0"/>
              <a:t>	(Yungi, 2009)</a:t>
            </a:r>
            <a:endParaRPr lang="en-US" altLang="en-US" sz="2800" dirty="0"/>
          </a:p>
        </p:txBody>
      </p:sp>
      <p:pic>
        <p:nvPicPr>
          <p:cNvPr id="5122" name="Picture 2" descr="https://www.presentermedia.com/tp/nxR8Wfrm/stickton_sad_walk.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3061945" cy="5448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1828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4001" y="533400"/>
            <a:ext cx="468589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USE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grpSp>
        <p:nvGrpSpPr>
          <p:cNvPr id="17" name="Group 2"/>
          <p:cNvGrpSpPr>
            <a:grpSpLocks/>
          </p:cNvGrpSpPr>
          <p:nvPr/>
        </p:nvGrpSpPr>
        <p:grpSpPr bwMode="auto">
          <a:xfrm>
            <a:off x="2895600" y="1752600"/>
            <a:ext cx="4953000" cy="5031410"/>
            <a:chOff x="-800916" y="1146231"/>
            <a:chExt cx="7696200" cy="5032683"/>
          </a:xfrm>
        </p:grpSpPr>
        <p:sp>
          <p:nvSpPr>
            <p:cNvPr id="18" name="Rectangle 3"/>
            <p:cNvSpPr txBox="1">
              <a:spLocks noChangeArrowheads="1"/>
            </p:cNvSpPr>
            <p:nvPr/>
          </p:nvSpPr>
          <p:spPr bwMode="auto">
            <a:xfrm>
              <a:off x="-800916" y="1146231"/>
              <a:ext cx="7696200" cy="25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0" lang="en-US" altLang="en-US" sz="2800" b="1" i="1" dirty="0">
                  <a:solidFill>
                    <a:srgbClr val="000000"/>
                  </a:solidFill>
                </a:rPr>
                <a:t>Effective </a:t>
              </a:r>
              <a:r>
                <a:rPr kumimoji="0" lang="en-US" altLang="en-US" sz="2800" b="1" i="1" strike="sngStrike" dirty="0" smtClean="0">
                  <a:solidFill>
                    <a:srgbClr val="000000"/>
                  </a:solidFill>
                </a:rPr>
                <a:t>leadership </a:t>
              </a:r>
              <a:r>
                <a:rPr kumimoji="0" lang="en-US" altLang="en-US" sz="2800" b="1" i="1" dirty="0" smtClean="0">
                  <a:solidFill>
                    <a:srgbClr val="FFFF00"/>
                  </a:solidFill>
                </a:rPr>
                <a:t>TEACHING</a:t>
              </a:r>
              <a:r>
                <a:rPr kumimoji="0" lang="en-US" altLang="en-US" sz="2800" b="1" i="1" strike="sngStrike" dirty="0" smtClean="0">
                  <a:solidFill>
                    <a:srgbClr val="FFFF00"/>
                  </a:solidFill>
                </a:rPr>
                <a:t> </a:t>
              </a:r>
              <a:r>
                <a:rPr kumimoji="0" lang="en-US" altLang="en-US" sz="2800" b="1" i="1" dirty="0" smtClean="0">
                  <a:solidFill>
                    <a:srgbClr val="000000"/>
                  </a:solidFill>
                </a:rPr>
                <a:t>directly </a:t>
              </a:r>
              <a:r>
                <a:rPr kumimoji="0" lang="en-US" altLang="en-US" sz="2800" b="1" i="1" dirty="0">
                  <a:solidFill>
                    <a:srgbClr val="000000"/>
                  </a:solidFill>
                </a:rPr>
                <a:t>involves the use of emotion, often through symbolic management [where] </a:t>
              </a:r>
              <a:r>
                <a:rPr kumimoji="0" lang="en-US" altLang="en-US" sz="2800" b="1" i="1" dirty="0" smtClean="0">
                  <a:solidFill>
                    <a:srgbClr val="000000"/>
                  </a:solidFill>
                </a:rPr>
                <a:t>the </a:t>
              </a:r>
              <a:r>
                <a:rPr kumimoji="0" lang="en-US" altLang="en-US" sz="2800" b="1" i="1" dirty="0" smtClean="0">
                  <a:solidFill>
                    <a:srgbClr val="FFFF00"/>
                  </a:solidFill>
                </a:rPr>
                <a:t>INSTRUCTOR</a:t>
              </a:r>
              <a:r>
                <a:rPr kumimoji="0" lang="en-US" altLang="en-US" sz="2800" b="1" i="1" dirty="0" smtClean="0">
                  <a:solidFill>
                    <a:srgbClr val="000000"/>
                  </a:solidFill>
                </a:rPr>
                <a:t> </a:t>
              </a:r>
              <a:r>
                <a:rPr kumimoji="0" lang="en-US" altLang="en-US" sz="2800" b="1" i="1" strike="sngStrike" dirty="0">
                  <a:solidFill>
                    <a:srgbClr val="000000"/>
                  </a:solidFill>
                </a:rPr>
                <a:t>leader</a:t>
              </a:r>
              <a:r>
                <a:rPr kumimoji="0" lang="en-US" altLang="en-US" sz="2800" b="1" i="1" dirty="0">
                  <a:solidFill>
                    <a:srgbClr val="000000"/>
                  </a:solidFill>
                </a:rPr>
                <a:t> uses symbols – stories, rituals, myths, fables – to rouse and motivate </a:t>
              </a:r>
              <a:r>
                <a:rPr kumimoji="0" lang="en-US" altLang="en-US" sz="2800" b="1" i="1" dirty="0" smtClean="0">
                  <a:solidFill>
                    <a:srgbClr val="FFFF00"/>
                  </a:solidFill>
                </a:rPr>
                <a:t>STUDENTS</a:t>
              </a:r>
              <a:r>
                <a:rPr kumimoji="0" lang="en-US" altLang="en-US" sz="2800" b="1" i="1" dirty="0" smtClean="0">
                  <a:solidFill>
                    <a:srgbClr val="000000"/>
                  </a:solidFill>
                </a:rPr>
                <a:t> </a:t>
              </a:r>
              <a:r>
                <a:rPr kumimoji="0" lang="en-US" altLang="en-US" sz="2800" b="1" i="1" strike="sngStrike" dirty="0" smtClean="0">
                  <a:solidFill>
                    <a:srgbClr val="000000"/>
                  </a:solidFill>
                </a:rPr>
                <a:t>staff</a:t>
              </a:r>
              <a:r>
                <a:rPr kumimoji="0" lang="en-US" altLang="en-US" sz="2800" b="1" i="1" dirty="0" smtClean="0">
                  <a:solidFill>
                    <a:srgbClr val="000000"/>
                  </a:solidFill>
                </a:rPr>
                <a:t> </a:t>
              </a:r>
              <a:r>
                <a:rPr kumimoji="0" lang="en-US" altLang="en-US" sz="2800" b="1" i="1" dirty="0">
                  <a:solidFill>
                    <a:srgbClr val="000000"/>
                  </a:solidFill>
                </a:rPr>
                <a:t>to guide them toward achievement of a shared vision.’ </a:t>
              </a:r>
              <a:endParaRPr kumimoji="0" lang="en-US" altLang="en-US" sz="2400" b="1" i="1" dirty="0">
                <a:solidFill>
                  <a:srgbClr val="000000"/>
                </a:solidFill>
              </a:endParaRPr>
            </a:p>
          </p:txBody>
        </p:sp>
        <p:sp>
          <p:nvSpPr>
            <p:cNvPr id="19" name="Rectangle 19"/>
            <p:cNvSpPr>
              <a:spLocks noChangeArrowheads="1"/>
            </p:cNvSpPr>
            <p:nvPr/>
          </p:nvSpPr>
          <p:spPr bwMode="auto">
            <a:xfrm>
              <a:off x="3286565" y="5901845"/>
              <a:ext cx="3552092" cy="27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0" lang="en-US" altLang="en-US" sz="1200" i="1" dirty="0">
                  <a:solidFill>
                    <a:srgbClr val="000000"/>
                  </a:solidFill>
                </a:rPr>
                <a:t>Caruso, Mayer &amp; Salovey 2001</a:t>
              </a:r>
              <a:endParaRPr kumimoji="0" lang="en-US" altLang="en-US" sz="1200" dirty="0">
                <a:solidFill>
                  <a:srgbClr val="000000"/>
                </a:solidFill>
              </a:endParaRPr>
            </a:p>
          </p:txBody>
        </p:sp>
      </p:grpSp>
      <p:pic>
        <p:nvPicPr>
          <p:cNvPr id="6146" name="Picture 2" descr="https://www.presentermedia.com/tp/X99eDXCl/scribbles_teaching_stude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3040"/>
            <a:ext cx="2137833" cy="19240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37968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2010</a:t>
            </a:r>
            <a:endParaRPr lang="en-US"/>
          </a:p>
        </p:txBody>
      </p:sp>
      <p:sp>
        <p:nvSpPr>
          <p:cNvPr id="3" name="Slide Number Placeholder 2"/>
          <p:cNvSpPr>
            <a:spLocks noGrp="1"/>
          </p:cNvSpPr>
          <p:nvPr>
            <p:ph type="sldNum" sz="quarter" idx="12"/>
          </p:nvPr>
        </p:nvSpPr>
        <p:spPr/>
        <p:txBody>
          <a:bodyPr/>
          <a:lstStyle/>
          <a:p>
            <a:fld id="{7D3D4356-750F-43A5-86F1-332F9B8C8A9C}" type="slidenum">
              <a:rPr lang="en-US" smtClean="0"/>
              <a:pPr/>
              <a:t>24</a:t>
            </a:fld>
            <a:endParaRPr lang="en-US"/>
          </a:p>
        </p:txBody>
      </p:sp>
      <p:sp>
        <p:nvSpPr>
          <p:cNvPr id="8" name="Title 7"/>
          <p:cNvSpPr>
            <a:spLocks noGrp="1"/>
          </p:cNvSpPr>
          <p:nvPr>
            <p:ph type="title"/>
          </p:nvPr>
        </p:nvSpPr>
        <p:spPr/>
        <p:txBody>
          <a:bodyPr/>
          <a:lstStyle/>
          <a:p>
            <a:r>
              <a:rPr lang="en-US" smtClean="0"/>
              <a:t>Images and Icons</a:t>
            </a:r>
            <a:endParaRPr lang="en-US" dirty="0"/>
          </a:p>
        </p:txBody>
      </p:sp>
      <p:pic>
        <p:nvPicPr>
          <p:cNvPr id="4" name="Picture 3"/>
          <p:cNvPicPr>
            <a:picLocks noChangeAspect="1"/>
          </p:cNvPicPr>
          <p:nvPr/>
        </p:nvPicPr>
        <p:blipFill>
          <a:blip r:embed="rId2"/>
          <a:stretch>
            <a:fillRect/>
          </a:stretch>
        </p:blipFill>
        <p:spPr>
          <a:xfrm>
            <a:off x="0" y="214624"/>
            <a:ext cx="9124122" cy="6414776"/>
          </a:xfrm>
          <a:prstGeom prst="rect">
            <a:avLst/>
          </a:prstGeom>
        </p:spPr>
      </p:pic>
      <p:sp>
        <p:nvSpPr>
          <p:cNvPr id="5" name="TextBox 4"/>
          <p:cNvSpPr txBox="1"/>
          <p:nvPr/>
        </p:nvSpPr>
        <p:spPr>
          <a:xfrm>
            <a:off x="76200" y="214624"/>
            <a:ext cx="8915400" cy="923330"/>
          </a:xfrm>
          <a:prstGeom prst="rect">
            <a:avLst/>
          </a:prstGeom>
          <a:solidFill>
            <a:schemeClr val="accent4">
              <a:lumMod val="40000"/>
              <a:lumOff val="60000"/>
            </a:schemeClr>
          </a:solidFill>
        </p:spPr>
        <p:txBody>
          <a:bodyPr wrap="square" rtlCol="0">
            <a:spAutoFit/>
          </a:bodyPr>
          <a:lstStyle/>
          <a:p>
            <a:r>
              <a:rPr lang="en-US" sz="5400" dirty="0" smtClean="0"/>
              <a:t>How To Use Emotions</a:t>
            </a:r>
            <a:endParaRPr lang="en-US" sz="5400" dirty="0"/>
          </a:p>
        </p:txBody>
      </p:sp>
      <p:pic>
        <p:nvPicPr>
          <p:cNvPr id="7172" name="Picture 4" descr="https://www.presentermedia.com/tp/GqSLw4dn/pencil_guy_x_mark.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73614"/>
            <a:ext cx="2479675" cy="198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420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5528" y="114088"/>
            <a:ext cx="7684608" cy="838200"/>
          </a:xfrm>
        </p:spPr>
        <p:txBody>
          <a:bodyPr>
            <a:normAutofit fontScale="90000"/>
          </a:bodyPr>
          <a:lstStyle/>
          <a:p>
            <a:pPr lvl="0" algn="ctr">
              <a:spcBef>
                <a:spcPts val="0"/>
              </a:spcBef>
            </a:pPr>
            <a:r>
              <a:rPr lang="en-US" altLang="en-US" sz="2400" b="1" dirty="0" smtClean="0">
                <a:solidFill>
                  <a:srgbClr val="003387"/>
                </a:solidFill>
                <a:latin typeface="Century Gothic" panose="020B0502020202020204" pitchFamily="34" charset="0"/>
              </a:rPr>
              <a:t/>
            </a:r>
            <a:br>
              <a:rPr lang="en-US" altLang="en-US" sz="2400" b="1" dirty="0" smtClean="0">
                <a:solidFill>
                  <a:srgbClr val="003387"/>
                </a:solidFill>
                <a:latin typeface="Century Gothic" panose="020B0502020202020204" pitchFamily="34" charset="0"/>
              </a:rPr>
            </a:br>
            <a:r>
              <a:rPr lang="en-US" sz="5400" b="0" dirty="0">
                <a:ln w="0"/>
                <a:solidFill>
                  <a:prstClr val="black"/>
                </a:solidFill>
                <a:effectLst>
                  <a:outerShdw blurRad="38100" dist="19050" dir="2700000" algn="tl" rotWithShape="0">
                    <a:prstClr val="black">
                      <a:alpha val="40000"/>
                    </a:prstClr>
                  </a:outerShdw>
                </a:effectLst>
                <a:latin typeface="Palatino Linotype"/>
                <a:ea typeface="+mn-ea"/>
                <a:cs typeface="+mn-cs"/>
              </a:rPr>
              <a:t>How To USE Emotions</a:t>
            </a:r>
          </a:p>
        </p:txBody>
      </p:sp>
      <p:sp>
        <p:nvSpPr>
          <p:cNvPr id="38915" name="Rectangle 3"/>
          <p:cNvSpPr txBox="1">
            <a:spLocks noChangeArrowheads="1"/>
          </p:cNvSpPr>
          <p:nvPr/>
        </p:nvSpPr>
        <p:spPr bwMode="auto">
          <a:xfrm>
            <a:off x="2296200" y="5334000"/>
            <a:ext cx="638333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a:spcBef>
                <a:spcPct val="20000"/>
              </a:spcBef>
              <a:buClrTx/>
              <a:buSzTx/>
              <a:buFontTx/>
              <a:buNone/>
            </a:pPr>
            <a:r>
              <a:rPr lang="en-US" altLang="en-US" sz="2400" dirty="0">
                <a:latin typeface="Arial" panose="020B0604020202020204" pitchFamily="34" charset="0"/>
              </a:rPr>
              <a:t>	</a:t>
            </a:r>
            <a:r>
              <a:rPr lang="en-US" altLang="en-US" sz="1800" i="1" dirty="0">
                <a:solidFill>
                  <a:srgbClr val="FFFF00"/>
                </a:solidFill>
                <a:latin typeface="Arial" panose="020B0604020202020204" pitchFamily="34" charset="0"/>
              </a:rPr>
              <a:t>‘</a:t>
            </a:r>
            <a:r>
              <a:rPr lang="en-US" altLang="en-US" sz="1800" b="1" i="1" dirty="0">
                <a:solidFill>
                  <a:srgbClr val="FFFF00"/>
                </a:solidFill>
                <a:latin typeface="Arial" panose="020B0604020202020204" pitchFamily="34" charset="0"/>
              </a:rPr>
              <a:t>Effective teaching </a:t>
            </a:r>
            <a:r>
              <a:rPr lang="en-US" altLang="en-US" sz="1800" i="1" dirty="0">
                <a:solidFill>
                  <a:srgbClr val="FFFF00"/>
                </a:solidFill>
                <a:latin typeface="Arial" panose="020B0604020202020204" pitchFamily="34" charset="0"/>
              </a:rPr>
              <a:t>directly </a:t>
            </a:r>
            <a:r>
              <a:rPr lang="en-US" altLang="en-US" sz="1800" b="1" i="1" dirty="0">
                <a:solidFill>
                  <a:srgbClr val="FFFF00"/>
                </a:solidFill>
                <a:latin typeface="Arial" panose="020B0604020202020204" pitchFamily="34" charset="0"/>
              </a:rPr>
              <a:t>involves the </a:t>
            </a:r>
            <a:r>
              <a:rPr lang="en-US" altLang="en-US" sz="2400" b="1" i="1" dirty="0">
                <a:solidFill>
                  <a:srgbClr val="FFFF00"/>
                </a:solidFill>
                <a:latin typeface="Arial" panose="020B0604020202020204" pitchFamily="34" charset="0"/>
              </a:rPr>
              <a:t>use</a:t>
            </a:r>
            <a:r>
              <a:rPr lang="en-US" altLang="en-US" sz="1800" b="1" i="1" dirty="0">
                <a:solidFill>
                  <a:srgbClr val="FFFF00"/>
                </a:solidFill>
                <a:latin typeface="Arial" panose="020B0604020202020204" pitchFamily="34" charset="0"/>
              </a:rPr>
              <a:t> of emotion</a:t>
            </a:r>
            <a:r>
              <a:rPr lang="en-US" altLang="en-US" sz="1800" i="1" dirty="0">
                <a:solidFill>
                  <a:srgbClr val="FFFF00"/>
                </a:solidFill>
                <a:latin typeface="Arial" panose="020B0604020202020204" pitchFamily="34" charset="0"/>
              </a:rPr>
              <a:t>, </a:t>
            </a:r>
            <a:r>
              <a:rPr lang="en-US" altLang="en-US" sz="1800" i="1" dirty="0">
                <a:latin typeface="Arial" panose="020B0604020202020204" pitchFamily="34" charset="0"/>
              </a:rPr>
              <a:t>often through symbolic management [where] the leader uses </a:t>
            </a:r>
            <a:r>
              <a:rPr lang="en-US" altLang="en-US" sz="1800" b="1" i="1" dirty="0">
                <a:latin typeface="Arial" panose="020B0604020202020204" pitchFamily="34" charset="0"/>
              </a:rPr>
              <a:t>symbols</a:t>
            </a:r>
            <a:r>
              <a:rPr lang="en-US" altLang="en-US" sz="1800" i="1" dirty="0">
                <a:latin typeface="Arial" panose="020B0604020202020204" pitchFamily="34" charset="0"/>
              </a:rPr>
              <a:t> – </a:t>
            </a:r>
            <a:r>
              <a:rPr lang="en-US" altLang="en-US" sz="1800" b="1" i="1" dirty="0">
                <a:latin typeface="Arial" panose="020B0604020202020204" pitchFamily="34" charset="0"/>
              </a:rPr>
              <a:t>stories, rituals, myths, fables – to rouse and motivate students </a:t>
            </a:r>
            <a:r>
              <a:rPr lang="en-US" altLang="en-US" sz="1800" i="1" dirty="0">
                <a:latin typeface="Arial" panose="020B0604020202020204" pitchFamily="34" charset="0"/>
              </a:rPr>
              <a:t>to guide them toward achievement of a shared vision.’ </a:t>
            </a:r>
          </a:p>
        </p:txBody>
      </p:sp>
      <p:sp>
        <p:nvSpPr>
          <p:cNvPr id="38916" name="Rectangle 19"/>
          <p:cNvSpPr>
            <a:spLocks noChangeArrowheads="1"/>
          </p:cNvSpPr>
          <p:nvPr/>
        </p:nvSpPr>
        <p:spPr bwMode="auto">
          <a:xfrm>
            <a:off x="6705600" y="6574848"/>
            <a:ext cx="2084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a:spcBef>
                <a:spcPct val="20000"/>
              </a:spcBef>
              <a:buClrTx/>
              <a:buSzTx/>
              <a:buFontTx/>
              <a:buNone/>
            </a:pPr>
            <a:r>
              <a:rPr lang="en-US" altLang="en-US" sz="1200" i="1" dirty="0">
                <a:latin typeface="Arial" panose="020B0604020202020204" pitchFamily="34" charset="0"/>
              </a:rPr>
              <a:t>Caruso, Mayer &amp; Salovey 2001</a:t>
            </a:r>
            <a:endParaRPr lang="en-US" altLang="en-US" sz="1200" dirty="0">
              <a:latin typeface="Arial" panose="020B0604020202020204" pitchFamily="34" charset="0"/>
            </a:endParaRPr>
          </a:p>
        </p:txBody>
      </p:sp>
      <p:sp>
        <p:nvSpPr>
          <p:cNvPr id="2" name="Rectangle 1"/>
          <p:cNvSpPr/>
          <p:nvPr/>
        </p:nvSpPr>
        <p:spPr>
          <a:xfrm>
            <a:off x="2971800" y="1524000"/>
            <a:ext cx="4419600" cy="1138773"/>
          </a:xfrm>
          <a:prstGeom prst="rect">
            <a:avLst/>
          </a:prstGeom>
          <a:ln>
            <a:solidFill>
              <a:srgbClr val="92D050"/>
            </a:solidFill>
          </a:ln>
        </p:spPr>
        <p:txBody>
          <a:bodyPr wrap="square">
            <a:spAutoFit/>
          </a:bodyPr>
          <a:lstStyle/>
          <a:p>
            <a:pPr>
              <a:defRPr/>
            </a:pPr>
            <a:endParaRPr lang="en-US" sz="2000" b="1" dirty="0">
              <a:ea typeface="ＭＳ Ｐゴシック" panose="020B0600070205080204" pitchFamily="34" charset="-128"/>
            </a:endParaRPr>
          </a:p>
          <a:p>
            <a:pPr>
              <a:defRPr/>
            </a:pPr>
            <a:r>
              <a:rPr lang="en-US" sz="2400" b="1" i="1" dirty="0" smtClean="0">
                <a:solidFill>
                  <a:srgbClr val="FF0000"/>
                </a:solidFill>
                <a:ea typeface="ＭＳ Ｐゴシック" panose="020B0600070205080204" pitchFamily="34" charset="-128"/>
              </a:rPr>
              <a:t>Match Your Current Mood </a:t>
            </a:r>
            <a:r>
              <a:rPr lang="en-US" sz="2400" b="1" i="1" dirty="0">
                <a:solidFill>
                  <a:srgbClr val="FF0000"/>
                </a:solidFill>
                <a:ea typeface="ＭＳ Ｐゴシック" panose="020B0600070205080204" pitchFamily="34" charset="-128"/>
              </a:rPr>
              <a:t>to </a:t>
            </a:r>
            <a:r>
              <a:rPr lang="en-US" sz="2400" b="1" i="1" dirty="0" smtClean="0">
                <a:solidFill>
                  <a:srgbClr val="FF0000"/>
                </a:solidFill>
                <a:ea typeface="ＭＳ Ｐゴシック" panose="020B0600070205080204" pitchFamily="34" charset="-128"/>
              </a:rPr>
              <a:t>the Task at Hand </a:t>
            </a:r>
            <a:r>
              <a:rPr lang="en-US" sz="2400" i="1" dirty="0" smtClean="0">
                <a:solidFill>
                  <a:srgbClr val="0070C0"/>
                </a:solidFill>
                <a:ea typeface="ＭＳ Ｐゴシック" panose="020B0600070205080204" pitchFamily="34" charset="-128"/>
              </a:rPr>
              <a:t>- </a:t>
            </a:r>
            <a:r>
              <a:rPr lang="en-US" sz="1400" dirty="0" smtClean="0">
                <a:solidFill>
                  <a:srgbClr val="0070C0"/>
                </a:solidFill>
                <a:ea typeface="ＭＳ Ｐゴシック" panose="020B0600070205080204" pitchFamily="34" charset="-128"/>
              </a:rPr>
              <a:t>Emotional empathy</a:t>
            </a:r>
            <a:endParaRPr lang="en-US" sz="1400" dirty="0">
              <a:solidFill>
                <a:srgbClr val="0070C0"/>
              </a:solidFill>
              <a:ea typeface="ＭＳ Ｐゴシック" panose="020B0600070205080204" pitchFamily="34" charset="-128"/>
            </a:endParaRPr>
          </a:p>
        </p:txBody>
      </p:sp>
      <p:pic>
        <p:nvPicPr>
          <p:cNvPr id="7170" name="Picture 2" descr="https://www.presentermedia.com/tp/VbzX5tdg/business_line_P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311682"/>
            <a:ext cx="2246553" cy="22240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presentermedia.com/tp/qYjfT69N/students_jumping_on_desk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3623515"/>
            <a:ext cx="1906470" cy="215664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59627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76289"/>
            <a:ext cx="7552262" cy="1188855"/>
          </a:xfrm>
        </p:spPr>
        <p:txBody>
          <a:bodyPr>
            <a:normAutofit/>
          </a:bodyPr>
          <a:lstStyle/>
          <a:p>
            <a:pPr lvl="0" algn="ctr">
              <a:spcBef>
                <a:spcPts val="0"/>
              </a:spcBef>
            </a:pPr>
            <a:r>
              <a:rPr lang="en-US" sz="5200" b="0" dirty="0">
                <a:ln w="0"/>
                <a:solidFill>
                  <a:prstClr val="black"/>
                </a:solidFill>
                <a:effectLst>
                  <a:outerShdw blurRad="38100" dist="19050" dir="2700000" algn="tl" rotWithShape="0">
                    <a:prstClr val="black">
                      <a:alpha val="40000"/>
                    </a:prstClr>
                  </a:outerShdw>
                </a:effectLst>
                <a:latin typeface="Palatino Linotype"/>
                <a:ea typeface="+mn-ea"/>
                <a:cs typeface="+mn-cs"/>
              </a:rPr>
              <a:t>How To USE Emotions</a:t>
            </a:r>
          </a:p>
        </p:txBody>
      </p:sp>
      <p:sp>
        <p:nvSpPr>
          <p:cNvPr id="2" name="Rectangle 1"/>
          <p:cNvSpPr/>
          <p:nvPr/>
        </p:nvSpPr>
        <p:spPr>
          <a:xfrm>
            <a:off x="2769725" y="2378585"/>
            <a:ext cx="6374275" cy="4216539"/>
          </a:xfrm>
          <a:prstGeom prst="rect">
            <a:avLst/>
          </a:prstGeom>
          <a:ln>
            <a:noFill/>
          </a:ln>
        </p:spPr>
        <p:txBody>
          <a:bodyPr wrap="square">
            <a:spAutoFit/>
          </a:bodyPr>
          <a:lstStyle/>
          <a:p>
            <a:pPr>
              <a:defRPr/>
            </a:pPr>
            <a:r>
              <a:rPr lang="en-US" sz="2800" dirty="0" smtClean="0">
                <a:ea typeface="ＭＳ Ｐゴシック" panose="020B0600070205080204" pitchFamily="34" charset="-128"/>
              </a:rPr>
              <a:t>Create </a:t>
            </a:r>
            <a:r>
              <a:rPr lang="en-US" sz="2800" dirty="0" smtClean="0">
                <a:ea typeface="ＭＳ Ｐゴシック" panose="020B0600070205080204" pitchFamily="34" charset="-128"/>
              </a:rPr>
              <a:t>C</a:t>
            </a:r>
            <a:r>
              <a:rPr lang="en-US" sz="2800" i="1" dirty="0" smtClean="0">
                <a:ea typeface="ＭＳ Ｐゴシック" panose="020B0600070205080204" pitchFamily="34" charset="-128"/>
              </a:rPr>
              <a:t>onnections</a:t>
            </a:r>
          </a:p>
          <a:p>
            <a:pPr>
              <a:defRPr/>
            </a:pPr>
            <a:r>
              <a:rPr lang="en-US" sz="2800" i="1" dirty="0" smtClean="0">
                <a:ea typeface="ＭＳ Ｐゴシック" panose="020B0600070205080204" pitchFamily="34" charset="-128"/>
              </a:rPr>
              <a:t>With others…</a:t>
            </a:r>
            <a:endParaRPr lang="en-US" sz="2800" i="1" dirty="0" smtClean="0">
              <a:ea typeface="ＭＳ Ｐゴシック" panose="020B0600070205080204" pitchFamily="34" charset="-128"/>
            </a:endParaRPr>
          </a:p>
          <a:p>
            <a:pPr>
              <a:defRPr/>
            </a:pPr>
            <a:endParaRPr lang="en-US" sz="2800" i="1" dirty="0" smtClean="0">
              <a:ea typeface="ＭＳ Ｐゴシック" panose="020B0600070205080204" pitchFamily="34" charset="-128"/>
            </a:endParaRPr>
          </a:p>
          <a:p>
            <a:pPr>
              <a:defRPr/>
            </a:pPr>
            <a:endParaRPr lang="en-US" sz="2800" i="1" dirty="0" smtClean="0">
              <a:ea typeface="ＭＳ Ｐゴシック" panose="020B0600070205080204" pitchFamily="34" charset="-128"/>
            </a:endParaRPr>
          </a:p>
          <a:p>
            <a:pPr>
              <a:defRPr/>
            </a:pPr>
            <a:endParaRPr lang="en-US" sz="2800" i="1" dirty="0">
              <a:ea typeface="ＭＳ Ｐゴシック" panose="020B0600070205080204" pitchFamily="34" charset="-128"/>
            </a:endParaRPr>
          </a:p>
          <a:p>
            <a:pPr>
              <a:defRPr/>
            </a:pPr>
            <a:endParaRPr lang="en-US" sz="2800" i="1" dirty="0" smtClean="0">
              <a:ea typeface="ＭＳ Ｐゴシック" panose="020B0600070205080204" pitchFamily="34" charset="-128"/>
            </a:endParaRPr>
          </a:p>
          <a:p>
            <a:pPr>
              <a:defRPr/>
            </a:pPr>
            <a:r>
              <a:rPr lang="en-US" sz="2800" dirty="0" smtClean="0">
                <a:ea typeface="ＭＳ Ｐゴシック" panose="020B0600070205080204" pitchFamily="34" charset="-128"/>
              </a:rPr>
              <a:t>                         </a:t>
            </a:r>
            <a:r>
              <a:rPr lang="en-US" sz="2400" dirty="0" smtClean="0">
                <a:ea typeface="ＭＳ Ｐゴシック" panose="020B0600070205080204" pitchFamily="34" charset="-128"/>
              </a:rPr>
              <a:t>Build </a:t>
            </a:r>
            <a:r>
              <a:rPr lang="en-US" sz="2400" dirty="0">
                <a:ea typeface="ＭＳ Ｐゴシック" panose="020B0600070205080204" pitchFamily="34" charset="-128"/>
              </a:rPr>
              <a:t>trust </a:t>
            </a:r>
            <a:r>
              <a:rPr lang="en-US" sz="2400" dirty="0" smtClean="0">
                <a:ea typeface="ＭＳ Ｐゴシック" panose="020B0600070205080204" pitchFamily="34" charset="-128"/>
              </a:rPr>
              <a:t>and rapport</a:t>
            </a:r>
          </a:p>
          <a:p>
            <a:pPr>
              <a:defRPr/>
            </a:pPr>
            <a:r>
              <a:rPr lang="en-US" sz="2400" dirty="0">
                <a:ea typeface="ＭＳ Ｐゴシック" panose="020B0600070205080204" pitchFamily="34" charset="-128"/>
              </a:rPr>
              <a:t>	</a:t>
            </a:r>
            <a:r>
              <a:rPr lang="en-US" sz="2400" dirty="0" smtClean="0">
                <a:ea typeface="ＭＳ Ｐゴシック" panose="020B0600070205080204" pitchFamily="34" charset="-128"/>
              </a:rPr>
              <a:t>		with your </a:t>
            </a:r>
            <a:r>
              <a:rPr lang="en-US" sz="2400" dirty="0" smtClean="0">
                <a:ea typeface="ＭＳ Ｐゴシック" panose="020B0600070205080204" pitchFamily="34" charset="-128"/>
              </a:rPr>
              <a:t>students/peers</a:t>
            </a:r>
          </a:p>
          <a:p>
            <a:pPr>
              <a:defRPr/>
            </a:pPr>
            <a:endParaRPr lang="en-US" sz="2400" dirty="0">
              <a:ea typeface="ＭＳ Ｐゴシック" panose="020B0600070205080204" pitchFamily="34" charset="-128"/>
            </a:endParaRPr>
          </a:p>
          <a:p>
            <a:pPr>
              <a:defRPr/>
            </a:pPr>
            <a:r>
              <a:rPr lang="en-US" sz="2400" dirty="0" smtClean="0">
                <a:ea typeface="ＭＳ Ｐゴシック" panose="020B0600070205080204" pitchFamily="34" charset="-128"/>
              </a:rPr>
              <a:t>TELL THEM “I believe in YOU”</a:t>
            </a:r>
            <a:endParaRPr lang="en-US" sz="2400" dirty="0">
              <a:ea typeface="ＭＳ Ｐゴシック" panose="020B0600070205080204" pitchFamily="34" charset="-128"/>
            </a:endParaRPr>
          </a:p>
        </p:txBody>
      </p:sp>
      <p:pic>
        <p:nvPicPr>
          <p:cNvPr id="17410" name="Picture 2" descr="https://www.presentermedia.com/tp/Om5aMovf/trust_fall_p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950" y="3222949"/>
            <a:ext cx="3384650" cy="300961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presentermedia.com/tp/VaGZaj58/stick_figure_drawing_a_to_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035401"/>
            <a:ext cx="4095077" cy="268636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67657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0"/>
            <a:ext cx="7228902"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More tidbits on</a:t>
            </a:r>
          </a:p>
          <a:p>
            <a:pPr algn="ctr"/>
            <a:r>
              <a:rPr lang="en-US" sz="5400" b="0" cap="none" spc="0" dirty="0" smtClean="0">
                <a:ln w="0"/>
                <a:solidFill>
                  <a:schemeClr val="tx1"/>
                </a:solidFill>
                <a:effectLst>
                  <a:outerShdw blurRad="38100" dist="19050" dir="2700000" algn="tl" rotWithShape="0">
                    <a:schemeClr val="dk1">
                      <a:alpha val="40000"/>
                    </a:schemeClr>
                  </a:outerShdw>
                </a:effectLst>
              </a:rPr>
              <a:t>How </a:t>
            </a:r>
            <a:r>
              <a:rPr lang="en-US" sz="5400" b="0" cap="none" spc="0" dirty="0" smtClean="0">
                <a:ln w="0"/>
                <a:solidFill>
                  <a:schemeClr val="tx1"/>
                </a:solidFill>
                <a:effectLst>
                  <a:outerShdw blurRad="38100" dist="19050" dir="2700000" algn="tl" rotWithShape="0">
                    <a:schemeClr val="dk1">
                      <a:alpha val="40000"/>
                    </a:schemeClr>
                  </a:outerShdw>
                </a:effectLst>
              </a:rPr>
              <a:t>To USE Emotions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Content Placeholder 3"/>
          <p:cNvSpPr>
            <a:spLocks noGrp="1"/>
          </p:cNvSpPr>
          <p:nvPr>
            <p:ph sz="quarter" idx="1"/>
          </p:nvPr>
        </p:nvSpPr>
        <p:spPr>
          <a:xfrm>
            <a:off x="3048000" y="1699346"/>
            <a:ext cx="5486400" cy="5135563"/>
          </a:xfrm>
        </p:spPr>
        <p:txBody>
          <a:bodyPr/>
          <a:lstStyle/>
          <a:p>
            <a:pPr marL="457200" indent="-457200">
              <a:buAutoNum type="arabicPeriod"/>
            </a:pPr>
            <a:r>
              <a:rPr lang="en-US" b="1" dirty="0" smtClean="0">
                <a:solidFill>
                  <a:schemeClr val="tx1"/>
                </a:solidFill>
              </a:rPr>
              <a:t>Focus </a:t>
            </a:r>
            <a:r>
              <a:rPr lang="en-US" b="1" dirty="0">
                <a:solidFill>
                  <a:schemeClr val="tx1"/>
                </a:solidFill>
              </a:rPr>
              <a:t>more on </a:t>
            </a:r>
            <a:r>
              <a:rPr lang="en-US" b="1" dirty="0">
                <a:solidFill>
                  <a:srgbClr val="FFFF00"/>
                </a:solidFill>
              </a:rPr>
              <a:t>“we" </a:t>
            </a:r>
            <a:r>
              <a:rPr lang="en-US" b="1" dirty="0">
                <a:solidFill>
                  <a:schemeClr val="tx1"/>
                </a:solidFill>
              </a:rPr>
              <a:t>and less on “me</a:t>
            </a:r>
            <a:r>
              <a:rPr lang="en-US" b="1" dirty="0" smtClean="0">
                <a:solidFill>
                  <a:schemeClr val="tx1"/>
                </a:solidFill>
              </a:rPr>
              <a:t>.”</a:t>
            </a:r>
          </a:p>
          <a:p>
            <a:endParaRPr lang="en-US" b="1" dirty="0" smtClean="0">
              <a:solidFill>
                <a:schemeClr val="tx1"/>
              </a:solidFill>
            </a:endParaRPr>
          </a:p>
          <a:p>
            <a:r>
              <a:rPr lang="en-US" b="1" dirty="0" smtClean="0">
                <a:solidFill>
                  <a:schemeClr val="tx1"/>
                </a:solidFill>
              </a:rPr>
              <a:t>2. Don’t Forget </a:t>
            </a:r>
            <a:r>
              <a:rPr lang="en-US" b="1" dirty="0" smtClean="0">
                <a:solidFill>
                  <a:srgbClr val="FFFF00"/>
                </a:solidFill>
              </a:rPr>
              <a:t>Personal forms of communication </a:t>
            </a:r>
            <a:r>
              <a:rPr lang="en-US" b="1" dirty="0" smtClean="0">
                <a:solidFill>
                  <a:schemeClr val="tx1"/>
                </a:solidFill>
              </a:rPr>
              <a:t>– write a note</a:t>
            </a:r>
          </a:p>
          <a:p>
            <a:endParaRPr lang="en-US" b="1" dirty="0" smtClean="0">
              <a:solidFill>
                <a:schemeClr val="tx1"/>
              </a:solidFill>
            </a:endParaRPr>
          </a:p>
          <a:p>
            <a:r>
              <a:rPr lang="en-US" b="1" dirty="0" smtClean="0">
                <a:solidFill>
                  <a:schemeClr val="tx1"/>
                </a:solidFill>
              </a:rPr>
              <a:t>3. </a:t>
            </a:r>
            <a:r>
              <a:rPr lang="en-US" b="1" dirty="0" smtClean="0">
                <a:solidFill>
                  <a:srgbClr val="FFFF00"/>
                </a:solidFill>
              </a:rPr>
              <a:t>ASK Questions </a:t>
            </a:r>
            <a:r>
              <a:rPr lang="en-US" b="1" dirty="0" smtClean="0">
                <a:solidFill>
                  <a:schemeClr val="tx1"/>
                </a:solidFill>
              </a:rPr>
              <a:t>about the other person’s experiences.</a:t>
            </a:r>
          </a:p>
          <a:p>
            <a:endParaRPr lang="en-US" b="1" dirty="0" smtClean="0">
              <a:solidFill>
                <a:schemeClr val="tx1"/>
              </a:solidFill>
            </a:endParaRPr>
          </a:p>
          <a:p>
            <a:r>
              <a:rPr lang="en-US" b="1" dirty="0" smtClean="0">
                <a:solidFill>
                  <a:schemeClr val="tx1"/>
                </a:solidFill>
              </a:rPr>
              <a:t>4. Learn about </a:t>
            </a:r>
            <a:r>
              <a:rPr lang="en-US" b="1" dirty="0" smtClean="0">
                <a:solidFill>
                  <a:srgbClr val="FFFF00"/>
                </a:solidFill>
              </a:rPr>
              <a:t>others expectations- </a:t>
            </a:r>
            <a:r>
              <a:rPr lang="en-US" b="1" dirty="0" smtClean="0">
                <a:solidFill>
                  <a:schemeClr val="tx1"/>
                </a:solidFill>
              </a:rPr>
              <a:t>what motivates others (Money, challenge, etc.)</a:t>
            </a:r>
          </a:p>
          <a:p>
            <a:endParaRPr lang="en-US" b="1" dirty="0" smtClean="0">
              <a:solidFill>
                <a:schemeClr val="tx1"/>
              </a:solidFill>
            </a:endParaRPr>
          </a:p>
          <a:p>
            <a:r>
              <a:rPr lang="en-US" b="1" dirty="0" smtClean="0">
                <a:solidFill>
                  <a:schemeClr val="tx1"/>
                </a:solidFill>
              </a:rPr>
              <a:t>5. </a:t>
            </a:r>
            <a:r>
              <a:rPr lang="en-US" b="1" dirty="0" smtClean="0">
                <a:solidFill>
                  <a:srgbClr val="FFFF00"/>
                </a:solidFill>
              </a:rPr>
              <a:t>INTENSIFY Your attention!</a:t>
            </a:r>
            <a:endParaRPr lang="en-US" dirty="0">
              <a:solidFill>
                <a:srgbClr val="FFFF00"/>
              </a:solidFill>
            </a:endParaRPr>
          </a:p>
        </p:txBody>
      </p:sp>
      <p:sp>
        <p:nvSpPr>
          <p:cNvPr id="5" name="Rectangle 4"/>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2707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84175" y="-290512"/>
            <a:ext cx="8153400" cy="1143000"/>
          </a:xfrm>
        </p:spPr>
        <p:txBody>
          <a:bodyPr/>
          <a:lstStyle/>
          <a:p>
            <a:pPr algn="r" eaLnBrk="1" hangingPunct="1"/>
            <a:r>
              <a:rPr lang="en-US" altLang="en-US" sz="3600" b="1" dirty="0" smtClean="0">
                <a:solidFill>
                  <a:schemeClr val="tx2"/>
                </a:solidFill>
                <a:latin typeface="Century Gothic" panose="020B0502020202020204" pitchFamily="34" charset="0"/>
              </a:rPr>
              <a:t>Match Mood to Task: </a:t>
            </a:r>
            <a:r>
              <a:rPr lang="en-US" altLang="en-US" sz="3600" b="1" i="1" dirty="0" smtClean="0">
                <a:solidFill>
                  <a:srgbClr val="FF0000"/>
                </a:solidFill>
                <a:latin typeface="Century Gothic" panose="020B0502020202020204" pitchFamily="34" charset="0"/>
              </a:rPr>
              <a:t>Essential Tool</a:t>
            </a:r>
            <a:endParaRPr lang="en-US" altLang="en-US" sz="3600" b="1" dirty="0" smtClean="0">
              <a:solidFill>
                <a:srgbClr val="FF0000"/>
              </a:solidFill>
              <a:latin typeface="Century Gothic" panose="020B0502020202020204" pitchFamily="34" charset="0"/>
            </a:endParaRPr>
          </a:p>
        </p:txBody>
      </p:sp>
      <p:sp>
        <p:nvSpPr>
          <p:cNvPr id="44035" name="Content Placeholder 2"/>
          <p:cNvSpPr>
            <a:spLocks noGrp="1"/>
          </p:cNvSpPr>
          <p:nvPr>
            <p:ph idx="1"/>
          </p:nvPr>
        </p:nvSpPr>
        <p:spPr>
          <a:xfrm>
            <a:off x="2819400" y="1219200"/>
            <a:ext cx="6096000" cy="2438400"/>
          </a:xfrm>
        </p:spPr>
        <p:txBody>
          <a:bodyPr>
            <a:normAutofit/>
          </a:bodyPr>
          <a:lstStyle/>
          <a:p>
            <a:pPr eaLnBrk="1" hangingPunct="1"/>
            <a:r>
              <a:rPr lang="en-US" altLang="en-US" sz="1800" b="1" dirty="0" smtClean="0">
                <a:solidFill>
                  <a:srgbClr val="387026"/>
                </a:solidFill>
              </a:rPr>
              <a:t>There is </a:t>
            </a:r>
            <a:r>
              <a:rPr lang="en-US" altLang="en-US" sz="1800" b="1" u="sng" dirty="0" smtClean="0">
                <a:solidFill>
                  <a:schemeClr val="tx1"/>
                </a:solidFill>
              </a:rPr>
              <a:t>no good or bad emotion</a:t>
            </a:r>
            <a:r>
              <a:rPr lang="en-US" altLang="en-US" sz="1800" b="1" dirty="0" smtClean="0">
                <a:solidFill>
                  <a:srgbClr val="387026"/>
                </a:solidFill>
              </a:rPr>
              <a:t>!</a:t>
            </a:r>
          </a:p>
          <a:p>
            <a:pPr eaLnBrk="1" hangingPunct="1"/>
            <a:endParaRPr lang="en-US" altLang="en-US" sz="1800" b="1" dirty="0" smtClean="0">
              <a:solidFill>
                <a:srgbClr val="387026"/>
              </a:solidFill>
            </a:endParaRPr>
          </a:p>
          <a:p>
            <a:pPr eaLnBrk="1" hangingPunct="1"/>
            <a:r>
              <a:rPr lang="en-US" altLang="en-US" sz="1800" b="1" dirty="0" smtClean="0">
                <a:solidFill>
                  <a:srgbClr val="387026"/>
                </a:solidFill>
              </a:rPr>
              <a:t>There are </a:t>
            </a:r>
            <a:r>
              <a:rPr lang="en-US" altLang="en-US" sz="1800" b="1" u="sng" dirty="0" smtClean="0">
                <a:solidFill>
                  <a:schemeClr val="tx1"/>
                </a:solidFill>
              </a:rPr>
              <a:t>better emotions for certain situations</a:t>
            </a:r>
          </a:p>
          <a:p>
            <a:pPr eaLnBrk="1" hangingPunct="1"/>
            <a:endParaRPr lang="en-US" altLang="en-US" sz="1800" b="1" dirty="0" smtClean="0">
              <a:solidFill>
                <a:srgbClr val="387026"/>
              </a:solidFill>
            </a:endParaRPr>
          </a:p>
          <a:p>
            <a:pPr eaLnBrk="1" hangingPunct="1"/>
            <a:r>
              <a:rPr lang="en-US" altLang="en-US" sz="1800" b="1" dirty="0" smtClean="0">
                <a:solidFill>
                  <a:srgbClr val="387026"/>
                </a:solidFill>
              </a:rPr>
              <a:t>Remember – </a:t>
            </a:r>
            <a:r>
              <a:rPr lang="en-US" altLang="en-US" sz="1800" b="1" u="sng" dirty="0" smtClean="0">
                <a:solidFill>
                  <a:schemeClr val="tx1"/>
                </a:solidFill>
              </a:rPr>
              <a:t>emotions are contagious</a:t>
            </a:r>
          </a:p>
        </p:txBody>
      </p:sp>
      <p:sp>
        <p:nvSpPr>
          <p:cNvPr id="44037" name="Slide Number Placeholder 1"/>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Wingdings" panose="05000000000000000000" pitchFamily="2" charset="2"/>
              <a:buChar char="§"/>
            </a:pPr>
            <a:fld id="{0046A8C7-2341-4163-A7A2-CE00E29D201B}" type="slidenum">
              <a:rPr lang="en-US" altLang="en-US" sz="1200" smtClean="0">
                <a:solidFill>
                  <a:srgbClr val="898989"/>
                </a:solidFill>
              </a:rPr>
              <a:pPr>
                <a:buFont typeface="Wingdings" panose="05000000000000000000" pitchFamily="2" charset="2"/>
                <a:buChar char="§"/>
              </a:pPr>
              <a:t>28</a:t>
            </a:fld>
            <a:endParaRPr lang="en-US" altLang="en-US" sz="1200" smtClean="0">
              <a:solidFill>
                <a:srgbClr val="898989"/>
              </a:solidFill>
            </a:endParaRPr>
          </a:p>
        </p:txBody>
      </p:sp>
      <p:sp>
        <p:nvSpPr>
          <p:cNvPr id="5" name="Rectangle 4"/>
          <p:cNvSpPr/>
          <p:nvPr/>
        </p:nvSpPr>
        <p:spPr>
          <a:xfrm>
            <a:off x="76200" y="4114800"/>
            <a:ext cx="1279516" cy="1754326"/>
          </a:xfrm>
          <a:prstGeom prst="rect">
            <a:avLst/>
          </a:prstGeom>
          <a:noFill/>
        </p:spPr>
        <p:txBody>
          <a:bodyPr wrap="none" lIns="91440" tIns="45720" rIns="91440" bIns="45720">
            <a:spAutoFit/>
          </a:bodyPr>
          <a:lstStyle/>
          <a:p>
            <a:pPr algn="ctr"/>
            <a:r>
              <a:rPr lang="en-US" dirty="0" smtClean="0">
                <a:ln w="0"/>
                <a:solidFill>
                  <a:srgbClr val="FF0000"/>
                </a:solidFill>
                <a:effectLst>
                  <a:outerShdw blurRad="38100" dist="19050" dir="2700000" algn="tl" rotWithShape="0">
                    <a:schemeClr val="dk1">
                      <a:alpha val="40000"/>
                    </a:schemeClr>
                  </a:outerShdw>
                </a:effectLst>
              </a:rPr>
              <a:t>Anger</a:t>
            </a:r>
          </a:p>
          <a:p>
            <a:pPr algn="ctr"/>
            <a:r>
              <a:rPr lang="en-US" b="0" cap="none" spc="0" dirty="0" smtClean="0">
                <a:ln w="0"/>
                <a:solidFill>
                  <a:srgbClr val="FF0000"/>
                </a:solidFill>
                <a:effectLst>
                  <a:outerShdw blurRad="38100" dist="19050" dir="2700000" algn="tl" rotWithShape="0">
                    <a:schemeClr val="dk1">
                      <a:alpha val="40000"/>
                    </a:schemeClr>
                  </a:outerShdw>
                </a:effectLst>
              </a:rPr>
              <a:t>Happiness</a:t>
            </a:r>
          </a:p>
          <a:p>
            <a:pPr algn="ctr"/>
            <a:r>
              <a:rPr lang="en-US" dirty="0" smtClean="0">
                <a:ln w="0"/>
                <a:solidFill>
                  <a:srgbClr val="FF0000"/>
                </a:solidFill>
                <a:effectLst>
                  <a:outerShdw blurRad="38100" dist="19050" dir="2700000" algn="tl" rotWithShape="0">
                    <a:schemeClr val="dk1">
                      <a:alpha val="40000"/>
                    </a:schemeClr>
                  </a:outerShdw>
                </a:effectLst>
              </a:rPr>
              <a:t>Surprise</a:t>
            </a:r>
          </a:p>
          <a:p>
            <a:pPr algn="ctr"/>
            <a:r>
              <a:rPr lang="en-US" b="0" cap="none" spc="0" dirty="0" smtClean="0">
                <a:ln w="0"/>
                <a:solidFill>
                  <a:srgbClr val="FF0000"/>
                </a:solidFill>
                <a:effectLst>
                  <a:outerShdw blurRad="38100" dist="19050" dir="2700000" algn="tl" rotWithShape="0">
                    <a:schemeClr val="dk1">
                      <a:alpha val="40000"/>
                    </a:schemeClr>
                  </a:outerShdw>
                </a:effectLst>
              </a:rPr>
              <a:t>Disgust</a:t>
            </a:r>
          </a:p>
          <a:p>
            <a:pPr algn="ctr"/>
            <a:r>
              <a:rPr lang="en-US" dirty="0" smtClean="0">
                <a:ln w="0"/>
                <a:solidFill>
                  <a:srgbClr val="FF0000"/>
                </a:solidFill>
                <a:effectLst>
                  <a:outerShdw blurRad="38100" dist="19050" dir="2700000" algn="tl" rotWithShape="0">
                    <a:schemeClr val="dk1">
                      <a:alpha val="40000"/>
                    </a:schemeClr>
                  </a:outerShdw>
                </a:effectLst>
              </a:rPr>
              <a:t>Sadness</a:t>
            </a:r>
          </a:p>
          <a:p>
            <a:pPr algn="ctr"/>
            <a:r>
              <a:rPr lang="en-US" b="0" cap="none" spc="0" dirty="0" smtClean="0">
                <a:ln w="0"/>
                <a:solidFill>
                  <a:srgbClr val="FF0000"/>
                </a:solidFill>
                <a:effectLst>
                  <a:outerShdw blurRad="38100" dist="19050" dir="2700000" algn="tl" rotWithShape="0">
                    <a:schemeClr val="dk1">
                      <a:alpha val="40000"/>
                    </a:schemeClr>
                  </a:outerShdw>
                </a:effectLst>
              </a:rPr>
              <a:t>Fear</a:t>
            </a:r>
            <a:endParaRPr lang="en-US"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507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14800" y="1608586"/>
            <a:ext cx="4800600"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r>
              <a:rPr lang="en-US" b="1" dirty="0" smtClean="0">
                <a:solidFill>
                  <a:srgbClr val="336600"/>
                </a:solidFill>
              </a:rPr>
              <a:t>  </a:t>
            </a:r>
            <a:endParaRPr lang="en-US" b="1" dirty="0">
              <a:solidFill>
                <a:srgbClr val="336600"/>
              </a:solidFill>
            </a:endParaRPr>
          </a:p>
        </p:txBody>
      </p:sp>
      <p:sp>
        <p:nvSpPr>
          <p:cNvPr id="11" name="Rectangle 10"/>
          <p:cNvSpPr/>
          <p:nvPr/>
        </p:nvSpPr>
        <p:spPr>
          <a:xfrm>
            <a:off x="271072" y="2286000"/>
            <a:ext cx="4103914"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7" name="Content Placeholder 16"/>
          <p:cNvSpPr>
            <a:spLocks noGrp="1"/>
          </p:cNvSpPr>
          <p:nvPr>
            <p:ph sz="half" idx="2"/>
          </p:nvPr>
        </p:nvSpPr>
        <p:spPr>
          <a:xfrm>
            <a:off x="4497942" y="1981200"/>
            <a:ext cx="4158343" cy="3810000"/>
          </a:xfrm>
        </p:spPr>
        <p:txBody>
          <a:bodyPr/>
          <a:lstStyle/>
          <a:p>
            <a:endParaRPr lang="en-US" dirty="0" smtClean="0"/>
          </a:p>
          <a:p>
            <a:r>
              <a:rPr lang="en-US" sz="1800" b="1" u="sng" dirty="0" smtClean="0"/>
              <a:t>Leaders must use their EI to </a:t>
            </a:r>
            <a:r>
              <a:rPr lang="en-US" sz="1800" b="1" u="sng" dirty="0" smtClean="0"/>
              <a:t>absorb </a:t>
            </a:r>
            <a:r>
              <a:rPr lang="en-US" sz="1800" b="1" u="sng" dirty="0" smtClean="0">
                <a:solidFill>
                  <a:srgbClr val="FFFF00"/>
                </a:solidFill>
              </a:rPr>
              <a:t>(</a:t>
            </a:r>
            <a:r>
              <a:rPr lang="en-US" sz="1800" b="1" u="sng" dirty="0" err="1" smtClean="0">
                <a:solidFill>
                  <a:srgbClr val="0070C0"/>
                </a:solidFill>
              </a:rPr>
              <a:t>Percieve</a:t>
            </a:r>
            <a:r>
              <a:rPr lang="en-US" sz="1800" b="1" u="sng" dirty="0" smtClean="0">
                <a:solidFill>
                  <a:srgbClr val="FFFF00"/>
                </a:solidFill>
              </a:rPr>
              <a:t>), </a:t>
            </a:r>
            <a:r>
              <a:rPr lang="en-US" sz="1800" b="1" u="sng" dirty="0"/>
              <a:t>think </a:t>
            </a:r>
            <a:r>
              <a:rPr lang="en-US" sz="1800" b="1" u="sng" dirty="0" smtClean="0"/>
              <a:t>about </a:t>
            </a:r>
            <a:r>
              <a:rPr lang="en-US" sz="1800" b="1" i="1" u="sng" dirty="0" smtClean="0">
                <a:solidFill>
                  <a:srgbClr val="FFFF00"/>
                </a:solidFill>
              </a:rPr>
              <a:t>(Use) </a:t>
            </a:r>
            <a:r>
              <a:rPr lang="en-US" sz="1800" b="1" u="sng" dirty="0"/>
              <a:t>and analyze information and </a:t>
            </a:r>
            <a:r>
              <a:rPr lang="en-US" sz="1800" b="1" u="sng" dirty="0" smtClean="0"/>
              <a:t>situations-Avoid </a:t>
            </a:r>
            <a:r>
              <a:rPr lang="en-US" sz="1800" b="1" u="sng" dirty="0" smtClean="0"/>
              <a:t>judgement </a:t>
            </a:r>
            <a:r>
              <a:rPr lang="en-US" sz="1800" b="1" u="sng" dirty="0" smtClean="0">
                <a:solidFill>
                  <a:srgbClr val="FFFF00"/>
                </a:solidFill>
              </a:rPr>
              <a:t>(</a:t>
            </a:r>
            <a:r>
              <a:rPr lang="en-US" sz="1800" b="1" u="sng" dirty="0" smtClean="0">
                <a:solidFill>
                  <a:srgbClr val="0070C0"/>
                </a:solidFill>
              </a:rPr>
              <a:t>Understand</a:t>
            </a:r>
            <a:r>
              <a:rPr lang="en-US" sz="1800" b="1" u="sng" dirty="0" smtClean="0">
                <a:solidFill>
                  <a:srgbClr val="FFFF00"/>
                </a:solidFill>
              </a:rPr>
              <a:t>)!. </a:t>
            </a:r>
            <a:r>
              <a:rPr lang="en-US" sz="1800" dirty="0" smtClean="0"/>
              <a:t>When </a:t>
            </a:r>
            <a:r>
              <a:rPr lang="en-US" sz="1800" dirty="0"/>
              <a:t>teams need to focus on what could be, they turn to </a:t>
            </a:r>
            <a:r>
              <a:rPr lang="en-US" sz="1800" dirty="0" smtClean="0"/>
              <a:t>leaders with Strategic </a:t>
            </a:r>
            <a:r>
              <a:rPr lang="en-US" sz="1800" dirty="0"/>
              <a:t>Thinking themes to stretch the team's thinking for the </a:t>
            </a:r>
            <a:r>
              <a:rPr lang="en-US" sz="1800" dirty="0" smtClean="0"/>
              <a:t>future.</a:t>
            </a:r>
            <a:endParaRPr lang="en-US" sz="1800" dirty="0">
              <a:solidFill>
                <a:schemeClr val="accent1">
                  <a:lumMod val="50000"/>
                </a:schemeClr>
              </a:solidFill>
            </a:endParaRPr>
          </a:p>
          <a:p>
            <a:endParaRPr lang="en-US" dirty="0"/>
          </a:p>
        </p:txBody>
      </p:sp>
      <p:sp>
        <p:nvSpPr>
          <p:cNvPr id="10" name="Slide Number Placeholder 9"/>
          <p:cNvSpPr>
            <a:spLocks noGrp="1"/>
          </p:cNvSpPr>
          <p:nvPr>
            <p:ph type="sldNum" sz="quarter" idx="14"/>
          </p:nvPr>
        </p:nvSpPr>
        <p:spPr/>
        <p:txBody>
          <a:bodyPr/>
          <a:lstStyle/>
          <a:p>
            <a:fld id="{81582BD6-FC20-4557-852B-8433F8572D30}" type="slidenum">
              <a:rPr lang="en-US" smtClean="0"/>
              <a:pPr/>
              <a:t>29</a:t>
            </a:fld>
            <a:endParaRPr lang="en-US" dirty="0"/>
          </a:p>
        </p:txBody>
      </p:sp>
      <p:sp>
        <p:nvSpPr>
          <p:cNvPr id="4" name="Title 3"/>
          <p:cNvSpPr>
            <a:spLocks noGrp="1"/>
          </p:cNvSpPr>
          <p:nvPr>
            <p:ph type="title"/>
          </p:nvPr>
        </p:nvSpPr>
        <p:spPr>
          <a:xfrm>
            <a:off x="304800" y="860874"/>
            <a:ext cx="7620000" cy="715962"/>
          </a:xfrm>
        </p:spPr>
        <p:txBody>
          <a:bodyPr>
            <a:normAutofit fontScale="90000"/>
          </a:bodyPr>
          <a:lstStyle/>
          <a:p>
            <a:r>
              <a:rPr lang="en-US" dirty="0" smtClean="0"/>
              <a:t>How to Use Your Strengths While You USE Emotions</a:t>
            </a:r>
            <a:endParaRPr lang="en-US" dirty="0"/>
          </a:p>
        </p:txBody>
      </p:sp>
      <p:sp>
        <p:nvSpPr>
          <p:cNvPr id="2" name="Rectangle 1"/>
          <p:cNvSpPr/>
          <p:nvPr/>
        </p:nvSpPr>
        <p:spPr>
          <a:xfrm>
            <a:off x="4523275" y="1748847"/>
            <a:ext cx="3021982" cy="369332"/>
          </a:xfrm>
          <a:prstGeom prst="rect">
            <a:avLst/>
          </a:prstGeom>
        </p:spPr>
        <p:txBody>
          <a:bodyPr wrap="none">
            <a:spAutoFit/>
          </a:bodyPr>
          <a:lstStyle/>
          <a:p>
            <a:pPr algn="ctr"/>
            <a:r>
              <a:rPr lang="en-US" b="1" u="sng" dirty="0" smtClean="0"/>
              <a:t>INFLUENCING </a:t>
            </a:r>
            <a:r>
              <a:rPr lang="en-US" b="1" u="sng" dirty="0"/>
              <a:t>DOMAIN</a:t>
            </a:r>
          </a:p>
        </p:txBody>
      </p:sp>
      <p:pic>
        <p:nvPicPr>
          <p:cNvPr id="3" name="Picture 2"/>
          <p:cNvPicPr>
            <a:picLocks noChangeAspect="1"/>
          </p:cNvPicPr>
          <p:nvPr/>
        </p:nvPicPr>
        <p:blipFill>
          <a:blip r:embed="rId3"/>
          <a:stretch>
            <a:fillRect/>
          </a:stretch>
        </p:blipFill>
        <p:spPr>
          <a:xfrm>
            <a:off x="1522929" y="3048000"/>
            <a:ext cx="1600200" cy="3162300"/>
          </a:xfrm>
          <a:prstGeom prst="rect">
            <a:avLst/>
          </a:prstGeom>
        </p:spPr>
      </p:pic>
      <p:sp>
        <p:nvSpPr>
          <p:cNvPr id="12" name="Rectangle 11"/>
          <p:cNvSpPr/>
          <p:nvPr/>
        </p:nvSpPr>
        <p:spPr>
          <a:xfrm>
            <a:off x="304800" y="2518004"/>
            <a:ext cx="3969356" cy="461665"/>
          </a:xfrm>
          <a:prstGeom prst="rect">
            <a:avLst/>
          </a:prstGeom>
        </p:spPr>
        <p:txBody>
          <a:bodyPr wrap="none">
            <a:spAutoFit/>
          </a:bodyPr>
          <a:lstStyle/>
          <a:p>
            <a:pPr algn="ctr"/>
            <a:r>
              <a:rPr lang="en-US" sz="2400" b="1" u="sng" dirty="0" smtClean="0">
                <a:solidFill>
                  <a:srgbClr val="326422"/>
                </a:solidFill>
              </a:rPr>
              <a:t>INFLUENCING </a:t>
            </a:r>
            <a:r>
              <a:rPr lang="en-US" sz="2400" b="1" u="sng" dirty="0">
                <a:solidFill>
                  <a:srgbClr val="326422"/>
                </a:solidFill>
              </a:rPr>
              <a:t>DOMAIN</a:t>
            </a:r>
          </a:p>
        </p:txBody>
      </p:sp>
      <p:pic>
        <p:nvPicPr>
          <p:cNvPr id="25602" name="Picture 2" descr="https://www.presentermedia.com/tp/UlIgwwHQ/analyzing_blue_print.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348" y="4614033"/>
            <a:ext cx="1986852" cy="193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10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3</a:t>
            </a:fld>
            <a:endParaRPr lang="en-US"/>
          </a:p>
        </p:txBody>
      </p:sp>
      <p:sp>
        <p:nvSpPr>
          <p:cNvPr id="7" name="Title 6"/>
          <p:cNvSpPr>
            <a:spLocks noGrp="1"/>
          </p:cNvSpPr>
          <p:nvPr>
            <p:ph type="title"/>
          </p:nvPr>
        </p:nvSpPr>
        <p:spPr>
          <a:xfrm>
            <a:off x="838200" y="685800"/>
            <a:ext cx="7620000" cy="715962"/>
          </a:xfrm>
        </p:spPr>
        <p:txBody>
          <a:bodyPr>
            <a:normAutofit fontScale="90000"/>
          </a:bodyPr>
          <a:lstStyle/>
          <a:p>
            <a:pPr lvl="0"/>
            <a:r>
              <a:rPr lang="en-US" dirty="0"/>
              <a:t>Overview of What Was Learned</a:t>
            </a:r>
            <a:br>
              <a:rPr lang="en-US" dirty="0"/>
            </a:br>
            <a:r>
              <a:rPr lang="en-US" dirty="0"/>
              <a:t>From Last Session.</a:t>
            </a:r>
          </a:p>
        </p:txBody>
      </p:sp>
      <p:sp>
        <p:nvSpPr>
          <p:cNvPr id="44" name="Text Placeholder 43"/>
          <p:cNvSpPr>
            <a:spLocks noGrp="1"/>
          </p:cNvSpPr>
          <p:nvPr>
            <p:ph type="body" sz="quarter" idx="19"/>
          </p:nvPr>
        </p:nvSpPr>
        <p:spPr>
          <a:xfrm>
            <a:off x="1828800" y="2133600"/>
            <a:ext cx="7696200" cy="3048000"/>
          </a:xfrm>
        </p:spPr>
        <p:txBody>
          <a:bodyPr>
            <a:normAutofit/>
          </a:bodyPr>
          <a:lstStyle/>
          <a:p>
            <a:pPr lvl="0"/>
            <a:endParaRPr lang="en-US" dirty="0" smtClean="0"/>
          </a:p>
          <a:p>
            <a:endParaRPr lang="en-US" dirty="0"/>
          </a:p>
        </p:txBody>
      </p:sp>
      <p:pic>
        <p:nvPicPr>
          <p:cNvPr id="20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376363"/>
            <a:ext cx="6553199" cy="534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1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0000" y="1600200"/>
            <a:ext cx="5181600"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1" name="Rectangle 10"/>
          <p:cNvSpPr/>
          <p:nvPr/>
        </p:nvSpPr>
        <p:spPr>
          <a:xfrm>
            <a:off x="105824" y="2209800"/>
            <a:ext cx="4103914"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Content Placeholder 7"/>
          <p:cNvSpPr>
            <a:spLocks noGrp="1"/>
          </p:cNvSpPr>
          <p:nvPr>
            <p:ph sz="half" idx="1"/>
          </p:nvPr>
        </p:nvSpPr>
        <p:spPr>
          <a:xfrm>
            <a:off x="405181" y="2514600"/>
            <a:ext cx="3505200" cy="3810000"/>
          </a:xfrm>
        </p:spPr>
        <p:txBody>
          <a:bodyPr>
            <a:normAutofit/>
          </a:bodyPr>
          <a:lstStyle/>
          <a:p>
            <a:pPr algn="ctr"/>
            <a:r>
              <a:rPr lang="en-US" sz="1800" b="1" u="sng" dirty="0" smtClean="0"/>
              <a:t>Relationship Domain</a:t>
            </a:r>
          </a:p>
          <a:p>
            <a:endParaRPr lang="en-US" sz="1800" dirty="0"/>
          </a:p>
        </p:txBody>
      </p:sp>
      <p:sp>
        <p:nvSpPr>
          <p:cNvPr id="17" name="Content Placeholder 16"/>
          <p:cNvSpPr>
            <a:spLocks noGrp="1"/>
          </p:cNvSpPr>
          <p:nvPr>
            <p:ph sz="half" idx="2"/>
          </p:nvPr>
        </p:nvSpPr>
        <p:spPr>
          <a:xfrm>
            <a:off x="4497942" y="1981200"/>
            <a:ext cx="4158343" cy="3810000"/>
          </a:xfrm>
        </p:spPr>
        <p:txBody>
          <a:bodyPr>
            <a:normAutofit fontScale="92500" lnSpcReduction="10000"/>
          </a:bodyPr>
          <a:lstStyle/>
          <a:p>
            <a:pPr algn="ctr"/>
            <a:r>
              <a:rPr lang="en-US" sz="2000" b="1" u="sng" dirty="0" smtClean="0"/>
              <a:t>RELATIONSHIP DOMAIN</a:t>
            </a:r>
          </a:p>
          <a:p>
            <a:r>
              <a:rPr lang="en-US" sz="2000" dirty="0"/>
              <a:t>How do you build and nurture strong relationships?" They may help you hold a team together.</a:t>
            </a:r>
          </a:p>
          <a:p>
            <a:r>
              <a:rPr lang="en-US" sz="2000" dirty="0"/>
              <a:t>When teams need to be greater than the sum of their parts, they turn to people with Relationship Building themes to strengthen their bonds</a:t>
            </a:r>
            <a:r>
              <a:rPr lang="en-US" sz="2000" dirty="0" smtClean="0"/>
              <a:t>. </a:t>
            </a:r>
            <a:r>
              <a:rPr lang="en-US" sz="2000" b="1" u="sng" dirty="0" smtClean="0"/>
              <a:t>Leaders in this domain must remember to use their EI to </a:t>
            </a:r>
            <a:r>
              <a:rPr lang="en-US" sz="2000" b="1" u="sng" dirty="0" smtClean="0"/>
              <a:t>SEE (</a:t>
            </a:r>
            <a:r>
              <a:rPr lang="en-US" sz="2000" b="1" u="sng" dirty="0" err="1" smtClean="0">
                <a:solidFill>
                  <a:srgbClr val="0070C0"/>
                </a:solidFill>
              </a:rPr>
              <a:t>Percieve</a:t>
            </a:r>
            <a:r>
              <a:rPr lang="en-US" sz="2000" b="1" u="sng" dirty="0" smtClean="0"/>
              <a:t>) </a:t>
            </a:r>
            <a:r>
              <a:rPr lang="en-US" sz="2000" b="1" u="sng" dirty="0" smtClean="0"/>
              <a:t>the talents and abilities in others. Use your relationship skill-set to get </a:t>
            </a:r>
            <a:r>
              <a:rPr lang="en-US" sz="2000" b="1" u="sng" dirty="0" smtClean="0"/>
              <a:t>buy-in (</a:t>
            </a:r>
            <a:r>
              <a:rPr lang="en-US" sz="2000" b="1" u="sng" dirty="0" smtClean="0">
                <a:solidFill>
                  <a:srgbClr val="0070C0"/>
                </a:solidFill>
              </a:rPr>
              <a:t>Manage</a:t>
            </a:r>
            <a:r>
              <a:rPr lang="en-US" sz="2000" b="1" u="sng" dirty="0" smtClean="0"/>
              <a:t>)</a:t>
            </a:r>
            <a:r>
              <a:rPr lang="en-US" sz="2000" dirty="0" smtClean="0"/>
              <a:t>. </a:t>
            </a:r>
            <a:endParaRPr lang="en-US" sz="2000" dirty="0"/>
          </a:p>
          <a:p>
            <a:endParaRPr lang="en-US" dirty="0" smtClean="0"/>
          </a:p>
          <a:p>
            <a:endParaRPr lang="en-US" dirty="0"/>
          </a:p>
        </p:txBody>
      </p:sp>
      <p:sp>
        <p:nvSpPr>
          <p:cNvPr id="10" name="Slide Number Placeholder 9"/>
          <p:cNvSpPr>
            <a:spLocks noGrp="1"/>
          </p:cNvSpPr>
          <p:nvPr>
            <p:ph type="sldNum" sz="quarter" idx="14"/>
          </p:nvPr>
        </p:nvSpPr>
        <p:spPr/>
        <p:txBody>
          <a:bodyPr/>
          <a:lstStyle/>
          <a:p>
            <a:fld id="{81582BD6-FC20-4557-852B-8433F8572D30}" type="slidenum">
              <a:rPr lang="en-US" smtClean="0"/>
              <a:pPr/>
              <a:t>30</a:t>
            </a:fld>
            <a:endParaRPr lang="en-US" dirty="0"/>
          </a:p>
        </p:txBody>
      </p:sp>
      <p:sp>
        <p:nvSpPr>
          <p:cNvPr id="4" name="Title 3"/>
          <p:cNvSpPr>
            <a:spLocks noGrp="1"/>
          </p:cNvSpPr>
          <p:nvPr>
            <p:ph type="title"/>
          </p:nvPr>
        </p:nvSpPr>
        <p:spPr>
          <a:xfrm>
            <a:off x="304800" y="860874"/>
            <a:ext cx="7620000" cy="715962"/>
          </a:xfrm>
        </p:spPr>
        <p:txBody>
          <a:bodyPr>
            <a:normAutofit fontScale="90000"/>
          </a:bodyPr>
          <a:lstStyle/>
          <a:p>
            <a:r>
              <a:rPr lang="en-US" dirty="0" smtClean="0"/>
              <a:t>How to Use Your Strengths While You USE Emotions</a:t>
            </a:r>
            <a:endParaRPr lang="en-US" dirty="0"/>
          </a:p>
        </p:txBody>
      </p:sp>
      <p:pic>
        <p:nvPicPr>
          <p:cNvPr id="2" name="Picture 1"/>
          <p:cNvPicPr>
            <a:picLocks noChangeAspect="1"/>
          </p:cNvPicPr>
          <p:nvPr/>
        </p:nvPicPr>
        <p:blipFill>
          <a:blip r:embed="rId2"/>
          <a:stretch>
            <a:fillRect/>
          </a:stretch>
        </p:blipFill>
        <p:spPr>
          <a:xfrm>
            <a:off x="1374322" y="2943225"/>
            <a:ext cx="1600200" cy="3457575"/>
          </a:xfrm>
          <a:prstGeom prst="rect">
            <a:avLst/>
          </a:prstGeom>
        </p:spPr>
      </p:pic>
    </p:spTree>
    <p:extLst>
      <p:ext uri="{BB962C8B-B14F-4D97-AF65-F5344CB8AC3E}">
        <p14:creationId xmlns:p14="http://schemas.microsoft.com/office/powerpoint/2010/main" val="355829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0000" y="2362200"/>
            <a:ext cx="5181600" cy="39624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r>
              <a:rPr lang="en-US" dirty="0" smtClean="0">
                <a:solidFill>
                  <a:schemeClr val="tx1"/>
                </a:solidFill>
              </a:rPr>
              <a:t>High-performing </a:t>
            </a:r>
            <a:r>
              <a:rPr lang="en-US" dirty="0">
                <a:solidFill>
                  <a:schemeClr val="tx1"/>
                </a:solidFill>
              </a:rPr>
              <a:t>teams rely on people with strong Executing themes because they make things happen.</a:t>
            </a:r>
          </a:p>
          <a:p>
            <a:r>
              <a:rPr lang="en-US" dirty="0">
                <a:solidFill>
                  <a:schemeClr val="tx1"/>
                </a:solidFill>
              </a:rPr>
              <a:t>When your team needs to get things done, look to people with the following Executing themes. They can take an idea and make it a reality. And they'll work tirelessly to accomplish the goal</a:t>
            </a:r>
            <a:r>
              <a:rPr lang="en-US" dirty="0" smtClean="0">
                <a:solidFill>
                  <a:schemeClr val="tx1"/>
                </a:solidFill>
              </a:rPr>
              <a:t>. </a:t>
            </a:r>
            <a:r>
              <a:rPr lang="en-US" b="1" u="sng" dirty="0">
                <a:solidFill>
                  <a:srgbClr val="336600"/>
                </a:solidFill>
              </a:rPr>
              <a:t>The best teams are made up of individuals who </a:t>
            </a:r>
            <a:r>
              <a:rPr lang="en-US" b="1" dirty="0">
                <a:solidFill>
                  <a:srgbClr val="0070C0"/>
                </a:solidFill>
              </a:rPr>
              <a:t>understand</a:t>
            </a:r>
            <a:r>
              <a:rPr lang="en-US" b="1" u="sng" dirty="0">
                <a:solidFill>
                  <a:srgbClr val="336600"/>
                </a:solidFill>
              </a:rPr>
              <a:t> their own -- and others' -- unique contributions to the </a:t>
            </a:r>
            <a:r>
              <a:rPr lang="en-US" b="1" u="sng" dirty="0" smtClean="0">
                <a:solidFill>
                  <a:srgbClr val="336600"/>
                </a:solidFill>
              </a:rPr>
              <a:t>team</a:t>
            </a:r>
            <a:r>
              <a:rPr lang="en-US" dirty="0" smtClean="0"/>
              <a:t>. </a:t>
            </a:r>
            <a:r>
              <a:rPr lang="en-US" b="1" i="1" dirty="0" smtClean="0">
                <a:solidFill>
                  <a:srgbClr val="336600"/>
                </a:solidFill>
              </a:rPr>
              <a:t>Use Your EI to </a:t>
            </a:r>
            <a:r>
              <a:rPr lang="en-US" b="1" i="1" dirty="0" smtClean="0">
                <a:solidFill>
                  <a:srgbClr val="336600"/>
                </a:solidFill>
              </a:rPr>
              <a:t>examine (</a:t>
            </a:r>
            <a:r>
              <a:rPr lang="en-US" b="1" i="1" dirty="0" smtClean="0">
                <a:solidFill>
                  <a:srgbClr val="0070C0"/>
                </a:solidFill>
              </a:rPr>
              <a:t>Perceive</a:t>
            </a:r>
            <a:r>
              <a:rPr lang="en-US" b="1" i="1" dirty="0" smtClean="0">
                <a:solidFill>
                  <a:srgbClr val="336600"/>
                </a:solidFill>
              </a:rPr>
              <a:t>) </a:t>
            </a:r>
            <a:r>
              <a:rPr lang="en-US" b="1" i="1" dirty="0" smtClean="0">
                <a:solidFill>
                  <a:srgbClr val="336600"/>
                </a:solidFill>
              </a:rPr>
              <a:t>the talents of your team and the contributions they possess. </a:t>
            </a:r>
            <a:endParaRPr lang="en-US" b="1" i="1" dirty="0">
              <a:solidFill>
                <a:srgbClr val="336600"/>
              </a:solidFill>
            </a:endParaRPr>
          </a:p>
        </p:txBody>
      </p:sp>
      <p:sp>
        <p:nvSpPr>
          <p:cNvPr id="11" name="Rectangle 10"/>
          <p:cNvSpPr/>
          <p:nvPr/>
        </p:nvSpPr>
        <p:spPr>
          <a:xfrm>
            <a:off x="105824" y="2209800"/>
            <a:ext cx="3704176"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Content Placeholder 7"/>
          <p:cNvSpPr>
            <a:spLocks noGrp="1"/>
          </p:cNvSpPr>
          <p:nvPr>
            <p:ph sz="half" idx="1"/>
          </p:nvPr>
        </p:nvSpPr>
        <p:spPr>
          <a:xfrm>
            <a:off x="405181" y="2514600"/>
            <a:ext cx="2795219" cy="3810000"/>
          </a:xfrm>
        </p:spPr>
        <p:txBody>
          <a:bodyPr/>
          <a:lstStyle/>
          <a:p>
            <a:pPr algn="ctr"/>
            <a:r>
              <a:rPr lang="en-US" sz="1600" b="1" u="sng" dirty="0" smtClean="0"/>
              <a:t>Executing Theme</a:t>
            </a:r>
          </a:p>
          <a:p>
            <a:endParaRPr lang="en-US" dirty="0"/>
          </a:p>
        </p:txBody>
      </p:sp>
      <p:sp>
        <p:nvSpPr>
          <p:cNvPr id="17" name="Content Placeholder 16"/>
          <p:cNvSpPr>
            <a:spLocks noGrp="1"/>
          </p:cNvSpPr>
          <p:nvPr>
            <p:ph sz="half" idx="2"/>
          </p:nvPr>
        </p:nvSpPr>
        <p:spPr>
          <a:xfrm>
            <a:off x="4497942" y="1981200"/>
            <a:ext cx="4158343" cy="533400"/>
          </a:xfrm>
        </p:spPr>
        <p:txBody>
          <a:bodyPr/>
          <a:lstStyle/>
          <a:p>
            <a:r>
              <a:rPr lang="en-US" sz="2400" b="1" dirty="0" smtClean="0"/>
              <a:t>EXECUTING DOMAIN</a:t>
            </a:r>
          </a:p>
          <a:p>
            <a:endParaRPr lang="en-US" dirty="0" smtClean="0"/>
          </a:p>
        </p:txBody>
      </p:sp>
      <p:sp>
        <p:nvSpPr>
          <p:cNvPr id="10" name="Slide Number Placeholder 9"/>
          <p:cNvSpPr>
            <a:spLocks noGrp="1"/>
          </p:cNvSpPr>
          <p:nvPr>
            <p:ph type="sldNum" sz="quarter" idx="14"/>
          </p:nvPr>
        </p:nvSpPr>
        <p:spPr/>
        <p:txBody>
          <a:bodyPr/>
          <a:lstStyle/>
          <a:p>
            <a:fld id="{81582BD6-FC20-4557-852B-8433F8572D30}" type="slidenum">
              <a:rPr lang="en-US" smtClean="0"/>
              <a:pPr/>
              <a:t>31</a:t>
            </a:fld>
            <a:endParaRPr lang="en-US" dirty="0"/>
          </a:p>
        </p:txBody>
      </p:sp>
      <p:sp>
        <p:nvSpPr>
          <p:cNvPr id="4" name="Title 3"/>
          <p:cNvSpPr>
            <a:spLocks noGrp="1"/>
          </p:cNvSpPr>
          <p:nvPr>
            <p:ph type="title"/>
          </p:nvPr>
        </p:nvSpPr>
        <p:spPr>
          <a:xfrm>
            <a:off x="304800" y="860874"/>
            <a:ext cx="7620000" cy="715962"/>
          </a:xfrm>
        </p:spPr>
        <p:txBody>
          <a:bodyPr>
            <a:normAutofit fontScale="90000"/>
          </a:bodyPr>
          <a:lstStyle/>
          <a:p>
            <a:r>
              <a:rPr lang="en-US" dirty="0" smtClean="0"/>
              <a:t>How to Use Your Strengths While You USE Emotions</a:t>
            </a:r>
            <a:endParaRPr lang="en-US" dirty="0"/>
          </a:p>
        </p:txBody>
      </p:sp>
      <p:pic>
        <p:nvPicPr>
          <p:cNvPr id="2" name="Picture 1"/>
          <p:cNvPicPr>
            <a:picLocks noChangeAspect="1"/>
          </p:cNvPicPr>
          <p:nvPr/>
        </p:nvPicPr>
        <p:blipFill>
          <a:blip r:embed="rId2"/>
          <a:stretch>
            <a:fillRect/>
          </a:stretch>
        </p:blipFill>
        <p:spPr>
          <a:xfrm>
            <a:off x="971550" y="2860675"/>
            <a:ext cx="1714500" cy="3495675"/>
          </a:xfrm>
          <a:prstGeom prst="rect">
            <a:avLst/>
          </a:prstGeom>
        </p:spPr>
      </p:pic>
    </p:spTree>
    <p:extLst>
      <p:ext uri="{BB962C8B-B14F-4D97-AF65-F5344CB8AC3E}">
        <p14:creationId xmlns:p14="http://schemas.microsoft.com/office/powerpoint/2010/main" val="617380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0000" y="1600200"/>
            <a:ext cx="5181600"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1" name="Rectangle 10"/>
          <p:cNvSpPr/>
          <p:nvPr/>
        </p:nvSpPr>
        <p:spPr>
          <a:xfrm>
            <a:off x="127328" y="2089150"/>
            <a:ext cx="4103914" cy="4267200"/>
          </a:xfrm>
          <a:prstGeom prst="rect">
            <a:avLst/>
          </a:prstGeom>
          <a:gradFill>
            <a:gsLst>
              <a:gs pos="0">
                <a:schemeClr val="bg1">
                  <a:lumMod val="85000"/>
                  <a:alpha val="62000"/>
                </a:schemeClr>
              </a:gs>
              <a:gs pos="99583">
                <a:schemeClr val="bg1">
                  <a:lumMod val="95000"/>
                </a:schemeClr>
              </a:gs>
              <a:gs pos="94000">
                <a:schemeClr val="bg1">
                  <a:lumMod val="7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Content Placeholder 7"/>
          <p:cNvSpPr>
            <a:spLocks noGrp="1"/>
          </p:cNvSpPr>
          <p:nvPr>
            <p:ph sz="half" idx="1"/>
          </p:nvPr>
        </p:nvSpPr>
        <p:spPr>
          <a:xfrm>
            <a:off x="4370984" y="1905000"/>
            <a:ext cx="3505200" cy="3810000"/>
          </a:xfrm>
        </p:spPr>
        <p:txBody>
          <a:bodyPr/>
          <a:lstStyle/>
          <a:p>
            <a:r>
              <a:rPr lang="en-US" sz="1800" b="1" dirty="0" smtClean="0">
                <a:solidFill>
                  <a:schemeClr val="tx1"/>
                </a:solidFill>
              </a:rPr>
              <a:t>INFLUENCING  DOMAIN</a:t>
            </a:r>
            <a:r>
              <a:rPr lang="en-US" dirty="0" smtClean="0"/>
              <a:t>	</a:t>
            </a:r>
          </a:p>
          <a:p>
            <a:r>
              <a:rPr lang="en-US" sz="1800" dirty="0" smtClean="0"/>
              <a:t>How </a:t>
            </a:r>
            <a:r>
              <a:rPr lang="en-US" sz="1800" dirty="0"/>
              <a:t>do you influence </a:t>
            </a:r>
            <a:r>
              <a:rPr lang="en-US" sz="1800" dirty="0" smtClean="0"/>
              <a:t>others? Do you </a:t>
            </a:r>
            <a:r>
              <a:rPr lang="en-US" sz="1800" dirty="0"/>
              <a:t>take </a:t>
            </a:r>
            <a:r>
              <a:rPr lang="en-US" sz="1800" dirty="0" smtClean="0"/>
              <a:t>charge and </a:t>
            </a:r>
            <a:r>
              <a:rPr lang="en-US" sz="1800" dirty="0"/>
              <a:t>speak </a:t>
            </a:r>
            <a:r>
              <a:rPr lang="en-US" sz="1800" dirty="0" smtClean="0"/>
              <a:t>up? Remember that </a:t>
            </a:r>
            <a:r>
              <a:rPr lang="en-US" sz="1800" b="1" dirty="0" smtClean="0">
                <a:solidFill>
                  <a:schemeClr val="tx1"/>
                </a:solidFill>
              </a:rPr>
              <a:t>great influencers also ensure that others </a:t>
            </a:r>
            <a:r>
              <a:rPr lang="en-US" sz="1800" b="1" dirty="0">
                <a:solidFill>
                  <a:schemeClr val="tx1"/>
                </a:solidFill>
              </a:rPr>
              <a:t>are </a:t>
            </a:r>
            <a:r>
              <a:rPr lang="en-US" sz="1800" b="1" dirty="0" smtClean="0">
                <a:solidFill>
                  <a:schemeClr val="tx1"/>
                </a:solidFill>
              </a:rPr>
              <a:t>heard (</a:t>
            </a:r>
            <a:r>
              <a:rPr lang="en-US" sz="1800" b="1" dirty="0" smtClean="0">
                <a:solidFill>
                  <a:srgbClr val="0070C0"/>
                </a:solidFill>
              </a:rPr>
              <a:t>Use/Understand</a:t>
            </a:r>
            <a:r>
              <a:rPr lang="en-US" sz="1800" b="1" dirty="0" smtClean="0">
                <a:solidFill>
                  <a:schemeClr val="tx1"/>
                </a:solidFill>
              </a:rPr>
              <a:t>).</a:t>
            </a:r>
            <a:endParaRPr lang="en-US" sz="1800" b="1" dirty="0">
              <a:solidFill>
                <a:schemeClr val="tx1"/>
              </a:solidFill>
            </a:endParaRPr>
          </a:p>
          <a:p>
            <a:r>
              <a:rPr lang="en-US" sz="1800" dirty="0"/>
              <a:t>When teams need to sell their ideas inside and outside the organization, they turn to people with Influencing themes to convince others.</a:t>
            </a:r>
          </a:p>
          <a:p>
            <a:endParaRPr lang="en-US" dirty="0"/>
          </a:p>
        </p:txBody>
      </p:sp>
      <p:sp>
        <p:nvSpPr>
          <p:cNvPr id="10" name="Slide Number Placeholder 9"/>
          <p:cNvSpPr>
            <a:spLocks noGrp="1"/>
          </p:cNvSpPr>
          <p:nvPr>
            <p:ph type="sldNum" sz="quarter" idx="14"/>
          </p:nvPr>
        </p:nvSpPr>
        <p:spPr/>
        <p:txBody>
          <a:bodyPr/>
          <a:lstStyle/>
          <a:p>
            <a:fld id="{81582BD6-FC20-4557-852B-8433F8572D30}" type="slidenum">
              <a:rPr lang="en-US" smtClean="0"/>
              <a:pPr/>
              <a:t>32</a:t>
            </a:fld>
            <a:endParaRPr lang="en-US" dirty="0"/>
          </a:p>
        </p:txBody>
      </p:sp>
      <p:sp>
        <p:nvSpPr>
          <p:cNvPr id="4" name="Title 3"/>
          <p:cNvSpPr>
            <a:spLocks noGrp="1"/>
          </p:cNvSpPr>
          <p:nvPr>
            <p:ph type="title"/>
          </p:nvPr>
        </p:nvSpPr>
        <p:spPr>
          <a:xfrm>
            <a:off x="304800" y="860874"/>
            <a:ext cx="7620000" cy="715962"/>
          </a:xfrm>
        </p:spPr>
        <p:txBody>
          <a:bodyPr>
            <a:normAutofit fontScale="90000"/>
          </a:bodyPr>
          <a:lstStyle/>
          <a:p>
            <a:r>
              <a:rPr lang="en-US" dirty="0" smtClean="0"/>
              <a:t>How to Use Your Strengths While You USE Emotions</a:t>
            </a:r>
            <a:endParaRPr lang="en-US" dirty="0"/>
          </a:p>
        </p:txBody>
      </p:sp>
      <p:pic>
        <p:nvPicPr>
          <p:cNvPr id="3" name="Picture 2"/>
          <p:cNvPicPr>
            <a:picLocks noChangeAspect="1"/>
          </p:cNvPicPr>
          <p:nvPr/>
        </p:nvPicPr>
        <p:blipFill>
          <a:blip r:embed="rId2"/>
          <a:stretch>
            <a:fillRect/>
          </a:stretch>
        </p:blipFill>
        <p:spPr>
          <a:xfrm>
            <a:off x="748382" y="2230197"/>
            <a:ext cx="2375817" cy="3981987"/>
          </a:xfrm>
          <a:prstGeom prst="rect">
            <a:avLst/>
          </a:prstGeom>
        </p:spPr>
      </p:pic>
    </p:spTree>
    <p:extLst>
      <p:ext uri="{BB962C8B-B14F-4D97-AF65-F5344CB8AC3E}">
        <p14:creationId xmlns:p14="http://schemas.microsoft.com/office/powerpoint/2010/main" val="955237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4"/>
          </p:nvPr>
        </p:nvSpPr>
        <p:spPr/>
        <p:txBody>
          <a:bodyPr/>
          <a:lstStyle/>
          <a:p>
            <a:fld id="{81582BD6-FC20-4557-852B-8433F8572D30}" type="slidenum">
              <a:rPr lang="en-US" smtClean="0"/>
              <a:pPr/>
              <a:t>33</a:t>
            </a:fld>
            <a:endParaRPr lang="en-US" dirty="0"/>
          </a:p>
        </p:txBody>
      </p:sp>
      <p:sp>
        <p:nvSpPr>
          <p:cNvPr id="9" name="Content Placeholder 8"/>
          <p:cNvSpPr>
            <a:spLocks noGrp="1"/>
          </p:cNvSpPr>
          <p:nvPr>
            <p:ph sz="half" idx="1"/>
          </p:nvPr>
        </p:nvSpPr>
        <p:spPr>
          <a:xfrm>
            <a:off x="76200" y="259340"/>
            <a:ext cx="6477000" cy="6494085"/>
          </a:xfrm>
          <a:prstGeom prst="rect">
            <a:avLst/>
          </a:prstGeom>
        </p:spPr>
        <p:txBody>
          <a:bodyPr wrap="square">
            <a:spAutoFit/>
          </a:bodyPr>
          <a:lstStyle/>
          <a:p>
            <a:r>
              <a:rPr lang="en-US" sz="3200" b="1" dirty="0">
                <a:solidFill>
                  <a:srgbClr val="28511B"/>
                </a:solidFill>
              </a:rPr>
              <a:t>Jesus wept, </a:t>
            </a:r>
            <a:r>
              <a:rPr lang="en-US" sz="3200" dirty="0">
                <a:solidFill>
                  <a:srgbClr val="28511B"/>
                </a:solidFill>
              </a:rPr>
              <a:t>but not for Himself. He felt the </a:t>
            </a:r>
            <a:r>
              <a:rPr lang="en-US" sz="3200" b="1" dirty="0">
                <a:solidFill>
                  <a:srgbClr val="28511B"/>
                </a:solidFill>
              </a:rPr>
              <a:t>pain of the entire human race. </a:t>
            </a:r>
            <a:r>
              <a:rPr lang="en-US" sz="3200" dirty="0">
                <a:solidFill>
                  <a:srgbClr val="28511B"/>
                </a:solidFill>
              </a:rPr>
              <a:t>“Looking down the years to come, He </a:t>
            </a:r>
            <a:r>
              <a:rPr lang="en-US" sz="3200" b="1" dirty="0">
                <a:solidFill>
                  <a:srgbClr val="28511B"/>
                </a:solidFill>
              </a:rPr>
              <a:t>saw the suffering and sorrow, tears and </a:t>
            </a:r>
            <a:r>
              <a:rPr lang="en-US" sz="3200" b="1" dirty="0" smtClean="0">
                <a:solidFill>
                  <a:srgbClr val="28511B"/>
                </a:solidFill>
              </a:rPr>
              <a:t>death </a:t>
            </a:r>
            <a:r>
              <a:rPr lang="en-US" sz="3200" b="1" u="sng" dirty="0" smtClean="0">
                <a:solidFill>
                  <a:srgbClr val="0070C0"/>
                </a:solidFill>
              </a:rPr>
              <a:t>(Thoughts), </a:t>
            </a:r>
            <a:r>
              <a:rPr lang="en-US" sz="3200" dirty="0">
                <a:solidFill>
                  <a:srgbClr val="28511B"/>
                </a:solidFill>
              </a:rPr>
              <a:t>that were to be the lot of men. His heart was pierced with the pain of the human family of all ages and in all lands. . . . </a:t>
            </a:r>
            <a:r>
              <a:rPr lang="en-US" sz="3200" b="1" u="sng" dirty="0" smtClean="0">
                <a:solidFill>
                  <a:srgbClr val="0070C0"/>
                </a:solidFill>
              </a:rPr>
              <a:t>(FEELINGS) </a:t>
            </a:r>
            <a:r>
              <a:rPr lang="en-US" sz="3200" b="1" dirty="0" smtClean="0">
                <a:solidFill>
                  <a:srgbClr val="28511B"/>
                </a:solidFill>
              </a:rPr>
              <a:t>He </a:t>
            </a:r>
            <a:r>
              <a:rPr lang="en-US" sz="3200" b="1" dirty="0">
                <a:solidFill>
                  <a:srgbClr val="28511B"/>
                </a:solidFill>
              </a:rPr>
              <a:t>longed to relieve all their distress.”</a:t>
            </a:r>
            <a:r>
              <a:rPr lang="en-US" sz="3200" dirty="0">
                <a:solidFill>
                  <a:srgbClr val="28511B"/>
                </a:solidFill>
              </a:rPr>
              <a:t>—Ellen G. White, The Desire of Ages, p. 534</a:t>
            </a:r>
          </a:p>
        </p:txBody>
      </p:sp>
      <p:pic>
        <p:nvPicPr>
          <p:cNvPr id="2" name="Picture 1"/>
          <p:cNvPicPr>
            <a:picLocks noChangeAspect="1"/>
          </p:cNvPicPr>
          <p:nvPr/>
        </p:nvPicPr>
        <p:blipFill>
          <a:blip r:embed="rId2"/>
          <a:stretch>
            <a:fillRect/>
          </a:stretch>
        </p:blipFill>
        <p:spPr>
          <a:xfrm>
            <a:off x="6264348" y="381000"/>
            <a:ext cx="2757487" cy="3050366"/>
          </a:xfrm>
          <a:prstGeom prst="rect">
            <a:avLst/>
          </a:prstGeom>
        </p:spPr>
      </p:pic>
    </p:spTree>
    <p:extLst>
      <p:ext uri="{BB962C8B-B14F-4D97-AF65-F5344CB8AC3E}">
        <p14:creationId xmlns:p14="http://schemas.microsoft.com/office/powerpoint/2010/main" val="633996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09702"/>
            <a:ext cx="7924800" cy="5448298"/>
          </a:xfrm>
          <a:prstGeom prst="rect">
            <a:avLst/>
          </a:prstGeom>
        </p:spPr>
      </p:pic>
      <p:sp>
        <p:nvSpPr>
          <p:cNvPr id="10" name="Slide Number Placeholder 9"/>
          <p:cNvSpPr>
            <a:spLocks noGrp="1"/>
          </p:cNvSpPr>
          <p:nvPr>
            <p:ph type="sldNum" sz="quarter" idx="14"/>
          </p:nvPr>
        </p:nvSpPr>
        <p:spPr/>
        <p:txBody>
          <a:bodyPr/>
          <a:lstStyle/>
          <a:p>
            <a:fld id="{81582BD6-FC20-4557-852B-8433F8572D30}" type="slidenum">
              <a:rPr lang="en-US" smtClean="0"/>
              <a:pPr/>
              <a:t>34</a:t>
            </a:fld>
            <a:endParaRPr lang="en-US" dirty="0"/>
          </a:p>
        </p:txBody>
      </p:sp>
      <p:sp>
        <p:nvSpPr>
          <p:cNvPr id="5" name="Title 4"/>
          <p:cNvSpPr>
            <a:spLocks noGrp="1"/>
          </p:cNvSpPr>
          <p:nvPr>
            <p:ph type="title"/>
          </p:nvPr>
        </p:nvSpPr>
        <p:spPr>
          <a:xfrm>
            <a:off x="533400" y="457200"/>
            <a:ext cx="7620000" cy="715962"/>
          </a:xfrm>
        </p:spPr>
        <p:txBody>
          <a:bodyPr/>
          <a:lstStyle/>
          <a:p>
            <a:r>
              <a:rPr lang="en-US" dirty="0" smtClean="0"/>
              <a:t>Questions?</a:t>
            </a:r>
            <a:endParaRPr lang="en-US" dirty="0"/>
          </a:p>
        </p:txBody>
      </p:sp>
    </p:spTree>
    <p:extLst>
      <p:ext uri="{BB962C8B-B14F-4D97-AF65-F5344CB8AC3E}">
        <p14:creationId xmlns:p14="http://schemas.microsoft.com/office/powerpoint/2010/main" val="1571492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4</a:t>
            </a:fld>
            <a:endParaRPr lang="en-US"/>
          </a:p>
        </p:txBody>
      </p:sp>
      <p:sp>
        <p:nvSpPr>
          <p:cNvPr id="7" name="Title 6"/>
          <p:cNvSpPr>
            <a:spLocks noGrp="1"/>
          </p:cNvSpPr>
          <p:nvPr>
            <p:ph type="title"/>
          </p:nvPr>
        </p:nvSpPr>
        <p:spPr>
          <a:xfrm>
            <a:off x="762000" y="600869"/>
            <a:ext cx="7620000" cy="715962"/>
          </a:xfrm>
        </p:spPr>
        <p:txBody>
          <a:bodyPr>
            <a:normAutofit fontScale="90000"/>
          </a:bodyPr>
          <a:lstStyle/>
          <a:p>
            <a:pPr lvl="0"/>
            <a:r>
              <a:rPr lang="en-US" dirty="0"/>
              <a:t>Overview of What Was Learned</a:t>
            </a:r>
            <a:br>
              <a:rPr lang="en-US" dirty="0"/>
            </a:br>
            <a:r>
              <a:rPr lang="en-US" dirty="0"/>
              <a:t>From Last Session.</a:t>
            </a:r>
          </a:p>
        </p:txBody>
      </p:sp>
      <p:sp>
        <p:nvSpPr>
          <p:cNvPr id="44" name="Text Placeholder 43"/>
          <p:cNvSpPr>
            <a:spLocks noGrp="1"/>
          </p:cNvSpPr>
          <p:nvPr>
            <p:ph type="body" sz="quarter" idx="19"/>
          </p:nvPr>
        </p:nvSpPr>
        <p:spPr>
          <a:xfrm>
            <a:off x="1828800" y="2133600"/>
            <a:ext cx="7696200" cy="3048000"/>
          </a:xfrm>
        </p:spPr>
        <p:txBody>
          <a:bodyPr>
            <a:normAutofit/>
          </a:bodyPr>
          <a:lstStyle/>
          <a:p>
            <a:pPr lvl="0"/>
            <a:endParaRPr lang="en-US" dirty="0" smtClean="0"/>
          </a:p>
          <a:p>
            <a:endParaRPr lang="en-US" dirty="0"/>
          </a:p>
        </p:txBody>
      </p:sp>
      <p:pic>
        <p:nvPicPr>
          <p:cNvPr id="30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491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74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5</a:t>
            </a:fld>
            <a:endParaRPr lang="en-US"/>
          </a:p>
        </p:txBody>
      </p:sp>
      <p:sp>
        <p:nvSpPr>
          <p:cNvPr id="7" name="Title 6"/>
          <p:cNvSpPr>
            <a:spLocks noGrp="1"/>
          </p:cNvSpPr>
          <p:nvPr>
            <p:ph type="title"/>
          </p:nvPr>
        </p:nvSpPr>
        <p:spPr>
          <a:xfrm>
            <a:off x="762000" y="685800"/>
            <a:ext cx="7620000" cy="715962"/>
          </a:xfrm>
        </p:spPr>
        <p:txBody>
          <a:bodyPr>
            <a:normAutofit fontScale="90000"/>
          </a:bodyPr>
          <a:lstStyle/>
          <a:p>
            <a:pPr lvl="0"/>
            <a:r>
              <a:rPr lang="en-US" dirty="0"/>
              <a:t>Overview of What Was Learned</a:t>
            </a:r>
            <a:br>
              <a:rPr lang="en-US" dirty="0"/>
            </a:br>
            <a:r>
              <a:rPr lang="en-US" dirty="0"/>
              <a:t>From Last Session.</a:t>
            </a:r>
          </a:p>
        </p:txBody>
      </p:sp>
      <p:sp>
        <p:nvSpPr>
          <p:cNvPr id="44" name="Text Placeholder 43"/>
          <p:cNvSpPr>
            <a:spLocks noGrp="1"/>
          </p:cNvSpPr>
          <p:nvPr>
            <p:ph type="body" sz="quarter" idx="19"/>
          </p:nvPr>
        </p:nvSpPr>
        <p:spPr>
          <a:xfrm>
            <a:off x="1828800" y="2133600"/>
            <a:ext cx="7696200" cy="3048000"/>
          </a:xfrm>
        </p:spPr>
        <p:txBody>
          <a:bodyPr>
            <a:normAutofit/>
          </a:bodyPr>
          <a:lstStyle/>
          <a:p>
            <a:pPr lvl="0"/>
            <a:endParaRPr lang="en-US" dirty="0" smtClean="0"/>
          </a:p>
          <a:p>
            <a:endParaRPr lang="en-US" dirty="0"/>
          </a:p>
        </p:txBody>
      </p:sp>
      <p:pic>
        <p:nvPicPr>
          <p:cNvPr id="4098" name="Chart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839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95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62" b="862"/>
          <a:stretch>
            <a:fillRect/>
          </a:stretch>
        </p:blipFill>
        <p:spPr>
          <a:xfrm>
            <a:off x="457200" y="1219200"/>
            <a:ext cx="5892815" cy="4343400"/>
          </a:xfrm>
        </p:spPr>
      </p:pic>
      <p:sp>
        <p:nvSpPr>
          <p:cNvPr id="5" name="Title 4"/>
          <p:cNvSpPr>
            <a:spLocks noGrp="1"/>
          </p:cNvSpPr>
          <p:nvPr>
            <p:ph type="title"/>
          </p:nvPr>
        </p:nvSpPr>
        <p:spPr>
          <a:xfrm>
            <a:off x="-1600200" y="695169"/>
            <a:ext cx="8395840" cy="1143000"/>
          </a:xfrm>
        </p:spPr>
        <p:txBody>
          <a:bodyPr>
            <a:noAutofit/>
          </a:bodyPr>
          <a:lstStyle/>
          <a:p>
            <a:r>
              <a:rPr lang="en-US" sz="4800" dirty="0" smtClean="0"/>
              <a:t>Have you made any Movement?</a:t>
            </a:r>
            <a:endParaRPr lang="en-US" sz="4800" dirty="0"/>
          </a:p>
        </p:txBody>
      </p:sp>
      <p:sp>
        <p:nvSpPr>
          <p:cNvPr id="3" name="Slide Number Placeholder 2"/>
          <p:cNvSpPr>
            <a:spLocks noGrp="1"/>
          </p:cNvSpPr>
          <p:nvPr>
            <p:ph type="sldNum" sz="quarter" idx="12"/>
          </p:nvPr>
        </p:nvSpPr>
        <p:spPr/>
        <p:txBody>
          <a:bodyPr/>
          <a:lstStyle/>
          <a:p>
            <a:fld id="{7D3D4356-750F-43A5-86F1-332F9B8C8A9C}" type="slidenum">
              <a:rPr lang="en-US" smtClean="0"/>
              <a:pPr/>
              <a:t>6</a:t>
            </a:fld>
            <a:endParaRPr lang="en-US"/>
          </a:p>
        </p:txBody>
      </p:sp>
      <p:pic>
        <p:nvPicPr>
          <p:cNvPr id="6146" name="Picture 2" descr="https://www.presentermedia.com/tp/iXi8JLcA/stick_figure_walking_reading_book.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1532">
            <a:off x="3531652" y="3113783"/>
            <a:ext cx="1731735" cy="1924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3305" y="5756185"/>
            <a:ext cx="7273622" cy="1200329"/>
          </a:xfrm>
          <a:prstGeom prst="rect">
            <a:avLst/>
          </a:prstGeom>
        </p:spPr>
        <p:txBody>
          <a:bodyPr wrap="square">
            <a:spAutoFit/>
          </a:bodyPr>
          <a:lstStyle/>
          <a:p>
            <a:r>
              <a:rPr lang="en-US" dirty="0">
                <a:solidFill>
                  <a:srgbClr val="333333"/>
                </a:solidFill>
                <a:latin typeface="helvetica neue"/>
              </a:rPr>
              <a:t>The very first step towards success in any occupation is to become interested in it. </a:t>
            </a:r>
            <a:endParaRPr lang="en-US" dirty="0" smtClean="0">
              <a:solidFill>
                <a:srgbClr val="333333"/>
              </a:solidFill>
              <a:latin typeface="helvetica neue"/>
            </a:endParaRPr>
          </a:p>
          <a:p>
            <a:r>
              <a:rPr lang="en-US" dirty="0">
                <a:solidFill>
                  <a:srgbClr val="333333"/>
                </a:solidFill>
                <a:latin typeface="helvetica neue"/>
              </a:rPr>
              <a:t>	</a:t>
            </a:r>
            <a:r>
              <a:rPr lang="en-US" dirty="0" smtClean="0">
                <a:solidFill>
                  <a:srgbClr val="333333"/>
                </a:solidFill>
                <a:latin typeface="helvetica neue"/>
              </a:rPr>
              <a:t>			William </a:t>
            </a:r>
            <a:r>
              <a:rPr lang="en-US" dirty="0">
                <a:solidFill>
                  <a:srgbClr val="333333"/>
                </a:solidFill>
                <a:latin typeface="helvetica neue"/>
              </a:rPr>
              <a:t>Osler</a:t>
            </a:r>
            <a:r>
              <a:rPr lang="en-US" dirty="0"/>
              <a:t/>
            </a:r>
            <a:br>
              <a:rPr lang="en-US" dirty="0"/>
            </a:br>
            <a:endParaRPr lang="en-US" dirty="0"/>
          </a:p>
        </p:txBody>
      </p:sp>
      <p:pic>
        <p:nvPicPr>
          <p:cNvPr id="1026" name="Picture 2" descr="Image result for take the first step quo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683448"/>
            <a:ext cx="2225555" cy="3957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92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ackground hands and chart image."/>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856580"/>
            <a:ext cx="9144000" cy="5143500"/>
          </a:xfrm>
          <a:prstGeom prst="rect">
            <a:avLst/>
          </a:prstGeom>
        </p:spPr>
      </p:pic>
      <p:sp>
        <p:nvSpPr>
          <p:cNvPr id="82" name="TextBox 81"/>
          <p:cNvSpPr txBox="1"/>
          <p:nvPr/>
        </p:nvSpPr>
        <p:spPr>
          <a:xfrm>
            <a:off x="-86343" y="2348432"/>
            <a:ext cx="9316685" cy="715709"/>
          </a:xfrm>
          <a:prstGeom prst="rect">
            <a:avLst/>
          </a:prstGeom>
          <a:noFill/>
          <a:effectLst>
            <a:outerShdw sx="1000" sy="1000" algn="ctr" rotWithShape="0">
              <a:srgbClr val="000000"/>
            </a:outerShdw>
          </a:effectLst>
        </p:spPr>
        <p:txBody>
          <a:bodyPr wrap="square" rtlCol="0">
            <a:spAutoFit/>
          </a:bodyPr>
          <a:lstStyle/>
          <a:p>
            <a:pPr algn="ctr"/>
            <a:r>
              <a:rPr lang="en-US" sz="4051" b="1" dirty="0">
                <a:solidFill>
                  <a:srgbClr val="757575"/>
                </a:solidFill>
                <a:latin typeface="Arial Black" charset="0"/>
                <a:ea typeface="Arial Black" charset="0"/>
                <a:cs typeface="Arial Black" charset="0"/>
              </a:rPr>
              <a:t>Clifton’s                 Strengths</a:t>
            </a:r>
          </a:p>
        </p:txBody>
      </p:sp>
      <p:sp>
        <p:nvSpPr>
          <p:cNvPr id="100" name="Rectangle 99">
            <a:extLst>
              <a:ext uri="{C183D7F6-B498-43B3-948B-1728B52AA6E4}">
                <adec:decorative xmlns="" xmlns:adec="http://schemas.microsoft.com/office/drawing/2017/decorative" val="1"/>
              </a:ext>
            </a:extLst>
          </p:cNvPr>
          <p:cNvSpPr/>
          <p:nvPr/>
        </p:nvSpPr>
        <p:spPr>
          <a:xfrm>
            <a:off x="1" y="3086011"/>
            <a:ext cx="9144000" cy="292526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0" name="Straight Connector 69">
            <a:extLst>
              <a:ext uri="{C183D7F6-B498-43B3-948B-1728B52AA6E4}">
                <adec:decorative xmlns="" xmlns:adec="http://schemas.microsoft.com/office/drawing/2017/decorative" val="1"/>
              </a:ext>
            </a:extLst>
          </p:cNvPr>
          <p:cNvCxnSpPr/>
          <p:nvPr/>
        </p:nvCxnSpPr>
        <p:spPr>
          <a:xfrm>
            <a:off x="8181069" y="3389651"/>
            <a:ext cx="0" cy="249744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ample 3" hidden="1"/>
          <p:cNvSpPr>
            <a:spLocks noGrp="1"/>
          </p:cNvSpPr>
          <p:nvPr>
            <p:ph type="title"/>
          </p:nvPr>
        </p:nvSpPr>
        <p:spPr/>
        <p:txBody>
          <a:bodyPr/>
          <a:lstStyle/>
          <a:p>
            <a:r>
              <a:rPr lang="en-US" dirty="0"/>
              <a:t>Sample 3</a:t>
            </a:r>
          </a:p>
        </p:txBody>
      </p:sp>
      <p:sp>
        <p:nvSpPr>
          <p:cNvPr id="3" name="Line Callout 1 2"/>
          <p:cNvSpPr/>
          <p:nvPr/>
        </p:nvSpPr>
        <p:spPr>
          <a:xfrm>
            <a:off x="5943957" y="1043684"/>
            <a:ext cx="3049076" cy="839003"/>
          </a:xfrm>
          <a:prstGeom prst="borderCallout1">
            <a:avLst>
              <a:gd name="adj1" fmla="val 18750"/>
              <a:gd name="adj2" fmla="val -8333"/>
              <a:gd name="adj3" fmla="val 43564"/>
              <a:gd name="adj4" fmla="val -30834"/>
            </a:avLst>
          </a:prstGeom>
          <a:ln/>
        </p:spPr>
        <p:style>
          <a:lnRef idx="0">
            <a:schemeClr val="accent3"/>
          </a:lnRef>
          <a:fillRef idx="3">
            <a:schemeClr val="accent3"/>
          </a:fillRef>
          <a:effectRef idx="3">
            <a:schemeClr val="accent3"/>
          </a:effectRef>
          <a:fontRef idx="minor">
            <a:schemeClr val="lt1"/>
          </a:fontRef>
        </p:style>
        <p:txBody>
          <a:bodyPr rtlCol="0" anchor="ctr"/>
          <a:lstStyle/>
          <a:p>
            <a:pPr>
              <a:spcBef>
                <a:spcPct val="0"/>
              </a:spcBef>
              <a:buClrTx/>
              <a:buSzTx/>
              <a:buFontTx/>
              <a:buNone/>
            </a:pPr>
            <a:endParaRPr lang="en-US" altLang="en-US" sz="1350" dirty="0">
              <a:latin typeface="Arial" panose="020B0604020202020204" pitchFamily="34" charset="0"/>
            </a:endParaRPr>
          </a:p>
        </p:txBody>
      </p:sp>
      <p:cxnSp>
        <p:nvCxnSpPr>
          <p:cNvPr id="9" name="Straight Connector 8"/>
          <p:cNvCxnSpPr/>
          <p:nvPr/>
        </p:nvCxnSpPr>
        <p:spPr>
          <a:xfrm flipV="1">
            <a:off x="4972154" y="1085240"/>
            <a:ext cx="971803" cy="514484"/>
          </a:xfrm>
          <a:prstGeom prst="line">
            <a:avLst/>
          </a:prstGeom>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140975" y="3178555"/>
            <a:ext cx="3010968" cy="2062103"/>
          </a:xfrm>
          <a:prstGeom prst="rect">
            <a:avLst/>
          </a:prstGeom>
        </p:spPr>
        <p:txBody>
          <a:bodyPr wrap="square">
            <a:spAutoFit/>
          </a:bodyPr>
          <a:lstStyle/>
          <a:p>
            <a:r>
              <a:rPr lang="en-US" sz="3200" dirty="0" smtClean="0">
                <a:latin typeface="Merriweather"/>
              </a:rPr>
              <a:t>Partner up and state your 5 strengths and define them..</a:t>
            </a:r>
            <a:endParaRPr lang="en-US" sz="3200" dirty="0"/>
          </a:p>
        </p:txBody>
      </p:sp>
      <p:pic>
        <p:nvPicPr>
          <p:cNvPr id="16" name="Picture 15" descr="Cutout man Jack talki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977" y="1439646"/>
            <a:ext cx="2747058" cy="4653105"/>
          </a:xfrm>
          <a:prstGeom prst="rect">
            <a:avLst/>
          </a:prstGeom>
        </p:spPr>
      </p:pic>
      <p:sp>
        <p:nvSpPr>
          <p:cNvPr id="4" name="TextBox 3"/>
          <p:cNvSpPr txBox="1"/>
          <p:nvPr/>
        </p:nvSpPr>
        <p:spPr>
          <a:xfrm>
            <a:off x="227469" y="1199570"/>
            <a:ext cx="3734931" cy="1200329"/>
          </a:xfrm>
          <a:prstGeom prst="rect">
            <a:avLst/>
          </a:prstGeom>
          <a:noFill/>
        </p:spPr>
        <p:txBody>
          <a:bodyPr wrap="square" rtlCol="0">
            <a:spAutoFit/>
          </a:bodyPr>
          <a:lstStyle/>
          <a:p>
            <a:r>
              <a:rPr lang="en-US" sz="2400" b="1" i="1" dirty="0">
                <a:latin typeface="Calibri" panose="020F0502020204030204" pitchFamily="34" charset="0"/>
                <a:cs typeface="Calibri" panose="020F0502020204030204" pitchFamily="34" charset="0"/>
              </a:rPr>
              <a:t>As a leader, KNOW your </a:t>
            </a:r>
            <a:r>
              <a:rPr lang="en-US" sz="2400" b="1" i="1" dirty="0" smtClean="0">
                <a:latin typeface="Calibri" panose="020F0502020204030204" pitchFamily="34" charset="0"/>
                <a:cs typeface="Calibri" panose="020F0502020204030204" pitchFamily="34" charset="0"/>
              </a:rPr>
              <a:t> strengths and your TEAM’s </a:t>
            </a:r>
            <a:r>
              <a:rPr lang="en-US" sz="2400" b="1" i="1" dirty="0">
                <a:latin typeface="Calibri" panose="020F0502020204030204" pitchFamily="34" charset="0"/>
                <a:cs typeface="Calibri" panose="020F0502020204030204" pitchFamily="34" charset="0"/>
              </a:rPr>
              <a:t>Strengths!</a:t>
            </a:r>
          </a:p>
        </p:txBody>
      </p:sp>
      <p:pic>
        <p:nvPicPr>
          <p:cNvPr id="13314" name="Picture 2" descr="https://www.presentermedia.com/tp/70pa4n65/team_turning_gear_anim.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67571" y="3086011"/>
            <a:ext cx="3543300" cy="3543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07755" y="870259"/>
            <a:ext cx="2435347" cy="1138773"/>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T</a:t>
            </a:r>
            <a:r>
              <a:rPr lang="en-US" b="0" cap="none" spc="0" dirty="0" smtClean="0">
                <a:ln w="0"/>
                <a:solidFill>
                  <a:schemeClr val="tx1"/>
                </a:solidFill>
                <a:effectLst>
                  <a:outerShdw blurRad="38100" dist="19050" dir="2700000" algn="tl" rotWithShape="0">
                    <a:schemeClr val="dk1">
                      <a:alpha val="40000"/>
                    </a:schemeClr>
                  </a:outerShdw>
                </a:effectLst>
              </a:rPr>
              <a:t>ogether </a:t>
            </a:r>
            <a:r>
              <a:rPr lang="en-US" sz="3600" b="0" cap="none" spc="0" dirty="0" smtClean="0">
                <a:ln w="0"/>
                <a:solidFill>
                  <a:schemeClr val="tx1"/>
                </a:solidFill>
                <a:effectLst>
                  <a:outerShdw blurRad="38100" dist="19050" dir="2700000" algn="tl" rotWithShape="0">
                    <a:schemeClr val="dk1">
                      <a:alpha val="40000"/>
                    </a:schemeClr>
                  </a:outerShdw>
                </a:effectLst>
              </a:rPr>
              <a:t>E</a:t>
            </a:r>
            <a:r>
              <a:rPr lang="en-US" b="0" cap="none" spc="0" dirty="0" smtClean="0">
                <a:ln w="0"/>
                <a:solidFill>
                  <a:schemeClr val="tx1"/>
                </a:solidFill>
                <a:effectLst>
                  <a:outerShdw blurRad="38100" dist="19050" dir="2700000" algn="tl" rotWithShape="0">
                    <a:schemeClr val="dk1">
                      <a:alpha val="40000"/>
                    </a:schemeClr>
                  </a:outerShdw>
                </a:effectLst>
              </a:rPr>
              <a:t>veryone </a:t>
            </a:r>
          </a:p>
          <a:p>
            <a:pPr algn="ctr"/>
            <a:r>
              <a:rPr lang="en-US" sz="3200" b="0" cap="none" spc="0" dirty="0" smtClean="0">
                <a:ln w="0"/>
                <a:solidFill>
                  <a:schemeClr val="tx1"/>
                </a:solidFill>
                <a:effectLst>
                  <a:outerShdw blurRad="38100" dist="19050" dir="2700000" algn="tl" rotWithShape="0">
                    <a:schemeClr val="dk1">
                      <a:alpha val="40000"/>
                    </a:schemeClr>
                  </a:outerShdw>
                </a:effectLst>
              </a:rPr>
              <a:t>A</a:t>
            </a:r>
            <a:r>
              <a:rPr lang="en-US" b="0" cap="none" spc="0" dirty="0" smtClean="0">
                <a:ln w="0"/>
                <a:solidFill>
                  <a:schemeClr val="tx1"/>
                </a:solidFill>
                <a:effectLst>
                  <a:outerShdw blurRad="38100" dist="19050" dir="2700000" algn="tl" rotWithShape="0">
                    <a:schemeClr val="dk1">
                      <a:alpha val="40000"/>
                    </a:schemeClr>
                  </a:outerShdw>
                </a:effectLst>
              </a:rPr>
              <a:t>chieves </a:t>
            </a:r>
            <a:r>
              <a:rPr lang="en-US" sz="3200" b="0" cap="none" spc="0" dirty="0" smtClean="0">
                <a:ln w="0"/>
                <a:solidFill>
                  <a:schemeClr val="tx1"/>
                </a:solidFill>
                <a:effectLst>
                  <a:outerShdw blurRad="38100" dist="19050" dir="2700000" algn="tl" rotWithShape="0">
                    <a:schemeClr val="dk1">
                      <a:alpha val="40000"/>
                    </a:schemeClr>
                  </a:outerShdw>
                </a:effectLst>
              </a:rPr>
              <a:t>M</a:t>
            </a:r>
            <a:r>
              <a:rPr lang="en-US" b="0" cap="none" spc="0" dirty="0" smtClean="0">
                <a:ln w="0"/>
                <a:solidFill>
                  <a:schemeClr val="tx1"/>
                </a:solidFill>
                <a:effectLst>
                  <a:outerShdw blurRad="38100" dist="19050" dir="2700000" algn="tl" rotWithShape="0">
                    <a:schemeClr val="dk1">
                      <a:alpha val="40000"/>
                    </a:schemeClr>
                  </a:outerShdw>
                </a:effectLst>
              </a:rPr>
              <a:t>ore</a:t>
            </a:r>
            <a:endParaRPr lang="en-US"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814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2" presetClass="entr" presetSubtype="4" fill="hold" grpId="0" nodeType="withEffect">
                                  <p:stCondLst>
                                    <p:cond delay="500"/>
                                  </p:stCondLst>
                                  <p:childTnLst>
                                    <p:set>
                                      <p:cBhvr>
                                        <p:cTn id="9" dur="1" fill="hold">
                                          <p:stCondLst>
                                            <p:cond delay="0"/>
                                          </p:stCondLst>
                                        </p:cTn>
                                        <p:tgtEl>
                                          <p:spTgt spid="82">
                                            <p:txEl>
                                              <p:pRg st="0" end="0"/>
                                            </p:txEl>
                                          </p:spTgt>
                                        </p:tgtEl>
                                        <p:attrNameLst>
                                          <p:attrName>style.visibility</p:attrName>
                                        </p:attrNameLst>
                                      </p:cBhvr>
                                      <p:to>
                                        <p:strVal val="visible"/>
                                      </p:to>
                                    </p:set>
                                    <p:anim calcmode="lin" valueType="num">
                                      <p:cBhvr additive="base">
                                        <p:cTn id="10" dur="1000"/>
                                        <p:tgtEl>
                                          <p:spTgt spid="82">
                                            <p:txEl>
                                              <p:pRg st="0" end="0"/>
                                            </p:txEl>
                                          </p:spTgt>
                                        </p:tgtEl>
                                        <p:attrNameLst>
                                          <p:attrName>ppt_y</p:attrName>
                                        </p:attrNameLst>
                                      </p:cBhvr>
                                      <p:tavLst>
                                        <p:tav tm="0">
                                          <p:val>
                                            <p:strVal val="#ppt_y+#ppt_h*1.125000"/>
                                          </p:val>
                                        </p:tav>
                                        <p:tav tm="100000">
                                          <p:val>
                                            <p:strVal val="#ppt_y"/>
                                          </p:val>
                                        </p:tav>
                                      </p:tavLst>
                                    </p:anim>
                                    <p:animEffect transition="in" filter="wipe(up)">
                                      <p:cBhvr>
                                        <p:cTn id="11" dur="1000"/>
                                        <p:tgtEl>
                                          <p:spTgt spid="82">
                                            <p:txEl>
                                              <p:pRg st="0" end="0"/>
                                            </p:txEl>
                                          </p:spTgt>
                                        </p:tgtEl>
                                      </p:cBhvr>
                                    </p:animEffect>
                                  </p:childTnLst>
                                </p:cTn>
                              </p:par>
                            </p:childTnLst>
                          </p:cTn>
                        </p:par>
                        <p:par>
                          <p:cTn id="12" fill="hold">
                            <p:stCondLst>
                              <p:cond delay="1500"/>
                            </p:stCondLst>
                            <p:childTnLst>
                              <p:par>
                                <p:cTn id="13" presetID="2" presetClass="entr" presetSubtype="2" accel="50000" decel="5000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1+#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ackground hands and chart image."/>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856580"/>
            <a:ext cx="9144000" cy="5143500"/>
          </a:xfrm>
          <a:prstGeom prst="rect">
            <a:avLst/>
          </a:prstGeom>
        </p:spPr>
      </p:pic>
      <p:sp>
        <p:nvSpPr>
          <p:cNvPr id="82" name="TextBox 81"/>
          <p:cNvSpPr txBox="1"/>
          <p:nvPr/>
        </p:nvSpPr>
        <p:spPr>
          <a:xfrm>
            <a:off x="-86343" y="2348432"/>
            <a:ext cx="9316685" cy="715709"/>
          </a:xfrm>
          <a:prstGeom prst="rect">
            <a:avLst/>
          </a:prstGeom>
          <a:noFill/>
          <a:effectLst>
            <a:outerShdw sx="1000" sy="1000" algn="ctr" rotWithShape="0">
              <a:srgbClr val="000000"/>
            </a:outerShdw>
          </a:effectLst>
        </p:spPr>
        <p:txBody>
          <a:bodyPr wrap="square" rtlCol="0">
            <a:spAutoFit/>
          </a:bodyPr>
          <a:lstStyle/>
          <a:p>
            <a:pPr algn="ctr"/>
            <a:r>
              <a:rPr lang="en-US" sz="4051" b="1" dirty="0">
                <a:solidFill>
                  <a:srgbClr val="757575"/>
                </a:solidFill>
                <a:latin typeface="Arial Black" charset="0"/>
                <a:ea typeface="Arial Black" charset="0"/>
                <a:cs typeface="Arial Black" charset="0"/>
              </a:rPr>
              <a:t>Clifton’s                 Strengths</a:t>
            </a:r>
          </a:p>
        </p:txBody>
      </p:sp>
      <p:sp>
        <p:nvSpPr>
          <p:cNvPr id="100" name="Rectangle 99">
            <a:extLst>
              <a:ext uri="{C183D7F6-B498-43B3-948B-1728B52AA6E4}">
                <adec:decorative xmlns="" xmlns:adec="http://schemas.microsoft.com/office/drawing/2017/decorative" val="1"/>
              </a:ext>
            </a:extLst>
          </p:cNvPr>
          <p:cNvSpPr/>
          <p:nvPr/>
        </p:nvSpPr>
        <p:spPr>
          <a:xfrm>
            <a:off x="1" y="3086011"/>
            <a:ext cx="9144000" cy="292526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0" name="Straight Connector 69">
            <a:extLst>
              <a:ext uri="{C183D7F6-B498-43B3-948B-1728B52AA6E4}">
                <adec:decorative xmlns="" xmlns:adec="http://schemas.microsoft.com/office/drawing/2017/decorative" val="1"/>
              </a:ext>
            </a:extLst>
          </p:cNvPr>
          <p:cNvCxnSpPr/>
          <p:nvPr/>
        </p:nvCxnSpPr>
        <p:spPr>
          <a:xfrm>
            <a:off x="8181069" y="3389651"/>
            <a:ext cx="0" cy="249744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ample 3" hidden="1"/>
          <p:cNvSpPr>
            <a:spLocks noGrp="1"/>
          </p:cNvSpPr>
          <p:nvPr>
            <p:ph type="title"/>
          </p:nvPr>
        </p:nvSpPr>
        <p:spPr/>
        <p:txBody>
          <a:bodyPr/>
          <a:lstStyle/>
          <a:p>
            <a:r>
              <a:rPr lang="en-US" dirty="0"/>
              <a:t>Sample 3</a:t>
            </a:r>
          </a:p>
        </p:txBody>
      </p:sp>
      <p:sp>
        <p:nvSpPr>
          <p:cNvPr id="3" name="Line Callout 1 2"/>
          <p:cNvSpPr/>
          <p:nvPr/>
        </p:nvSpPr>
        <p:spPr>
          <a:xfrm>
            <a:off x="5943957" y="1043684"/>
            <a:ext cx="3049076" cy="839003"/>
          </a:xfrm>
          <a:prstGeom prst="borderCallout1">
            <a:avLst>
              <a:gd name="adj1" fmla="val 18750"/>
              <a:gd name="adj2" fmla="val -8333"/>
              <a:gd name="adj3" fmla="val 43564"/>
              <a:gd name="adj4" fmla="val -30834"/>
            </a:avLst>
          </a:prstGeom>
          <a:ln/>
        </p:spPr>
        <p:style>
          <a:lnRef idx="0">
            <a:schemeClr val="accent3"/>
          </a:lnRef>
          <a:fillRef idx="3">
            <a:schemeClr val="accent3"/>
          </a:fillRef>
          <a:effectRef idx="3">
            <a:schemeClr val="accent3"/>
          </a:effectRef>
          <a:fontRef idx="minor">
            <a:schemeClr val="lt1"/>
          </a:fontRef>
        </p:style>
        <p:txBody>
          <a:bodyPr rtlCol="0" anchor="ctr"/>
          <a:lstStyle/>
          <a:p>
            <a:pPr>
              <a:spcBef>
                <a:spcPct val="0"/>
              </a:spcBef>
              <a:buClrTx/>
              <a:buSzTx/>
              <a:buFontTx/>
              <a:buNone/>
            </a:pPr>
            <a:endParaRPr lang="en-US" altLang="en-US" sz="1350" dirty="0">
              <a:latin typeface="Arial" panose="020B0604020202020204" pitchFamily="34" charset="0"/>
            </a:endParaRPr>
          </a:p>
        </p:txBody>
      </p:sp>
      <p:cxnSp>
        <p:nvCxnSpPr>
          <p:cNvPr id="9" name="Straight Connector 8"/>
          <p:cNvCxnSpPr/>
          <p:nvPr/>
        </p:nvCxnSpPr>
        <p:spPr>
          <a:xfrm flipV="1">
            <a:off x="4972154" y="1085240"/>
            <a:ext cx="971803" cy="514484"/>
          </a:xfrm>
          <a:prstGeom prst="line">
            <a:avLst/>
          </a:prstGeom>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140975" y="3178555"/>
            <a:ext cx="3010968" cy="2985433"/>
          </a:xfrm>
          <a:prstGeom prst="rect">
            <a:avLst/>
          </a:prstGeom>
        </p:spPr>
        <p:txBody>
          <a:bodyPr wrap="square">
            <a:spAutoFit/>
          </a:bodyPr>
          <a:lstStyle/>
          <a:p>
            <a:r>
              <a:rPr lang="en-US" sz="3200" dirty="0" smtClean="0">
                <a:solidFill>
                  <a:srgbClr val="FFFF00"/>
                </a:solidFill>
                <a:latin typeface="Merriweather"/>
              </a:rPr>
              <a:t>What are your Pitfalls?</a:t>
            </a:r>
          </a:p>
          <a:p>
            <a:endParaRPr lang="en-US" sz="3200" dirty="0" smtClean="0">
              <a:latin typeface="Merriweather"/>
            </a:endParaRPr>
          </a:p>
          <a:p>
            <a:endParaRPr lang="en-US" sz="3200" dirty="0">
              <a:latin typeface="Merriweather"/>
            </a:endParaRPr>
          </a:p>
          <a:p>
            <a:r>
              <a:rPr lang="en-US" sz="6000" i="1" dirty="0" smtClean="0">
                <a:solidFill>
                  <a:srgbClr val="FFFF00"/>
                </a:solidFill>
                <a:latin typeface="Chiller" panose="04020404031007020602" pitchFamily="82" charset="0"/>
              </a:rPr>
              <a:t>See Handout</a:t>
            </a:r>
            <a:endParaRPr lang="en-US" sz="6000" i="1" dirty="0">
              <a:solidFill>
                <a:srgbClr val="FFFF00"/>
              </a:solidFill>
              <a:latin typeface="Chiller" panose="04020404031007020602" pitchFamily="82" charset="0"/>
            </a:endParaRPr>
          </a:p>
        </p:txBody>
      </p:sp>
      <p:pic>
        <p:nvPicPr>
          <p:cNvPr id="16" name="Picture 15" descr="Cutout man Jack talki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977" y="1439646"/>
            <a:ext cx="2747058" cy="4653105"/>
          </a:xfrm>
          <a:prstGeom prst="rect">
            <a:avLst/>
          </a:prstGeom>
        </p:spPr>
      </p:pic>
      <p:sp>
        <p:nvSpPr>
          <p:cNvPr id="4" name="TextBox 3"/>
          <p:cNvSpPr txBox="1"/>
          <p:nvPr/>
        </p:nvSpPr>
        <p:spPr>
          <a:xfrm>
            <a:off x="227469" y="1199570"/>
            <a:ext cx="3734931" cy="461665"/>
          </a:xfrm>
          <a:prstGeom prst="rect">
            <a:avLst/>
          </a:prstGeom>
          <a:noFill/>
        </p:spPr>
        <p:txBody>
          <a:bodyPr wrap="square" rtlCol="0">
            <a:spAutoFit/>
          </a:bodyPr>
          <a:lstStyle/>
          <a:p>
            <a:r>
              <a:rPr lang="en-US" sz="2400" b="1" i="1" dirty="0" smtClean="0">
                <a:latin typeface="Calibri" panose="020F0502020204030204" pitchFamily="34" charset="0"/>
                <a:cs typeface="Calibri" panose="020F0502020204030204" pitchFamily="34" charset="0"/>
              </a:rPr>
              <a:t>Pitfalls of Your Strengths</a:t>
            </a:r>
            <a:endParaRPr lang="en-US" sz="2400" b="1" i="1" dirty="0">
              <a:latin typeface="Calibri" panose="020F0502020204030204" pitchFamily="34" charset="0"/>
              <a:cs typeface="Calibri" panose="020F0502020204030204" pitchFamily="34" charset="0"/>
            </a:endParaRPr>
          </a:p>
        </p:txBody>
      </p:sp>
      <p:sp>
        <p:nvSpPr>
          <p:cNvPr id="6" name="Rectangle 5"/>
          <p:cNvSpPr/>
          <p:nvPr/>
        </p:nvSpPr>
        <p:spPr>
          <a:xfrm>
            <a:off x="6181103" y="924576"/>
            <a:ext cx="2311850" cy="1077218"/>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I am Great, </a:t>
            </a:r>
          </a:p>
          <a:p>
            <a:pPr algn="ctr"/>
            <a:r>
              <a:rPr lang="en-US" sz="3200" b="0" cap="none" spc="0" dirty="0" smtClean="0">
                <a:ln w="0"/>
                <a:solidFill>
                  <a:schemeClr val="tx1"/>
                </a:solidFill>
                <a:effectLst>
                  <a:outerShdw blurRad="38100" dist="19050" dir="2700000" algn="tl" rotWithShape="0">
                    <a:schemeClr val="dk1">
                      <a:alpha val="40000"/>
                    </a:schemeClr>
                  </a:outerShdw>
                </a:effectLst>
              </a:rPr>
              <a:t>But…</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14342" name="Picture 6" descr="https://www.presentermedia.com/tp/OKXVHqGy/cross_over_cra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069" y="3972927"/>
            <a:ext cx="5677466" cy="319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7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2" presetClass="entr" presetSubtype="4" fill="hold" grpId="0" nodeType="withEffect">
                                  <p:stCondLst>
                                    <p:cond delay="500"/>
                                  </p:stCondLst>
                                  <p:childTnLst>
                                    <p:set>
                                      <p:cBhvr>
                                        <p:cTn id="9" dur="1" fill="hold">
                                          <p:stCondLst>
                                            <p:cond delay="0"/>
                                          </p:stCondLst>
                                        </p:cTn>
                                        <p:tgtEl>
                                          <p:spTgt spid="82">
                                            <p:txEl>
                                              <p:pRg st="0" end="0"/>
                                            </p:txEl>
                                          </p:spTgt>
                                        </p:tgtEl>
                                        <p:attrNameLst>
                                          <p:attrName>style.visibility</p:attrName>
                                        </p:attrNameLst>
                                      </p:cBhvr>
                                      <p:to>
                                        <p:strVal val="visible"/>
                                      </p:to>
                                    </p:set>
                                    <p:anim calcmode="lin" valueType="num">
                                      <p:cBhvr additive="base">
                                        <p:cTn id="10" dur="1000"/>
                                        <p:tgtEl>
                                          <p:spTgt spid="82">
                                            <p:txEl>
                                              <p:pRg st="0" end="0"/>
                                            </p:txEl>
                                          </p:spTgt>
                                        </p:tgtEl>
                                        <p:attrNameLst>
                                          <p:attrName>ppt_y</p:attrName>
                                        </p:attrNameLst>
                                      </p:cBhvr>
                                      <p:tavLst>
                                        <p:tav tm="0">
                                          <p:val>
                                            <p:strVal val="#ppt_y+#ppt_h*1.125000"/>
                                          </p:val>
                                        </p:tav>
                                        <p:tav tm="100000">
                                          <p:val>
                                            <p:strVal val="#ppt_y"/>
                                          </p:val>
                                        </p:tav>
                                      </p:tavLst>
                                    </p:anim>
                                    <p:animEffect transition="in" filter="wipe(up)">
                                      <p:cBhvr>
                                        <p:cTn id="11" dur="1000"/>
                                        <p:tgtEl>
                                          <p:spTgt spid="82">
                                            <p:txEl>
                                              <p:pRg st="0" end="0"/>
                                            </p:txEl>
                                          </p:spTgt>
                                        </p:tgtEl>
                                      </p:cBhvr>
                                    </p:animEffect>
                                  </p:childTnLst>
                                </p:cTn>
                              </p:par>
                            </p:childTnLst>
                          </p:cTn>
                        </p:par>
                        <p:par>
                          <p:cTn id="12" fill="hold">
                            <p:stCondLst>
                              <p:cond delay="1500"/>
                            </p:stCondLst>
                            <p:childTnLst>
                              <p:par>
                                <p:cTn id="13" presetID="2" presetClass="entr" presetSubtype="2" accel="50000" decel="5000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1+#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817" y="904315"/>
            <a:ext cx="9018582" cy="3242636"/>
          </a:xfrm>
          <a:prstGeom prst="rect">
            <a:avLst/>
          </a:prstGeom>
        </p:spPr>
      </p:pic>
      <p:sp>
        <p:nvSpPr>
          <p:cNvPr id="5" name="Title 1"/>
          <p:cNvSpPr>
            <a:spLocks noGrp="1"/>
          </p:cNvSpPr>
          <p:nvPr>
            <p:ph type="title"/>
          </p:nvPr>
        </p:nvSpPr>
        <p:spPr>
          <a:xfrm>
            <a:off x="1382593" y="5551609"/>
            <a:ext cx="7733041" cy="1092200"/>
          </a:xfrm>
        </p:spPr>
        <p:txBody>
          <a:bodyPr>
            <a:normAutofit fontScale="90000"/>
          </a:bodyPr>
          <a:lstStyle/>
          <a:p>
            <a:r>
              <a:rPr lang="en-US" b="1" dirty="0" smtClean="0">
                <a:solidFill>
                  <a:srgbClr val="FF0000"/>
                </a:solidFill>
              </a:rPr>
              <a:t>Do </a:t>
            </a:r>
            <a:r>
              <a:rPr lang="en-US" dirty="0" smtClean="0">
                <a:solidFill>
                  <a:srgbClr val="FF0000"/>
                </a:solidFill>
              </a:rPr>
              <a:t>You Have Access to All 34 Talents? </a:t>
            </a:r>
            <a:br>
              <a:rPr lang="en-US" dirty="0" smtClean="0">
                <a:solidFill>
                  <a:srgbClr val="FF0000"/>
                </a:solidFill>
              </a:rPr>
            </a:br>
            <a:r>
              <a:rPr lang="en-US" dirty="0">
                <a:solidFill>
                  <a:srgbClr val="FF0000"/>
                </a:solidFill>
              </a:rPr>
              <a:t/>
            </a:r>
            <a:br>
              <a:rPr lang="en-US" dirty="0">
                <a:solidFill>
                  <a:srgbClr val="FF0000"/>
                </a:solidFill>
              </a:rPr>
            </a:br>
            <a:r>
              <a:rPr lang="en-US" b="1" i="1" dirty="0" smtClean="0">
                <a:solidFill>
                  <a:srgbClr val="FF0000"/>
                </a:solidFill>
              </a:rPr>
              <a:t>Always – Sometimes – Hardly Ever</a:t>
            </a:r>
            <a:endParaRPr lang="en-US" i="1" dirty="0">
              <a:solidFill>
                <a:srgbClr val="FF0000"/>
              </a:solidFill>
            </a:endParaRPr>
          </a:p>
        </p:txBody>
      </p:sp>
      <p:sp>
        <p:nvSpPr>
          <p:cNvPr id="2" name="Oval 1"/>
          <p:cNvSpPr/>
          <p:nvPr/>
        </p:nvSpPr>
        <p:spPr>
          <a:xfrm>
            <a:off x="403412" y="1603562"/>
            <a:ext cx="753036" cy="2353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640635" y="1838886"/>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06164" y="2565027"/>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55767" y="2326342"/>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40635" y="3069292"/>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06164" y="2091236"/>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2871" y="2845001"/>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2871" y="3556650"/>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06164" y="2803712"/>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32871" y="1837516"/>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86411" y="3069291"/>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5305" y="3301257"/>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5305" y="2336436"/>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13891" y="3588536"/>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436753" y="2565027"/>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710046" y="2855073"/>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436753" y="1554030"/>
            <a:ext cx="1216958" cy="2958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81800" y="2133351"/>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5" name="Rectangle 24"/>
          <p:cNvSpPr/>
          <p:nvPr/>
        </p:nvSpPr>
        <p:spPr>
          <a:xfrm>
            <a:off x="2439308" y="3383033"/>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6" name="Rectangle 25"/>
          <p:cNvSpPr/>
          <p:nvPr/>
        </p:nvSpPr>
        <p:spPr>
          <a:xfrm>
            <a:off x="269704" y="3099547"/>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7" name="Rectangle 26"/>
          <p:cNvSpPr/>
          <p:nvPr/>
        </p:nvSpPr>
        <p:spPr>
          <a:xfrm>
            <a:off x="6792336" y="3325957"/>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8" name="Rectangle 27"/>
          <p:cNvSpPr/>
          <p:nvPr/>
        </p:nvSpPr>
        <p:spPr>
          <a:xfrm>
            <a:off x="6717215" y="2632271"/>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9" name="Rectangle 28"/>
          <p:cNvSpPr/>
          <p:nvPr/>
        </p:nvSpPr>
        <p:spPr>
          <a:xfrm>
            <a:off x="2541542" y="3120712"/>
            <a:ext cx="977697" cy="205245"/>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0" name="Rectangle 29"/>
          <p:cNvSpPr/>
          <p:nvPr/>
        </p:nvSpPr>
        <p:spPr>
          <a:xfrm>
            <a:off x="4745146" y="1619499"/>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1" name="Rectangle 30"/>
          <p:cNvSpPr/>
          <p:nvPr/>
        </p:nvSpPr>
        <p:spPr>
          <a:xfrm>
            <a:off x="297456" y="2125590"/>
            <a:ext cx="1017902" cy="217369"/>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2" name="Rectangle 31"/>
          <p:cNvSpPr/>
          <p:nvPr/>
        </p:nvSpPr>
        <p:spPr>
          <a:xfrm>
            <a:off x="4640635" y="3365126"/>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3" name="Rectangle 32"/>
          <p:cNvSpPr/>
          <p:nvPr/>
        </p:nvSpPr>
        <p:spPr>
          <a:xfrm>
            <a:off x="6771880" y="1879673"/>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4" name="Rectangle 33"/>
          <p:cNvSpPr/>
          <p:nvPr/>
        </p:nvSpPr>
        <p:spPr>
          <a:xfrm>
            <a:off x="422250" y="2654902"/>
            <a:ext cx="838200" cy="192991"/>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5" name="Rectangle 34"/>
          <p:cNvSpPr/>
          <p:nvPr/>
        </p:nvSpPr>
        <p:spPr>
          <a:xfrm>
            <a:off x="2530782" y="2127423"/>
            <a:ext cx="1195566" cy="198919"/>
          </a:xfrm>
          <a:prstGeom prst="rect">
            <a:avLst/>
          </a:prstGeom>
          <a:noFill/>
          <a:ln w="9525" cap="flat" cmpd="sng" algn="ctr">
            <a:solidFill>
              <a:srgbClr val="38702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3309231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 head outline with gears -Animated slide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head outline with gears - static slide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14685</TotalTime>
  <Words>1109</Words>
  <Application>Microsoft Office PowerPoint</Application>
  <PresentationFormat>On-screen Show (4:3)</PresentationFormat>
  <Paragraphs>232</Paragraphs>
  <Slides>34</Slides>
  <Notes>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MS PGothic</vt:lpstr>
      <vt:lpstr>MS PGothic</vt:lpstr>
      <vt:lpstr>Arial</vt:lpstr>
      <vt:lpstr>Arial Black</vt:lpstr>
      <vt:lpstr>Arial Unicode MS</vt:lpstr>
      <vt:lpstr>Calibri</vt:lpstr>
      <vt:lpstr>Century Gothic</vt:lpstr>
      <vt:lpstr>Chiller</vt:lpstr>
      <vt:lpstr>helvetica neue</vt:lpstr>
      <vt:lpstr>helvetica neue</vt:lpstr>
      <vt:lpstr>Merriweather</vt:lpstr>
      <vt:lpstr>Palatino Linotype</vt:lpstr>
      <vt:lpstr>Roboto</vt:lpstr>
      <vt:lpstr>Times New Roman</vt:lpstr>
      <vt:lpstr>Wingdings</vt:lpstr>
      <vt:lpstr>PresenterMedia.com - head outline with gears -Animated slides</vt:lpstr>
      <vt:lpstr>PresenterMedia.com - head outline with gears - static slides</vt:lpstr>
      <vt:lpstr>PowerPoint Presentation</vt:lpstr>
      <vt:lpstr>Feedback From Last Session</vt:lpstr>
      <vt:lpstr>Overview of What Was Learned From Last Session.</vt:lpstr>
      <vt:lpstr>Overview of What Was Learned From Last Session.</vt:lpstr>
      <vt:lpstr>Overview of What Was Learned From Last Session.</vt:lpstr>
      <vt:lpstr>Have you made any Movement?</vt:lpstr>
      <vt:lpstr>Sample 3</vt:lpstr>
      <vt:lpstr>Sample 3</vt:lpstr>
      <vt:lpstr>Do You Have Access to All 34 Talents?   Always – Sometimes – Hardly Ever</vt:lpstr>
      <vt:lpstr>Sample 3</vt:lpstr>
      <vt:lpstr>Sample 3</vt:lpstr>
      <vt:lpstr>How Well Do You Read People?</vt:lpstr>
      <vt:lpstr>Facilitating Thought…What does it mean?  The ability to generate, use, and feel emotion as necessary to communicate feelings or employ them in other cognitive processes</vt:lpstr>
      <vt:lpstr>Using Emotions to FACILITATE THOUGHT</vt:lpstr>
      <vt:lpstr>Using Emotions to Facilitate Thoughts</vt:lpstr>
      <vt:lpstr>PowerPoint Presentation</vt:lpstr>
      <vt:lpstr>PowerPoint Presentation</vt:lpstr>
      <vt:lpstr>FEAR:  “Peter Walking on Water”</vt:lpstr>
      <vt:lpstr>ANGER: “Moses - Rock”</vt:lpstr>
      <vt:lpstr> Emotions - Interference </vt:lpstr>
      <vt:lpstr>PowerPoint Presentation</vt:lpstr>
      <vt:lpstr>PowerPoint Presentation</vt:lpstr>
      <vt:lpstr>PowerPoint Presentation</vt:lpstr>
      <vt:lpstr>Images and Icons</vt:lpstr>
      <vt:lpstr> How To USE Emotions</vt:lpstr>
      <vt:lpstr>How To USE Emotions</vt:lpstr>
      <vt:lpstr>PowerPoint Presentation</vt:lpstr>
      <vt:lpstr>Match Mood to Task: Essential Tool</vt:lpstr>
      <vt:lpstr>How to Use Your Strengths While You USE Emotions</vt:lpstr>
      <vt:lpstr>How to Use Your Strengths While You USE Emotions</vt:lpstr>
      <vt:lpstr>How to Use Your Strengths While You USE Emotions</vt:lpstr>
      <vt:lpstr>How to Use Your Strengths While You USE Emotions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dc:creator>
  <cp:lastModifiedBy>Bob Overstreet</cp:lastModifiedBy>
  <cp:revision>302</cp:revision>
  <dcterms:created xsi:type="dcterms:W3CDTF">2010-01-22T14:46:37Z</dcterms:created>
  <dcterms:modified xsi:type="dcterms:W3CDTF">2020-02-25T17:01:08Z</dcterms:modified>
</cp:coreProperties>
</file>