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customXml/itemProps1.xml" ContentType="application/vnd.openxmlformats-officedocument.customXmlProperties+xml"/>
  <Default Extension="rels" ContentType="application/vnd.openxmlformats-package.relationship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Default Extension="jpeg" ContentType="image/jpeg"/>
  <Default Extension="emf" ContentType="image/x-emf"/>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ink/ink1.xml" ContentType="application/inkml+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4"/>
  </p:notesMasterIdLst>
  <p:sldIdLst>
    <p:sldId id="269" r:id="rId3"/>
    <p:sldId id="270" r:id="rId4"/>
    <p:sldId id="271" r:id="rId5"/>
    <p:sldId id="272" r:id="rId6"/>
    <p:sldId id="273" r:id="rId7"/>
    <p:sldId id="274" r:id="rId8"/>
    <p:sldId id="275" r:id="rId9"/>
    <p:sldId id="276" r:id="rId10"/>
    <p:sldId id="277" r:id="rId11"/>
    <p:sldId id="278" r:id="rId12"/>
    <p:sldId id="279"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21" Type="http://schemas.openxmlformats.org/officeDocument/2006/relationships/customXml" Target="../customXml/item3.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customXml" Target="../customXml/item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ink/ink1.xml><?xml version="1.0" encoding="utf-8"?>
<inkml:ink xmlns:inkml="http://www.w3.org/2003/InkML">
  <inkml:definitions>
    <inkml:context xml:id="ctx0">
      <inkml:inkSource xml:id="inkSrc0">
        <inkml:traceFormat>
          <inkml:channel name="X" type="integer" max="26112" units="in"/>
          <inkml:channel name="Y" type="integer" max="16320" units="in"/>
          <inkml:channel name="F" type="integer" max="255" units="dev"/>
        </inkml:traceFormat>
        <inkml:channelProperties>
          <inkml:channelProperty channel="X" name="resolution" value="2540.07764" units="1/in"/>
          <inkml:channelProperty channel="Y" name="resolution" value="2540.07764" units="1/in"/>
          <inkml:channelProperty channel="F" name="resolution" value="0" units="1/dev"/>
        </inkml:channelProperties>
      </inkml:inkSource>
      <inkml:timestamp xml:id="ts0" timeString="2011-11-28T21:24:43.401"/>
    </inkml:context>
    <inkml:brush xml:id="br0">
      <inkml:brushProperty name="width" value="0.05292" units="cm"/>
      <inkml:brushProperty name="height" value="0.05292" units="cm"/>
      <inkml:brushProperty name="color" value="#FF0000"/>
    </inkml:brush>
  </inkml:definitions>
  <inkml:trace contextRef="#ctx0" brushRef="#br0">12095 11740 21,'0'0'20,"0"0"-2,-7-21-3,7 21-1,0 0-2,0 0-1,23-13-2,-1 22-2,-1-1-3,0 7 0,0-3 0,-21-12-1,29 32 1,-22-13-2,-7-19 1,-4 21 0,4-21 0,0 0-1,-26 11 1,26-11-1,0 0 0,0 0-1,-19 4 0,19-4 1,0 0-1,-23 15-1,23-15 1,-42 10 0,12-8 1,-6 3 0,-6-3-1,2 0 1,-4-2 0,2 2 0,4 0-1,6 4 0,0 3-1,7 3 1,4 5-1,-2 2 0,1 2-1,6 2 2,-6 5-2,1-1 1,2 3 0,-2 1 0,4 5 0,3 0 0,3 2 0,3 2 0,1 2 0,1-2 0,4-2 0,-2-2 0,-5-6 0,5-1 1,-7-2-1,3-5 0,-5 1 0,-1-4 0,-3 2 0,0 0 0,-2 0 0,0 2 0,-4-2 0,1 0 0,-3 0 0,4-4 0,2 0 0,0 0 0,19-17 0,-29 25 0,29-25 0,-19 21 1,19-21-1,0 0-1,-11 28 0,11-28-1,0 0-3,0 0-12,0 0-13,0 0-1,17-36-1,-2-4 1</inkml:trace>
  <inkml:trace contextRef="#ctx0" brushRef="#br0" timeOffset="745.0426">11343 11810 16,'0'0'19,"0"0"1,0 0 1,0 0-10,0 0-2,0 0 0,21 10 1,-21-10-2,0 0 1,0 0-3,13 25 0,-13-25-3,32 17 0,-9-8-1,0-1 0,7 0-1,-1-1 0,1-1 0,-5 3 0,-2-1-1,-2 3 1,1-1 0,-1 7-1,0 0 1,2 2-1,0 0 1,2 4-1,-3 0 0,3 2 0,-4-3 1,-4 1-1,-2-4 0,-5 2 0,1-2 0,-11-19 0,19 38 0,-7-17 0,1 2 0,0 4 0,1 3 0,5-1 0,-4 3 0,0 2 0,-2-5 1,-3-3-1,1-3 0,-11-23 0,15 29 0,-15-29 1,0 0-1,0 0 0,10 23 0,-10-23-1,0 0-3,11 21-15,6-10-9,-17-11 0,40-15-2,-23-23 1</inkml:trace>
  <inkml:trace contextRef="#ctx0" brushRef="#br0" timeOffset="2989.171">14258 11862 3,'0'0'16,"-30"4"1,30-4-1,0 0-9,0 0 2,0 0-1,0 0 3,0 0-2,0 0-1,0 0-2,-6-19-2,6 19 0,0 0-2,0 0 0,0 0-1,21-21-1,-21 21 0,34-12 0,-13 8 0,2-1 0,7 1 0,-3 4 0,2 0 0,-1 0 0,-1 4 0,-1 1-1,5-1 1,-1 0 0,-3 2 0,3 1 0,-3-1 0,1 0 0,-7 3 1,-21-9-1,29 17 0,-29-17 0,15 23 1,-15-23-1,13 31 0,-7-12 0,0 2 0,3 5 0,-3 1 1,3 3-1,-3 5 0,-4 1 0,4 0 0,-6 2 0,-2-4 0,-4-3 1,-2 1-1,-7-5 0,-2-1 1,-2-3-1,-2 0 0,0-2 1,0 0-1,0 0 0,2 3 0,-3-1 0,1 0 0,4 2 0,-2 0 0,0 3 0,3-5 0,1-2 0,15-21 0,-23 30 1,23-30-1,0 0 0,-15 19 1,15-19 0,0 0 0,0 0 0,0 0 1,0 0-1,0 0 0,0 0 1,2-19-2,-2 19 1,0 0-1,-9-26 0,9 26 0,-25-19 0,4 9 1,-4-1-1,-11-1 0,-2 1 0,-4 1 0,2-3 0,-1 0 0,8 3 0,3 1 0,7 1 0,23 8 1,-25-11-1,25 11 0,0 0 0,0 0 0,0 0 0,0 0 0,25-23 0,0 19 0,3 0 0,10 2 0,2-3 0,6 5 0,1 0 0,1 0 0,-1-2 0,-1 0 0,5-2 0,-3-4 0,-1-1 1,-1-1-1,5-1 0,-3 0-1,-1 3 1,-3 2 0,-4-1 0,0 5 0,-4 2 0,0 2 0,2 1 0,0 1 0,0 0 0,2 0 0,-2-2 0,-2 0 0,-4 0-2,-9 3-6,-23-5-8,21 4-10,-21-4-1,0 0 1,0 0 0</inkml:trace>
  <inkml:trace contextRef="#ctx0" brushRef="#br0" timeOffset="16047.9179">12257 5703 9,'0'0'14,"0"0"0,-36-17 0,7 2-14,-5-2 1,-10 0 1,-9-4 1,-6 0 0,-11-2 1,-4 0 0,-8-2 1,-3 4-1,1-3-1,-5 3-1,-8 0 1,-4-2-2,-7-2-1,-3 1 1,-5 1-1,-5-4 0,-5 4 1,-7-5-1,-2 9 0,-3 2 1,-3 3-1,-9 1 0,-2-2 0,-4 5 0,0-3 0,-7 5 0,-5-7 0,-1 0 1,-6 0-1,2 1 0,-5-1 0,-1 0 1,-5 5-1,1 1 1,-3 5-1,2 4 0,-3 2 0,-3 4 0,6 3 1,-6-1-2,-2-1 1,4-1 0,7-2 0,-3-2 0,5-2 1,4-2 0,2 4 0,6 5 1,2 5-1,5 5 1,0 6-1,-1 9 1,3 4-1,-3 0-1,-3 1 0,1-3-1,3-6 1,0-5 0,8-6 0,2-7 0,6-3 0,3 1 0,2 5 0,-5 1-1,-1 10 1,-3 3 0,-4 7 0,6 6 0,-1 2 0,5 4 0,7-1 1,8-1-1,11 4 0,9 1 1,3 3-2,14 10 1,3 7-1,7 5 1,8 8 0,15 7 0,6 3 1,18 5-2,10 0 1,10 2 0,11 1 2,6-4-2,15 4 0,-2-1 0,4 2 0,8 2 1,-1 0-1,8 1 1,2 1-1,12-2 0,10-1 1,18-3-1,19-9 1,17-5 0,16-10-1,18-11 1,15-7-1,10-9 0,6-2 0,-6-5 1,-6 3-2,2 2 1,-7 1 0,3 7 1,-1 1-1,7 4 0,2 0 0,9 0 0,4-4 1,1-4-1,-5-3 0,-1-4 0,-8-1 0,-8-8 1,-5 1-1,-1-6 0,3-1 0,3-6 1,4-1-1,4-8 0,2-3 0,4-3 1,3-4-1,-3 1 0,-4-3 0,3-2 0,-5 2 1,4-2-1,4 2 0,1-2 0,6 0 1,2 0-1,0 0 0,2 0 0,0 2 1,-2 0-1,-1 2 0,6 3 0,-3-3 0,4 4 0,6 1 0,3-3 0,2 0 0,10-1 0,3-3 0,1 2 0,1 0 0,0 5 0,-5-5 1,-6 9-1,-11-5 1,-1 5 0,-9-1-1,0 1 1,-9-3 0,5-3-1,-2-3 0,8-2 0,6 2 0,5 1 0,5 1 0,-7-2 0,4 4-1,-5 1 1,1 1-1,-11 1 1,-7 0-1,-4-3 1,-1-2 0,1 1 0,1-7 0,-3 0 0,0-2 1,-2-3-1,-6-1 0,-11 0 0,-2 1 0,-10-1 0,-5 2 0,-5 0 0,-4-1 0,10 1 0,10-6 1,6-3-1,15-6 1,0-2-1,2-6 0,3-3 1,-10-4-1,-11-1 0,-20-1-1,-8-2 1,-24-2-1,-6 0 2,-10-9-1,-9-1 0,-2-7 0,-12-4 0,-5-7 0,-15-1 0,-4-5 0,-12-2 0,-17 0 0,-20 0 0,-14 0 1,-15-2-2,-6 0 1,-15-4 0,-6-4-1,-13-7 1,-6-6 0,-16-9 0,-9-1-1,-9-3 1,-17-4 1,-13 0-1,-16 6 0,-13 7 0,-9 6 1,-6 7-1,-4-1 0,-7 4 0,-1 5 0,-7 0 0,4-2 1,-8-3-1,-4 5 1,-9 0 0,-4 8 0,-7 2-1,3 3 1,-2 1-1,2 9 1,6 7-1,4 1 0,9 9 0,8 0 0,6 6 0,5 6 1,0 3-1,0 2 0,-1 2 0,1 1 0,-4 3 0,-3 3 0,5 1 0,-3 0 1,3 0-1,6-4 0,6-2 0,0-4 0,3 0 1,-1-1-1,7 1 0,6 6-1,4 6-3,7 16-15,4 1-4,21 17-2,8-13 0</inkml:trace>
  <inkml:trace contextRef="#ctx0" brushRef="#br0" timeOffset="17845.0207">4763 6367 11,'-40'-2'15,"-2"-13"0,21 4-11,21 11-3,-11-19 1,11 19 0,42-19 0,-1 9 0,11 4 1,22-1-1,19 7 0,15 7-1,23 3 1,23 5 0,19 2 0,23 4-1,19 0 1,13-2-1,17-2 1,12-5 0,5-1 0,2-3 0,-3 1 0,-1-5 1,-7 2 0,-4 1-1,-8 1 0,-11 5 0,-4-3-1,-5 3 1,-8-3-2,-8-1 1,-11-3-1,-8-4 1,-15-2-1,-15-2 0,-21 0-1,-25 0-1,-21 4-3,-20 7-9,-31-5-6,-4 15 0,-34-19 0</inkml:trace>
  <inkml:trace contextRef="#ctx0" brushRef="#br0" timeOffset="19341.1063">1921 7844 13,'-43'-10'16,"43"10"-1,-19-4-9,19 4-2,0 0 0,0 0-2,-21 6 1,21-6 0,-33 21 1,5-6 0,-6 4-1,-4 4-1,-4 7 0,-6 5-1,1 5 2,3 15-3,0 13 0,1 10 0,-1 14 1,0 14 0,-3 10 0,1 4 1,2 11 0,-1-1 1,9 9 0,3 7 0,1 8 1,7 6-1,-1 11 1,9 2-1,-8 4-1,2-2 1,-7 0-1,1-5 0,6-3 0,-5-9 1,7 0-1,4-2 2,13-2-1,14-2-1,5-1 1,13-1-2,10 0 1,0-3-1,4-5-1,-2-8 0,-2-1 0,-9-6 0,7-3-1,-6-4 2,4-4-1,8-2 1,4 4-1,7 6 1,8 1 0,5 5 0,-3 3 0,-2-4 0,-6-1 0,-4-3 0,-5-5-1,-4-8 2,-4-5-1,2-12-1,-2-6 1,9-7-1,-1-8 0,-6-13 0,0-6-1,-4-13 0,-6-9-1,-7-7 0,-4-9-2,-19-17-3,0 0-2,19 16-4,-19-16-13,0 0-2,9-25 1,-18-2 1</inkml:trace>
  <inkml:trace contextRef="#ctx0" brushRef="#br0" timeOffset="19840.1348">1946 14154 46,'0'0'22,"2"23"1,-2-23-2,15 29-22,0-1 0,1 10-1,1 8 1,0 11 0,-4 4 2,2 6-1,4 3 1,2 6 0,10 2-1,5 0 1,9-2-1,1-5 1,5-7 0,-1-3-1,-7-6 2,-5-9 0,-9-8 0,-8-6 0,-10-7 1,-11-25-1,6 29 0,-6-29 0,-23 2 0,-5-10-1,-5-7-1,-18 1 1,-12-5 0,-17-3 0,-11-1 1,-8 2 0,-9-2 0,-4-2 0,4 6 0,7-2 0,10 8-3,13 9-1,7 4-3,14 19-7,12 17-14,5-5-2,28 16 2,-3-14-1</inkml:trace>
  <inkml:trace contextRef="#ctx0" brushRef="#br0" timeOffset="27916.5968">22152 3473 26,'28'2'18,"-3"8"-1,-25-10 0,0 0-18,0 0 1,21 2 1,-21-2 1,0 0 1,0 0 2,0 0 0,0 0 1,0 0-1,0 0 1,0 0-2,-10 19 0,10-19-1,0 0-1,0 0-1,-17 17-1,17-17 0,0 0 0,-9 28 0,-1-7 0,-7 2 0,-8 13 0,-7 2 0,-14 4 1,-3 4-1,-10-2 0,-4 3 1,1-3 0,1-4 0,4 0 0,2-2 1,3 4-1,-1 0 1,2 1-1,3-3 0,-5 2 0,-2-2 1,-2 0-1,0-9 0,0 1 1,0-4-1,4-1 1,1 0-1,1 3 0,5 4 0,1 1-1,1 3 0,4 0 0,2 0 0,6-2 0,3-4 0,3-3 0,9-8 0,17-21-1,-31 30 1,31-30 0,-21 23 0,21-23 0,-19 21 0,19-21-2,-24 25-4,24-25-6,-29 19-14,29-19-1,-34 2 1,34-2 0</inkml:trace>
  <inkml:trace contextRef="#ctx0" brushRef="#br0" timeOffset="28706.642">19814 3742 37,'0'0'20,"-10"19"0,10-19-1,0 0-20,0 0 2,0 0 2,0 0 1,0 0 0,0 0 1,16 19 0,3-14-1,-19-5 1,45 12-2,-20-3-1,7 3 0,-3 5 0,9 2-1,2 8 0,3 3 0,5 4 0,9-1 0,13 1 0,8-2 0,6 2-1,5-3 1,4-1 0,0 1-1,-3 1 0,-5 4 0,-11 0 0,-5 2 0,-8-1 0,-1 1 1,3-4-1,-2 0 1,4-9-1,7-2 1,2-8 0,0 0 0,-2-7-1,-9 1 1,-10-3-1,-9 0 1,-10 1-1,-11-1-1,-23-6 0,28 17-5,-28-17-13,35 2-8,-20-21 0,10 2 0,-10-17 1</inkml:trace>
  <inkml:trace contextRef="#ctx0" brushRef="#br0" timeOffset="29954.7133">21188 4809 11,'0'0'16,"0"0"0,23 17 1,-23-17-12,0 0 1,0 0 2,0 0 1,0 0-1,0 0-1,0 0 0,0 0-1,11 27-2,-11-27-2,0 34-2,0-13 1,2 4 0,-2 5 0,0-1-1,0 3 1,2-2 0,-2 1 0,-2-1 0,2-3-1,-2 0 1,0-1-1,2 1 0,-2-2 0,2 3 0,4-1 0,0 1 0,4 1 0,1 1 0,1-3 0,3 0 0,2-1 0,-2-1 1,-1-4-1,7 0 0,-19-21 0,34 36 0,-13-21 0,0 0 1,-2-5-1,6 1 1,-3-5-1,1-2 1,-2-2-1,-21-2 1,36-4-1,-36 4 1,34-8-1,-34 8 0,29-11 1,-29 11-1,23-17 1,-23 17-1,26-27 0,-26 27 0,27-36 1,-12 13-2,4 4 1,-2-2 0,-17 21 0,31-32 1,-31 32-1,19-23 1,-19 23-1,-6-23 1,6 23 0,-27-26-1,27 26 1,-30-29-1,30 29 1,-30-23-1,30 23 0,-19-9 0,19 9 0,-21 13 0,21-13 0,-29 27-1,29-27 1,-30 26 1,30-26-1,-27 23 0,27-23 0,0 0 0,-19 21 0,19-21 0,0 25-1,0-25 1,0 38 0,-9-15 0,3 3 0,-2-3-2,-1-4-5,9-19-16,-19 15-2,19-15-2,7-38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133108-F788-4D6A-AD4D-5BDE70582F59}" type="datetimeFigureOut">
              <a:rPr lang="en-US" smtClean="0"/>
              <a:t>11/28/2011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C8664F-B861-4A69-910E-2E7073AD8B92}" type="slidenum">
              <a:rPr lang="en-US" smtClean="0"/>
              <a:t>‹#›</a:t>
            </a:fld>
            <a:endParaRPr lang="en-US"/>
          </a:p>
        </p:txBody>
      </p:sp>
    </p:spTree>
    <p:extLst>
      <p:ext uri="{BB962C8B-B14F-4D97-AF65-F5344CB8AC3E}">
        <p14:creationId xmlns:p14="http://schemas.microsoft.com/office/powerpoint/2010/main" val="16674379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0F702C-C99B-49DF-AD5C-85096BA6AA43}"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36989049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QUESTIONS?</a:t>
            </a:r>
            <a:endParaRPr lang="en-US" dirty="0"/>
          </a:p>
        </p:txBody>
      </p:sp>
      <p:sp>
        <p:nvSpPr>
          <p:cNvPr id="4" name="Slide Number Placeholder 3"/>
          <p:cNvSpPr>
            <a:spLocks noGrp="1"/>
          </p:cNvSpPr>
          <p:nvPr>
            <p:ph type="sldNum" sz="quarter" idx="10"/>
          </p:nvPr>
        </p:nvSpPr>
        <p:spPr/>
        <p:txBody>
          <a:bodyPr/>
          <a:lstStyle/>
          <a:p>
            <a:fld id="{0F04CEC2-9C25-439D-A08E-68CCAA898770}"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8396537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team has</a:t>
            </a:r>
            <a:r>
              <a:rPr lang="en-US" baseline="0" dirty="0" smtClean="0"/>
              <a:t> met almost every week over the last year and a half and have put in over 60 hours of work and still counting.</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plan that is shared today has been designed to improve the Student Learning Outcomes of Southern Adventist University students.</a:t>
            </a:r>
            <a:endParaRPr lang="en-US" dirty="0" smtClean="0"/>
          </a:p>
          <a:p>
            <a:endParaRPr lang="en-US" baseline="0" dirty="0" smtClean="0"/>
          </a:p>
          <a:p>
            <a:r>
              <a:rPr lang="en-US" baseline="0" dirty="0" smtClean="0"/>
              <a:t>We hope to have the implementation team in place by early Winter semester.</a:t>
            </a:r>
          </a:p>
        </p:txBody>
      </p:sp>
      <p:sp>
        <p:nvSpPr>
          <p:cNvPr id="4" name="Slide Number Placeholder 3"/>
          <p:cNvSpPr>
            <a:spLocks noGrp="1"/>
          </p:cNvSpPr>
          <p:nvPr>
            <p:ph type="sldNum" sz="quarter" idx="10"/>
          </p:nvPr>
        </p:nvSpPr>
        <p:spPr/>
        <p:txBody>
          <a:bodyPr/>
          <a:lstStyle/>
          <a:p>
            <a:fld id="{660F702C-C99B-49DF-AD5C-85096BA6AA43}"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22631675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mission – Southern Adventist University  as a …</a:t>
            </a:r>
          </a:p>
          <a:p>
            <a:endParaRPr lang="en-US" dirty="0" smtClean="0"/>
          </a:p>
          <a:p>
            <a:r>
              <a:rPr lang="en-US" dirty="0" smtClean="0"/>
              <a:t>The general education</a:t>
            </a:r>
            <a:r>
              <a:rPr lang="en-US" baseline="0" dirty="0" smtClean="0"/>
              <a:t> student learning goal for the area of physical development is that we desire students to take responsibility …</a:t>
            </a:r>
            <a:endParaRPr lang="en-US" dirty="0"/>
          </a:p>
        </p:txBody>
      </p:sp>
      <p:sp>
        <p:nvSpPr>
          <p:cNvPr id="4" name="Slide Number Placeholder 3"/>
          <p:cNvSpPr>
            <a:spLocks noGrp="1"/>
          </p:cNvSpPr>
          <p:nvPr>
            <p:ph type="sldNum" sz="quarter" idx="10"/>
          </p:nvPr>
        </p:nvSpPr>
        <p:spPr/>
        <p:txBody>
          <a:bodyPr/>
          <a:lstStyle/>
          <a:p>
            <a:fld id="{DC766EEB-E25A-4DD7-BC04-338256ECE701}"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20805386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766EEB-E25A-4DD7-BC04-338256ECE701}" type="slidenum">
              <a:rPr lang="en-US" smtClean="0">
                <a:solidFill>
                  <a:prstClr val="black"/>
                </a:solidFill>
              </a:rPr>
              <a:pPr/>
              <a:t>4</a:t>
            </a:fld>
            <a:endParaRPr lang="en-US">
              <a:solidFill>
                <a:prstClr val="black"/>
              </a:solidFill>
            </a:endParaRPr>
          </a:p>
        </p:txBody>
      </p:sp>
    </p:spTree>
    <p:extLst>
      <p:ext uri="{BB962C8B-B14F-4D97-AF65-F5344CB8AC3E}">
        <p14:creationId xmlns:p14="http://schemas.microsoft.com/office/powerpoint/2010/main" val="3483981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C766EEB-E25A-4DD7-BC04-338256ECE701}" type="slidenum">
              <a:rPr lang="en-US" smtClean="0">
                <a:solidFill>
                  <a:prstClr val="black"/>
                </a:solidFill>
              </a:rPr>
              <a:pPr/>
              <a:t>5</a:t>
            </a:fld>
            <a:endParaRPr lang="en-US">
              <a:solidFill>
                <a:prstClr val="black"/>
              </a:solidFill>
            </a:endParaRPr>
          </a:p>
        </p:txBody>
      </p:sp>
    </p:spTree>
    <p:extLst>
      <p:ext uri="{BB962C8B-B14F-4D97-AF65-F5344CB8AC3E}">
        <p14:creationId xmlns:p14="http://schemas.microsoft.com/office/powerpoint/2010/main" val="19337948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New plan will decrease</a:t>
            </a:r>
            <a:r>
              <a:rPr lang="en-US" baseline="0" dirty="0" smtClean="0"/>
              <a:t> Nutrition for Life from 3 credit hours to 2 credit hours.</a:t>
            </a:r>
          </a:p>
          <a:p>
            <a:r>
              <a:rPr lang="en-US" baseline="0" dirty="0" smtClean="0"/>
              <a:t>Spiritual Development (12 hours)</a:t>
            </a:r>
          </a:p>
          <a:p>
            <a:r>
              <a:rPr lang="en-US" baseline="0" dirty="0" smtClean="0"/>
              <a:t>Intellectual Development (27-30 hours)</a:t>
            </a:r>
          </a:p>
          <a:p>
            <a:r>
              <a:rPr lang="en-US" baseline="0" dirty="0" smtClean="0"/>
              <a:t>Individual &amp; Social Development (4 hours) </a:t>
            </a:r>
          </a:p>
          <a:p>
            <a:r>
              <a:rPr lang="en-US" baseline="0" dirty="0" smtClean="0"/>
              <a:t>Aesthetic &amp; Skill Development (6 hours)</a:t>
            </a:r>
          </a:p>
          <a:p>
            <a:r>
              <a:rPr lang="en-US" baseline="0" dirty="0" smtClean="0"/>
              <a:t>Physical Development (6 hours)</a:t>
            </a:r>
            <a:endParaRPr lang="en-US" dirty="0"/>
          </a:p>
        </p:txBody>
      </p:sp>
      <p:sp>
        <p:nvSpPr>
          <p:cNvPr id="4" name="Slide Number Placeholder 3"/>
          <p:cNvSpPr>
            <a:spLocks noGrp="1"/>
          </p:cNvSpPr>
          <p:nvPr>
            <p:ph type="sldNum" sz="quarter" idx="10"/>
          </p:nvPr>
        </p:nvSpPr>
        <p:spPr/>
        <p:txBody>
          <a:bodyPr/>
          <a:lstStyle/>
          <a:p>
            <a:fld id="{FCA885BF-51F8-4ED5-8B22-61359CD5276A}" type="slidenum">
              <a:rPr lang="en-US" smtClean="0">
                <a:solidFill>
                  <a:prstClr val="black"/>
                </a:solidFill>
              </a:rPr>
              <a:pPr/>
              <a:t>6</a:t>
            </a:fld>
            <a:endParaRPr lang="en-US">
              <a:solidFill>
                <a:prstClr val="black"/>
              </a:solidFill>
            </a:endParaRPr>
          </a:p>
        </p:txBody>
      </p:sp>
    </p:spTree>
    <p:extLst>
      <p:ext uri="{BB962C8B-B14F-4D97-AF65-F5344CB8AC3E}">
        <p14:creationId xmlns:p14="http://schemas.microsoft.com/office/powerpoint/2010/main" val="1330975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Must have multiple</a:t>
            </a:r>
            <a:r>
              <a:rPr lang="en-US" baseline="0" dirty="0" smtClean="0"/>
              <a:t> contact points with cohort group to demonstrate that student learning has occurred.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New plan will decrease</a:t>
            </a:r>
            <a:r>
              <a:rPr lang="en-US" baseline="0" dirty="0" smtClean="0"/>
              <a:t> Nutrition for Life from 3 credit hours to 2 credit hours.</a:t>
            </a:r>
            <a:endParaRPr lang="en-US" dirty="0" smtClean="0"/>
          </a:p>
          <a:p>
            <a:r>
              <a:rPr lang="en-US" dirty="0" smtClean="0"/>
              <a:t>The Physical</a:t>
            </a:r>
            <a:r>
              <a:rPr lang="en-US" baseline="0" dirty="0" smtClean="0"/>
              <a:t> Development area will have a total of 6 credit hours.</a:t>
            </a:r>
          </a:p>
          <a:p>
            <a:r>
              <a:rPr lang="en-US" baseline="0" dirty="0" smtClean="0"/>
              <a:t>New PEAC courses are being developed to meet the need for courses with a focus on fitness rather than skill.</a:t>
            </a:r>
            <a:endParaRPr lang="en-US" dirty="0"/>
          </a:p>
        </p:txBody>
      </p:sp>
      <p:sp>
        <p:nvSpPr>
          <p:cNvPr id="4" name="Slide Number Placeholder 3"/>
          <p:cNvSpPr>
            <a:spLocks noGrp="1"/>
          </p:cNvSpPr>
          <p:nvPr>
            <p:ph type="sldNum" sz="quarter" idx="10"/>
          </p:nvPr>
        </p:nvSpPr>
        <p:spPr/>
        <p:txBody>
          <a:bodyPr/>
          <a:lstStyle/>
          <a:p>
            <a:fld id="{DC766EEB-E25A-4DD7-BC04-338256ECE701}" type="slidenum">
              <a:rPr lang="en-US" smtClean="0">
                <a:solidFill>
                  <a:prstClr val="black"/>
                </a:solidFill>
              </a:rPr>
              <a:pPr/>
              <a:t>7</a:t>
            </a:fld>
            <a:endParaRPr lang="en-US">
              <a:solidFill>
                <a:prstClr val="black"/>
              </a:solidFill>
            </a:endParaRPr>
          </a:p>
        </p:txBody>
      </p:sp>
    </p:spTree>
    <p:extLst>
      <p:ext uri="{BB962C8B-B14F-4D97-AF65-F5344CB8AC3E}">
        <p14:creationId xmlns:p14="http://schemas.microsoft.com/office/powerpoint/2010/main" val="1260227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plan will include expectations specific</a:t>
            </a:r>
            <a:r>
              <a:rPr lang="en-US" baseline="0" dirty="0" smtClean="0"/>
              <a:t> to AS degree students and transfer students</a:t>
            </a:r>
            <a:endParaRPr lang="en-US" dirty="0"/>
          </a:p>
        </p:txBody>
      </p:sp>
      <p:sp>
        <p:nvSpPr>
          <p:cNvPr id="4" name="Slide Number Placeholder 3"/>
          <p:cNvSpPr>
            <a:spLocks noGrp="1"/>
          </p:cNvSpPr>
          <p:nvPr>
            <p:ph type="sldNum" sz="quarter" idx="10"/>
          </p:nvPr>
        </p:nvSpPr>
        <p:spPr/>
        <p:txBody>
          <a:bodyPr/>
          <a:lstStyle/>
          <a:p>
            <a:fld id="{FCA885BF-51F8-4ED5-8B22-61359CD5276A}"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16825452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This plan will meet the Expectations of SACS –</a:t>
            </a:r>
            <a:r>
              <a:rPr lang="en-US" baseline="0" dirty="0" smtClean="0"/>
              <a:t> it demonstrates a curricular improvement to meet clearly identified SLO’s</a:t>
            </a:r>
            <a:endParaRPr lang="en-US" dirty="0" smtClean="0"/>
          </a:p>
          <a:p>
            <a:endParaRPr lang="en-US" dirty="0"/>
          </a:p>
        </p:txBody>
      </p:sp>
      <p:sp>
        <p:nvSpPr>
          <p:cNvPr id="4" name="Slide Number Placeholder 3"/>
          <p:cNvSpPr>
            <a:spLocks noGrp="1"/>
          </p:cNvSpPr>
          <p:nvPr>
            <p:ph type="sldNum" sz="quarter" idx="10"/>
          </p:nvPr>
        </p:nvSpPr>
        <p:spPr/>
        <p:txBody>
          <a:bodyPr/>
          <a:lstStyle/>
          <a:p>
            <a:fld id="{DC766EEB-E25A-4DD7-BC04-338256ECE701}" type="slidenum">
              <a:rPr lang="en-US" smtClean="0">
                <a:solidFill>
                  <a:prstClr val="black"/>
                </a:solidFill>
              </a:rPr>
              <a:pPr/>
              <a:t>10</a:t>
            </a:fld>
            <a:endParaRPr lang="en-US">
              <a:solidFill>
                <a:prstClr val="black"/>
              </a:solidFill>
            </a:endParaRPr>
          </a:p>
        </p:txBody>
      </p:sp>
    </p:spTree>
    <p:extLst>
      <p:ext uri="{BB962C8B-B14F-4D97-AF65-F5344CB8AC3E}">
        <p14:creationId xmlns:p14="http://schemas.microsoft.com/office/powerpoint/2010/main" val="1085573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C8EB129-239F-40BC-8FF1-8E9959C66D91}" type="datetime1">
              <a:rPr lang="en-US"/>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4B4D206-6FD4-46C1-8755-58865C3742E9}" type="slidenum">
              <a:rPr lang="en-US"/>
              <a:pPr/>
              <a:t>‹#›</a:t>
            </a:fld>
            <a:endParaRPr lang="en-US"/>
          </a:p>
        </p:txBody>
      </p:sp>
    </p:spTree>
    <p:extLst>
      <p:ext uri="{BB962C8B-B14F-4D97-AF65-F5344CB8AC3E}">
        <p14:creationId xmlns:p14="http://schemas.microsoft.com/office/powerpoint/2010/main" val="383001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25CB9B24-AD55-43CF-AC42-3E186241093A}" type="datetime1">
              <a:rPr lang="en-US"/>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70432E5-C3F9-43AB-A8CE-30B53A5037BF}" type="slidenum">
              <a:rPr lang="en-US"/>
              <a:pPr/>
              <a:t>‹#›</a:t>
            </a:fld>
            <a:endParaRPr lang="en-US"/>
          </a:p>
        </p:txBody>
      </p:sp>
    </p:spTree>
    <p:extLst>
      <p:ext uri="{BB962C8B-B14F-4D97-AF65-F5344CB8AC3E}">
        <p14:creationId xmlns:p14="http://schemas.microsoft.com/office/powerpoint/2010/main" val="101293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5274741-28AA-401C-AAB5-A7B403B13ADD}" type="datetime1">
              <a:rPr lang="en-US"/>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D1F7E7C-53B6-4C53-898E-709B124DC346}" type="slidenum">
              <a:rPr lang="en-US"/>
              <a:pPr/>
              <a:t>‹#›</a:t>
            </a:fld>
            <a:endParaRPr lang="en-US"/>
          </a:p>
        </p:txBody>
      </p:sp>
    </p:spTree>
    <p:extLst>
      <p:ext uri="{BB962C8B-B14F-4D97-AF65-F5344CB8AC3E}">
        <p14:creationId xmlns:p14="http://schemas.microsoft.com/office/powerpoint/2010/main" val="38235153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31B8FA18-C5DD-4763-A339-DF4A67799AA3}" type="datetimeFigureOut">
              <a:rPr lang="en-US" smtClean="0"/>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1767751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1B8FA18-C5DD-4763-A339-DF4A67799AA3}" type="datetimeFigureOut">
              <a:rPr lang="en-US" smtClean="0"/>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18907999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31B8FA18-C5DD-4763-A339-DF4A67799AA3}" type="datetimeFigureOut">
              <a:rPr lang="en-US" smtClean="0"/>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4097764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31B8FA18-C5DD-4763-A339-DF4A67799AA3}" type="datetimeFigureOut">
              <a:rPr lang="en-US" smtClean="0"/>
              <a:pPr/>
              <a:t>11/28/2011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33491632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31B8FA18-C5DD-4763-A339-DF4A67799AA3}" type="datetimeFigureOut">
              <a:rPr lang="en-US" smtClean="0"/>
              <a:pPr/>
              <a:t>11/28/2011</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666095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31B8FA18-C5DD-4763-A339-DF4A67799AA3}" type="datetimeFigureOut">
              <a:rPr lang="en-US" smtClean="0"/>
              <a:pPr/>
              <a:t>11/28/2011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4183291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31B8FA18-C5DD-4763-A339-DF4A67799AA3}" type="datetimeFigureOut">
              <a:rPr lang="en-US" smtClean="0"/>
              <a:pPr/>
              <a:t>11/28/2011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38905123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1B8FA18-C5DD-4763-A339-DF4A67799AA3}" type="datetimeFigureOut">
              <a:rPr lang="en-US" smtClean="0"/>
              <a:pPr/>
              <a:t>11/28/2011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14857585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D2928CA3-FBC3-473E-8910-C9A68F4F2E79}" type="datetime1">
              <a:rPr lang="en-US"/>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8EF705B-3AEB-4046-90B5-55D1E3FE04AE}" type="slidenum">
              <a:rPr lang="en-US"/>
              <a:pPr/>
              <a:t>‹#›</a:t>
            </a:fld>
            <a:endParaRPr lang="en-US"/>
          </a:p>
        </p:txBody>
      </p:sp>
    </p:spTree>
    <p:extLst>
      <p:ext uri="{BB962C8B-B14F-4D97-AF65-F5344CB8AC3E}">
        <p14:creationId xmlns:p14="http://schemas.microsoft.com/office/powerpoint/2010/main" val="1394295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1B8FA18-C5DD-4763-A339-DF4A67799AA3}" type="datetimeFigureOut">
              <a:rPr lang="en-US" smtClean="0"/>
              <a:pPr/>
              <a:t>11/28/2011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37718295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1B8FA18-C5DD-4763-A339-DF4A67799AA3}" type="datetimeFigureOut">
              <a:rPr lang="en-US" smtClean="0"/>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10138975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1B8FA18-C5DD-4763-A339-DF4A67799AA3}" type="datetimeFigureOut">
              <a:rPr lang="en-US" smtClean="0"/>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3877937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5FBCC6A-7CE4-4F6F-9843-B4AF04162043}" type="datetime1">
              <a:rPr lang="en-US"/>
              <a:pPr/>
              <a:t>11/28/2011</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221B76-C94F-4CA3-BDCC-C26D73ECE3EA}" type="slidenum">
              <a:rPr lang="en-US"/>
              <a:pPr/>
              <a:t>‹#›</a:t>
            </a:fld>
            <a:endParaRPr lang="en-US"/>
          </a:p>
        </p:txBody>
      </p:sp>
    </p:spTree>
    <p:extLst>
      <p:ext uri="{BB962C8B-B14F-4D97-AF65-F5344CB8AC3E}">
        <p14:creationId xmlns:p14="http://schemas.microsoft.com/office/powerpoint/2010/main" val="3358818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41E48083-7EDE-45ED-9DE8-8F3D1B09FA68}" type="datetime1">
              <a:rPr lang="en-US"/>
              <a:pPr/>
              <a:t>11/28/2011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BF83DA80-2D2D-41EB-AEA7-7788A1898B8E}" type="slidenum">
              <a:rPr lang="en-US"/>
              <a:pPr/>
              <a:t>‹#›</a:t>
            </a:fld>
            <a:endParaRPr lang="en-US"/>
          </a:p>
        </p:txBody>
      </p:sp>
    </p:spTree>
    <p:extLst>
      <p:ext uri="{BB962C8B-B14F-4D97-AF65-F5344CB8AC3E}">
        <p14:creationId xmlns:p14="http://schemas.microsoft.com/office/powerpoint/2010/main" val="264837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F98F74E0-ABDA-4FAE-9D03-6EDC60E1B123}" type="datetime1">
              <a:rPr lang="en-US"/>
              <a:pPr/>
              <a:t>11/28/2011</a:t>
            </a:fld>
            <a:endParaRPr lang="en-US"/>
          </a:p>
        </p:txBody>
      </p:sp>
      <p:sp>
        <p:nvSpPr>
          <p:cNvPr id="8" name="Footer Placeholder 4"/>
          <p:cNvSpPr>
            <a:spLocks noGrp="1"/>
          </p:cNvSpPr>
          <p:nvPr>
            <p:ph type="ftr" sz="quarter" idx="11"/>
          </p:nvPr>
        </p:nvSpPr>
        <p:spPr/>
        <p:txBody>
          <a:bodyPr/>
          <a:lstStyle>
            <a:lvl1pPr>
              <a:defRPr/>
            </a:lvl1pPr>
          </a:lstStyle>
          <a:p>
            <a:endParaRPr lang="en-US"/>
          </a:p>
        </p:txBody>
      </p:sp>
      <p:sp>
        <p:nvSpPr>
          <p:cNvPr id="9" name="Slide Number Placeholder 5"/>
          <p:cNvSpPr>
            <a:spLocks noGrp="1"/>
          </p:cNvSpPr>
          <p:nvPr>
            <p:ph type="sldNum" sz="quarter" idx="12"/>
          </p:nvPr>
        </p:nvSpPr>
        <p:spPr/>
        <p:txBody>
          <a:bodyPr/>
          <a:lstStyle>
            <a:lvl1pPr>
              <a:defRPr/>
            </a:lvl1pPr>
          </a:lstStyle>
          <a:p>
            <a:fld id="{D9903ABE-25CC-429B-9DEB-2DE68D526FFA}" type="slidenum">
              <a:rPr lang="en-US"/>
              <a:pPr/>
              <a:t>‹#›</a:t>
            </a:fld>
            <a:endParaRPr lang="en-US"/>
          </a:p>
        </p:txBody>
      </p:sp>
    </p:spTree>
    <p:extLst>
      <p:ext uri="{BB962C8B-B14F-4D97-AF65-F5344CB8AC3E}">
        <p14:creationId xmlns:p14="http://schemas.microsoft.com/office/powerpoint/2010/main" val="18802638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F5CABF3D-97F5-408F-A976-343691338758}" type="datetime1">
              <a:rPr lang="en-US"/>
              <a:pPr/>
              <a:t>11/28/2011</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112F7B4B-D618-49EE-8C54-3CD20906AD6F}" type="slidenum">
              <a:rPr lang="en-US"/>
              <a:pPr/>
              <a:t>‹#›</a:t>
            </a:fld>
            <a:endParaRPr lang="en-US"/>
          </a:p>
        </p:txBody>
      </p:sp>
    </p:spTree>
    <p:extLst>
      <p:ext uri="{BB962C8B-B14F-4D97-AF65-F5344CB8AC3E}">
        <p14:creationId xmlns:p14="http://schemas.microsoft.com/office/powerpoint/2010/main" val="20222331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A5630798-1962-4356-92C0-52A9726F270D}" type="datetime1">
              <a:rPr lang="en-US"/>
              <a:pPr/>
              <a:t>11/28/2011</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90A8CC95-90B9-430D-B653-2F04CBA9FE2A}" type="slidenum">
              <a:rPr lang="en-US"/>
              <a:pPr/>
              <a:t>‹#›</a:t>
            </a:fld>
            <a:endParaRPr lang="en-US"/>
          </a:p>
        </p:txBody>
      </p:sp>
    </p:spTree>
    <p:extLst>
      <p:ext uri="{BB962C8B-B14F-4D97-AF65-F5344CB8AC3E}">
        <p14:creationId xmlns:p14="http://schemas.microsoft.com/office/powerpoint/2010/main" val="2047516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B36419F2-893B-4F2F-8316-2E45731734B1}" type="datetime1">
              <a:rPr lang="en-US"/>
              <a:pPr/>
              <a:t>11/28/2011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71CCF9FB-D90C-42EB-A097-162D3F3466DB}" type="slidenum">
              <a:rPr lang="en-US"/>
              <a:pPr/>
              <a:t>‹#›</a:t>
            </a:fld>
            <a:endParaRPr lang="en-US"/>
          </a:p>
        </p:txBody>
      </p:sp>
    </p:spTree>
    <p:extLst>
      <p:ext uri="{BB962C8B-B14F-4D97-AF65-F5344CB8AC3E}">
        <p14:creationId xmlns:p14="http://schemas.microsoft.com/office/powerpoint/2010/main" val="21150681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539CF597-A8CA-4BC2-91F1-66759DF67A80}" type="datetime1">
              <a:rPr lang="en-US"/>
              <a:pPr/>
              <a:t>11/28/2011</a:t>
            </a:fld>
            <a:endParaRPr lang="en-US"/>
          </a:p>
        </p:txBody>
      </p:sp>
      <p:sp>
        <p:nvSpPr>
          <p:cNvPr id="6" name="Footer Placeholder 4"/>
          <p:cNvSpPr>
            <a:spLocks noGrp="1"/>
          </p:cNvSpPr>
          <p:nvPr>
            <p:ph type="ftr" sz="quarter" idx="11"/>
          </p:nvPr>
        </p:nvSpPr>
        <p:spPr/>
        <p:txBody>
          <a:bodyPr/>
          <a:lstStyle>
            <a:lvl1pPr>
              <a:defRPr/>
            </a:lvl1pPr>
          </a:lstStyle>
          <a:p>
            <a:endParaRPr lang="en-US"/>
          </a:p>
        </p:txBody>
      </p:sp>
      <p:sp>
        <p:nvSpPr>
          <p:cNvPr id="7" name="Slide Number Placeholder 5"/>
          <p:cNvSpPr>
            <a:spLocks noGrp="1"/>
          </p:cNvSpPr>
          <p:nvPr>
            <p:ph type="sldNum" sz="quarter" idx="12"/>
          </p:nvPr>
        </p:nvSpPr>
        <p:spPr/>
        <p:txBody>
          <a:bodyPr/>
          <a:lstStyle>
            <a:lvl1pPr>
              <a:defRPr/>
            </a:lvl1pPr>
          </a:lstStyle>
          <a:p>
            <a:fld id="{306D086C-0868-496C-AB30-D887A5987DAD}" type="slidenum">
              <a:rPr lang="en-US"/>
              <a:pPr/>
              <a:t>‹#›</a:t>
            </a:fld>
            <a:endParaRPr lang="en-US"/>
          </a:p>
        </p:txBody>
      </p:sp>
    </p:spTree>
    <p:extLst>
      <p:ext uri="{BB962C8B-B14F-4D97-AF65-F5344CB8AC3E}">
        <p14:creationId xmlns:p14="http://schemas.microsoft.com/office/powerpoint/2010/main" val="41969673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pPr defTabSz="457200" fontAlgn="base">
              <a:spcBef>
                <a:spcPct val="0"/>
              </a:spcBef>
              <a:spcAft>
                <a:spcPct val="0"/>
              </a:spcAft>
            </a:pPr>
            <a:fld id="{433547BE-95A8-4671-89FF-4356DC07F497}" type="datetime1">
              <a:rPr lang="en-US"/>
              <a:pPr defTabSz="457200" fontAlgn="base">
                <a:spcBef>
                  <a:spcPct val="0"/>
                </a:spcBef>
                <a:spcAft>
                  <a:spcPct val="0"/>
                </a:spcAft>
              </a:pPr>
              <a:t>11/28/2011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pPr defTabSz="457200" fontAlgn="base">
              <a:spcBef>
                <a:spcPct val="0"/>
              </a:spcBef>
              <a:spcAft>
                <a:spcPct val="0"/>
              </a:spcAft>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pPr defTabSz="457200" fontAlgn="base">
              <a:spcBef>
                <a:spcPct val="0"/>
              </a:spcBef>
              <a:spcAft>
                <a:spcPct val="0"/>
              </a:spcAft>
            </a:pPr>
            <a:fld id="{DABAFDDF-DF61-4AE1-9BC9-AE3C342BC239}" type="slidenum">
              <a:rPr lang="en-US"/>
              <a:pPr defTabSz="457200" fontAlgn="base">
                <a:spcBef>
                  <a:spcPct val="0"/>
                </a:spcBef>
                <a:spcAft>
                  <a:spcPct val="0"/>
                </a:spcAft>
              </a:pPr>
              <a:t>‹#›</a:t>
            </a:fld>
            <a:endParaRPr lang="en-US"/>
          </a:p>
        </p:txBody>
      </p:sp>
    </p:spTree>
    <p:extLst>
      <p:ext uri="{BB962C8B-B14F-4D97-AF65-F5344CB8AC3E}">
        <p14:creationId xmlns:p14="http://schemas.microsoft.com/office/powerpoint/2010/main" val="6617802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fontAlgn="base" hangingPunct="1">
        <a:spcBef>
          <a:spcPct val="0"/>
        </a:spcBef>
        <a:spcAft>
          <a:spcPct val="0"/>
        </a:spcAft>
        <a:defRPr sz="4400" kern="1200">
          <a:solidFill>
            <a:schemeClr val="tx1"/>
          </a:solidFill>
          <a:latin typeface="+mj-lt"/>
          <a:ea typeface="Geneva" charset="-128"/>
          <a:cs typeface="+mj-cs"/>
        </a:defRPr>
      </a:lvl1pPr>
      <a:lvl2pPr algn="ctr" defTabSz="457200" rtl="0" eaLnBrk="1" fontAlgn="base" hangingPunct="1">
        <a:spcBef>
          <a:spcPct val="0"/>
        </a:spcBef>
        <a:spcAft>
          <a:spcPct val="0"/>
        </a:spcAft>
        <a:defRPr sz="4400">
          <a:solidFill>
            <a:schemeClr val="tx1"/>
          </a:solidFill>
          <a:latin typeface="Calibri" pitchFamily="34" charset="0"/>
          <a:ea typeface="Geneva" charset="-128"/>
        </a:defRPr>
      </a:lvl2pPr>
      <a:lvl3pPr algn="ctr" defTabSz="457200" rtl="0" eaLnBrk="1" fontAlgn="base" hangingPunct="1">
        <a:spcBef>
          <a:spcPct val="0"/>
        </a:spcBef>
        <a:spcAft>
          <a:spcPct val="0"/>
        </a:spcAft>
        <a:defRPr sz="4400">
          <a:solidFill>
            <a:schemeClr val="tx1"/>
          </a:solidFill>
          <a:latin typeface="Calibri" pitchFamily="34" charset="0"/>
          <a:ea typeface="Geneva" charset="-128"/>
        </a:defRPr>
      </a:lvl3pPr>
      <a:lvl4pPr algn="ctr" defTabSz="457200" rtl="0" eaLnBrk="1" fontAlgn="base" hangingPunct="1">
        <a:spcBef>
          <a:spcPct val="0"/>
        </a:spcBef>
        <a:spcAft>
          <a:spcPct val="0"/>
        </a:spcAft>
        <a:defRPr sz="4400">
          <a:solidFill>
            <a:schemeClr val="tx1"/>
          </a:solidFill>
          <a:latin typeface="Calibri" pitchFamily="34" charset="0"/>
          <a:ea typeface="Geneva" charset="-128"/>
        </a:defRPr>
      </a:lvl4pPr>
      <a:lvl5pPr algn="ctr" defTabSz="457200" rtl="0" eaLnBrk="1" fontAlgn="base" hangingPunct="1">
        <a:spcBef>
          <a:spcPct val="0"/>
        </a:spcBef>
        <a:spcAft>
          <a:spcPct val="0"/>
        </a:spcAft>
        <a:defRPr sz="4400">
          <a:solidFill>
            <a:schemeClr val="tx1"/>
          </a:solidFill>
          <a:latin typeface="Calibri" pitchFamily="34" charset="0"/>
          <a:ea typeface="Geneva"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Geneva"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Geneva"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Geneva"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Geneva"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Geneva" charset="-128"/>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Geneva"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Geneva"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31B8FA18-C5DD-4763-A339-DF4A67799AA3}" type="datetimeFigureOut">
              <a:rPr lang="en-US" smtClean="0"/>
              <a:pPr/>
              <a:t>11/28/2011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565B8024-7A83-411B-A762-4BFF19F8B414}" type="slidenum">
              <a:rPr lang="en-US" smtClean="0"/>
              <a:pPr/>
              <a:t>‹#›</a:t>
            </a:fld>
            <a:endParaRPr lang="en-US"/>
          </a:p>
        </p:txBody>
      </p:sp>
    </p:spTree>
    <p:extLst>
      <p:ext uri="{BB962C8B-B14F-4D97-AF65-F5344CB8AC3E}">
        <p14:creationId xmlns:p14="http://schemas.microsoft.com/office/powerpoint/2010/main" val="137050191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457200" rtl="0" eaLnBrk="1" fontAlgn="base" hangingPunct="1">
        <a:spcBef>
          <a:spcPct val="0"/>
        </a:spcBef>
        <a:spcAft>
          <a:spcPct val="0"/>
        </a:spcAft>
        <a:defRPr sz="4400" kern="1200">
          <a:solidFill>
            <a:schemeClr val="tx1"/>
          </a:solidFill>
          <a:latin typeface="+mj-lt"/>
          <a:ea typeface="Geneva" charset="-128"/>
          <a:cs typeface="+mj-cs"/>
        </a:defRPr>
      </a:lvl1pPr>
      <a:lvl2pPr algn="ctr" defTabSz="457200" rtl="0" eaLnBrk="1" fontAlgn="base" hangingPunct="1">
        <a:spcBef>
          <a:spcPct val="0"/>
        </a:spcBef>
        <a:spcAft>
          <a:spcPct val="0"/>
        </a:spcAft>
        <a:defRPr sz="4400">
          <a:solidFill>
            <a:schemeClr val="tx1"/>
          </a:solidFill>
          <a:latin typeface="Calibri" pitchFamily="34" charset="0"/>
          <a:ea typeface="Geneva" charset="-128"/>
        </a:defRPr>
      </a:lvl2pPr>
      <a:lvl3pPr algn="ctr" defTabSz="457200" rtl="0" eaLnBrk="1" fontAlgn="base" hangingPunct="1">
        <a:spcBef>
          <a:spcPct val="0"/>
        </a:spcBef>
        <a:spcAft>
          <a:spcPct val="0"/>
        </a:spcAft>
        <a:defRPr sz="4400">
          <a:solidFill>
            <a:schemeClr val="tx1"/>
          </a:solidFill>
          <a:latin typeface="Calibri" pitchFamily="34" charset="0"/>
          <a:ea typeface="Geneva" charset="-128"/>
        </a:defRPr>
      </a:lvl3pPr>
      <a:lvl4pPr algn="ctr" defTabSz="457200" rtl="0" eaLnBrk="1" fontAlgn="base" hangingPunct="1">
        <a:spcBef>
          <a:spcPct val="0"/>
        </a:spcBef>
        <a:spcAft>
          <a:spcPct val="0"/>
        </a:spcAft>
        <a:defRPr sz="4400">
          <a:solidFill>
            <a:schemeClr val="tx1"/>
          </a:solidFill>
          <a:latin typeface="Calibri" pitchFamily="34" charset="0"/>
          <a:ea typeface="Geneva" charset="-128"/>
        </a:defRPr>
      </a:lvl4pPr>
      <a:lvl5pPr algn="ctr" defTabSz="457200" rtl="0" eaLnBrk="1" fontAlgn="base" hangingPunct="1">
        <a:spcBef>
          <a:spcPct val="0"/>
        </a:spcBef>
        <a:spcAft>
          <a:spcPct val="0"/>
        </a:spcAft>
        <a:defRPr sz="4400">
          <a:solidFill>
            <a:schemeClr val="tx1"/>
          </a:solidFill>
          <a:latin typeface="Calibri" pitchFamily="34" charset="0"/>
          <a:ea typeface="Geneva" charset="-128"/>
        </a:defRPr>
      </a:lvl5pPr>
      <a:lvl6pPr marL="457200" algn="ctr" defTabSz="457200" rtl="0" eaLnBrk="1" fontAlgn="base" hangingPunct="1">
        <a:spcBef>
          <a:spcPct val="0"/>
        </a:spcBef>
        <a:spcAft>
          <a:spcPct val="0"/>
        </a:spcAft>
        <a:defRPr sz="4400">
          <a:solidFill>
            <a:schemeClr val="tx1"/>
          </a:solidFill>
          <a:latin typeface="Calibri" pitchFamily="34" charset="0"/>
          <a:ea typeface="Geneva"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Geneva"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Geneva"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Geneva"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Geneva" charset="-128"/>
          <a:cs typeface="+mn-cs"/>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Geneva"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Geneva"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Geneva"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6.xml"/><Relationship Id="rId1" Type="http://schemas.openxmlformats.org/officeDocument/2006/relationships/slideLayout" Target="../slideLayouts/slideLayout13.xml"/><Relationship Id="rId4" Type="http://schemas.openxmlformats.org/officeDocument/2006/relationships/image" Target="../media/image3.emf"/></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3314" name="Title 1"/>
          <p:cNvSpPr>
            <a:spLocks noGrp="1"/>
          </p:cNvSpPr>
          <p:nvPr>
            <p:ph type="ctrTitle"/>
          </p:nvPr>
        </p:nvSpPr>
        <p:spPr/>
        <p:txBody>
          <a:bodyPr/>
          <a:lstStyle/>
          <a:p>
            <a:r>
              <a:rPr lang="en-US" b="1" spc="300" dirty="0" smtClean="0">
                <a:solidFill>
                  <a:schemeClr val="bg1"/>
                </a:solidFill>
              </a:rPr>
              <a:t>Living in Balance:</a:t>
            </a:r>
            <a:br>
              <a:rPr lang="en-US" b="1" spc="300" dirty="0" smtClean="0">
                <a:solidFill>
                  <a:schemeClr val="bg1"/>
                </a:solidFill>
              </a:rPr>
            </a:br>
            <a:r>
              <a:rPr lang="en-US" b="1" spc="300" dirty="0" smtClean="0">
                <a:solidFill>
                  <a:schemeClr val="bg1"/>
                </a:solidFill>
              </a:rPr>
              <a:t>Physical Activity</a:t>
            </a:r>
          </a:p>
        </p:txBody>
      </p:sp>
      <p:sp>
        <p:nvSpPr>
          <p:cNvPr id="3" name="Subtitle 2"/>
          <p:cNvSpPr>
            <a:spLocks noGrp="1"/>
          </p:cNvSpPr>
          <p:nvPr>
            <p:ph type="subTitle" idx="1"/>
          </p:nvPr>
        </p:nvSpPr>
        <p:spPr/>
        <p:txBody>
          <a:bodyPr>
            <a:normAutofit/>
          </a:bodyPr>
          <a:lstStyle/>
          <a:p>
            <a:r>
              <a:rPr lang="en-US" b="1" spc="300" dirty="0" smtClean="0">
                <a:solidFill>
                  <a:srgbClr val="898989"/>
                </a:solidFill>
              </a:rPr>
              <a:t>Quality Enhancement Plan</a:t>
            </a:r>
          </a:p>
          <a:p>
            <a:r>
              <a:rPr lang="en-US" sz="2800" b="1" dirty="0" smtClean="0">
                <a:solidFill>
                  <a:srgbClr val="898989"/>
                </a:solidFill>
              </a:rPr>
              <a:t>University </a:t>
            </a:r>
            <a:r>
              <a:rPr lang="en-US" sz="2800" b="1" dirty="0" smtClean="0">
                <a:solidFill>
                  <a:srgbClr val="898989"/>
                </a:solidFill>
              </a:rPr>
              <a:t>Assembly</a:t>
            </a:r>
            <a:endParaRPr lang="en-US" sz="2800" b="1" dirty="0" smtClean="0">
              <a:solidFill>
                <a:srgbClr val="898989"/>
              </a:solidFill>
            </a:endParaRPr>
          </a:p>
          <a:p>
            <a:r>
              <a:rPr lang="en-US" sz="2800" b="1" dirty="0" smtClean="0">
                <a:solidFill>
                  <a:srgbClr val="898989"/>
                </a:solidFill>
              </a:rPr>
              <a:t>November </a:t>
            </a:r>
            <a:r>
              <a:rPr lang="en-US" sz="2800" b="1" dirty="0" smtClean="0">
                <a:solidFill>
                  <a:srgbClr val="898989"/>
                </a:solidFill>
              </a:rPr>
              <a:t>28</a:t>
            </a:r>
            <a:r>
              <a:rPr lang="en-US" sz="2800" b="1" dirty="0" smtClean="0">
                <a:solidFill>
                  <a:srgbClr val="898989"/>
                </a:solidFill>
              </a:rPr>
              <a:t>, </a:t>
            </a:r>
            <a:r>
              <a:rPr lang="en-US" sz="2800" b="1" dirty="0" smtClean="0">
                <a:solidFill>
                  <a:srgbClr val="898989"/>
                </a:solidFill>
              </a:rPr>
              <a:t>2011</a:t>
            </a:r>
          </a:p>
        </p:txBody>
      </p:sp>
    </p:spTree>
    <p:extLst>
      <p:ext uri="{BB962C8B-B14F-4D97-AF65-F5344CB8AC3E}">
        <p14:creationId xmlns:p14="http://schemas.microsoft.com/office/powerpoint/2010/main" val="219688765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1447800"/>
            <a:ext cx="8077200" cy="4525963"/>
          </a:xfrm>
        </p:spPr>
        <p:txBody>
          <a:bodyPr/>
          <a:lstStyle/>
          <a:p>
            <a:pPr marL="0" indent="0">
              <a:buNone/>
            </a:pPr>
            <a:r>
              <a:rPr lang="en-US" b="1" dirty="0"/>
              <a:t>I</a:t>
            </a:r>
            <a:r>
              <a:rPr lang="en-US" b="1" dirty="0" smtClean="0"/>
              <a:t>mplementation </a:t>
            </a:r>
            <a:r>
              <a:rPr lang="en-US" b="1" dirty="0"/>
              <a:t>plan </a:t>
            </a:r>
            <a:r>
              <a:rPr lang="en-US" b="1" dirty="0" smtClean="0"/>
              <a:t>– additional notes</a:t>
            </a:r>
          </a:p>
          <a:p>
            <a:r>
              <a:rPr lang="en-US" dirty="0" smtClean="0"/>
              <a:t>Timeline – 2 year roll out of the plan</a:t>
            </a:r>
          </a:p>
          <a:p>
            <a:r>
              <a:rPr lang="en-US" dirty="0" smtClean="0"/>
              <a:t>No charge for students taking an activity course as their 17</a:t>
            </a:r>
            <a:r>
              <a:rPr lang="en-US" baseline="30000" dirty="0" smtClean="0"/>
              <a:t>th</a:t>
            </a:r>
            <a:r>
              <a:rPr lang="en-US" dirty="0" smtClean="0"/>
              <a:t> credit hour</a:t>
            </a:r>
          </a:p>
          <a:p>
            <a:r>
              <a:rPr lang="en-US" dirty="0" smtClean="0"/>
              <a:t>Students will need to take one activity course per year</a:t>
            </a:r>
          </a:p>
          <a:p>
            <a:r>
              <a:rPr lang="en-US" dirty="0" smtClean="0"/>
              <a:t>A computer system will be developed for students to enter their personalized fitness plan and can revisit it anytime</a:t>
            </a:r>
          </a:p>
        </p:txBody>
      </p:sp>
    </p:spTree>
    <p:extLst>
      <p:ext uri="{BB962C8B-B14F-4D97-AF65-F5344CB8AC3E}">
        <p14:creationId xmlns:p14="http://schemas.microsoft.com/office/powerpoint/2010/main" val="398129218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447800"/>
            <a:ext cx="8382000" cy="5105400"/>
          </a:xfrm>
        </p:spPr>
        <p:txBody>
          <a:bodyPr/>
          <a:lstStyle/>
          <a:p>
            <a:pPr marL="0" indent="0">
              <a:spcBef>
                <a:spcPts val="0"/>
              </a:spcBef>
              <a:buNone/>
            </a:pPr>
            <a:r>
              <a:rPr lang="en-US" i="1" dirty="0"/>
              <a:t>“And those who would be workers together with God must strive for perfection of every organ of the body and quality of the mind. True education is the preparation of the physical, mental, and moral powers for the performance of every duty; it is the training of body, mind, and soul for divine service. This is the education that will endure unto eternal life</a:t>
            </a:r>
            <a:r>
              <a:rPr lang="en-US" i="1" dirty="0" smtClean="0"/>
              <a:t>.”</a:t>
            </a:r>
            <a:r>
              <a:rPr lang="en-US" dirty="0"/>
              <a:t> </a:t>
            </a:r>
            <a:r>
              <a:rPr lang="en-US" dirty="0" smtClean="0"/>
              <a:t>			   </a:t>
            </a:r>
          </a:p>
          <a:p>
            <a:pPr marL="0" indent="0" algn="r">
              <a:spcBef>
                <a:spcPts val="0"/>
              </a:spcBef>
              <a:buNone/>
            </a:pPr>
            <a:r>
              <a:rPr lang="en-US" sz="2400" dirty="0" smtClean="0"/>
              <a:t>Christ’s </a:t>
            </a:r>
            <a:r>
              <a:rPr lang="en-US" sz="2400" dirty="0"/>
              <a:t>Object Lessons, p. </a:t>
            </a:r>
            <a:r>
              <a:rPr lang="en-US" sz="2400" dirty="0" smtClean="0"/>
              <a:t>330</a:t>
            </a:r>
            <a:endParaRPr lang="en-US" sz="2400" dirty="0"/>
          </a:p>
        </p:txBody>
      </p:sp>
    </p:spTree>
    <p:extLst>
      <p:ext uri="{BB962C8B-B14F-4D97-AF65-F5344CB8AC3E}">
        <p14:creationId xmlns:p14="http://schemas.microsoft.com/office/powerpoint/2010/main" val="27347026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600200"/>
            <a:ext cx="8686800" cy="4724400"/>
          </a:xfrm>
        </p:spPr>
        <p:txBody>
          <a:bodyPr>
            <a:normAutofit lnSpcReduction="10000"/>
          </a:bodyPr>
          <a:lstStyle/>
          <a:p>
            <a:pPr marL="0" indent="0">
              <a:buNone/>
            </a:pPr>
            <a:r>
              <a:rPr lang="en-US" sz="3600" b="1" dirty="0" smtClean="0"/>
              <a:t>QEP Working Committee Team</a:t>
            </a:r>
          </a:p>
          <a:p>
            <a:r>
              <a:rPr lang="en-US" sz="2800" b="1" dirty="0"/>
              <a:t>Patti </a:t>
            </a:r>
            <a:r>
              <a:rPr lang="en-US" sz="2800" b="1" dirty="0" smtClean="0"/>
              <a:t>Anderson</a:t>
            </a:r>
            <a:r>
              <a:rPr lang="en-US" sz="2800" dirty="0" smtClean="0"/>
              <a:t>, Mathematics Department</a:t>
            </a:r>
          </a:p>
          <a:p>
            <a:r>
              <a:rPr lang="en-US" sz="2800" b="1" dirty="0" smtClean="0"/>
              <a:t>Michael Dant</a:t>
            </a:r>
            <a:r>
              <a:rPr lang="en-US" sz="2800" dirty="0" smtClean="0"/>
              <a:t>, School of Computing</a:t>
            </a:r>
          </a:p>
          <a:p>
            <a:r>
              <a:rPr lang="en-US" sz="2800" b="1" dirty="0" smtClean="0"/>
              <a:t>Leslie Evenson</a:t>
            </a:r>
            <a:r>
              <a:rPr lang="en-US" sz="2800" dirty="0" smtClean="0"/>
              <a:t>, Wellness Institute Director</a:t>
            </a:r>
          </a:p>
          <a:p>
            <a:r>
              <a:rPr lang="en-US" sz="2800" b="1" dirty="0" smtClean="0"/>
              <a:t>Tyson Hall</a:t>
            </a:r>
            <a:r>
              <a:rPr lang="en-US" sz="2800" dirty="0" smtClean="0"/>
              <a:t>, SACS </a:t>
            </a:r>
            <a:r>
              <a:rPr lang="en-US" sz="2800" dirty="0"/>
              <a:t>Leadership </a:t>
            </a:r>
            <a:r>
              <a:rPr lang="en-US" sz="2800" dirty="0" smtClean="0"/>
              <a:t>/ School </a:t>
            </a:r>
            <a:r>
              <a:rPr lang="en-US" sz="2800" dirty="0"/>
              <a:t>of </a:t>
            </a:r>
            <a:r>
              <a:rPr lang="en-US" sz="2800" dirty="0" smtClean="0"/>
              <a:t>Computing</a:t>
            </a:r>
          </a:p>
          <a:p>
            <a:r>
              <a:rPr lang="en-US" sz="2800" b="1" dirty="0" smtClean="0"/>
              <a:t>Hollis James</a:t>
            </a:r>
            <a:r>
              <a:rPr lang="en-US" sz="2800" dirty="0" smtClean="0"/>
              <a:t>, Institutional Research</a:t>
            </a:r>
          </a:p>
          <a:p>
            <a:r>
              <a:rPr lang="en-US" sz="2800" b="1" dirty="0" smtClean="0"/>
              <a:t>Harold Mayer</a:t>
            </a:r>
            <a:r>
              <a:rPr lang="en-US" sz="2800" dirty="0" smtClean="0"/>
              <a:t>, </a:t>
            </a:r>
            <a:r>
              <a:rPr lang="en-US" sz="2400" dirty="0" smtClean="0"/>
              <a:t>School of Physical Education, Health &amp; Wellness </a:t>
            </a:r>
          </a:p>
          <a:p>
            <a:r>
              <a:rPr lang="en-US" sz="2800" b="1" dirty="0" smtClean="0"/>
              <a:t>Marge Seifert</a:t>
            </a:r>
            <a:r>
              <a:rPr lang="en-US" sz="2800" dirty="0" smtClean="0"/>
              <a:t>, Public Services Librarian</a:t>
            </a:r>
          </a:p>
          <a:p>
            <a:r>
              <a:rPr lang="en-US" sz="2800" b="1" dirty="0" smtClean="0"/>
              <a:t>Judy Sloan</a:t>
            </a:r>
            <a:r>
              <a:rPr lang="en-US" sz="2800" dirty="0" smtClean="0"/>
              <a:t>, QEP chair / PEHW</a:t>
            </a:r>
            <a:endParaRPr lang="en-US" sz="2800" dirty="0"/>
          </a:p>
          <a:p>
            <a:endParaRPr lang="en-US" sz="3600" b="1" dirty="0" smtClean="0"/>
          </a:p>
          <a:p>
            <a:pPr marL="0" indent="0">
              <a:buNone/>
            </a:pPr>
            <a:endParaRPr lang="en-US" sz="800" b="1" dirty="0" smtClean="0"/>
          </a:p>
          <a:p>
            <a:endParaRPr lang="en-US" dirty="0"/>
          </a:p>
        </p:txBody>
      </p:sp>
    </p:spTree>
    <p:extLst>
      <p:ext uri="{BB962C8B-B14F-4D97-AF65-F5344CB8AC3E}">
        <p14:creationId xmlns:p14="http://schemas.microsoft.com/office/powerpoint/2010/main" val="40177261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b="1" dirty="0"/>
              <a:t>Southern Adventist University Mission:</a:t>
            </a:r>
            <a:endParaRPr lang="en-US" dirty="0"/>
          </a:p>
          <a:p>
            <a:pPr lvl="1"/>
            <a:r>
              <a:rPr lang="en-US" dirty="0"/>
              <a:t>Southern Adventist University as a learning community nurtures Christ-likeness and encourages the pursuit of truth, wholeness, and a life of service</a:t>
            </a:r>
            <a:r>
              <a:rPr lang="en-US" dirty="0" smtClean="0"/>
              <a:t>.</a:t>
            </a:r>
            <a:endParaRPr lang="en-US" dirty="0"/>
          </a:p>
          <a:p>
            <a:r>
              <a:rPr lang="en-US" b="1" dirty="0"/>
              <a:t>General Education Student Learning Goal for Physical Development:</a:t>
            </a:r>
            <a:endParaRPr lang="en-US" dirty="0"/>
          </a:p>
          <a:p>
            <a:pPr lvl="1"/>
            <a:r>
              <a:rPr lang="en-US" dirty="0"/>
              <a:t>Take responsibility for their own well-being through a health-promoting lifestyle.</a:t>
            </a:r>
          </a:p>
          <a:p>
            <a:endParaRPr lang="en-US" dirty="0"/>
          </a:p>
        </p:txBody>
      </p:sp>
    </p:spTree>
    <p:extLst>
      <p:ext uri="{BB962C8B-B14F-4D97-AF65-F5344CB8AC3E}">
        <p14:creationId xmlns:p14="http://schemas.microsoft.com/office/powerpoint/2010/main" val="25045211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b="1" dirty="0" smtClean="0"/>
              <a:t>Quality Enhancement Plan Purpose</a:t>
            </a:r>
            <a:r>
              <a:rPr lang="en-US" b="1" dirty="0"/>
              <a:t>:</a:t>
            </a:r>
            <a:endParaRPr lang="en-US" dirty="0"/>
          </a:p>
          <a:p>
            <a:pPr marL="457200" lvl="1" indent="0">
              <a:lnSpc>
                <a:spcPct val="150000"/>
              </a:lnSpc>
              <a:buNone/>
            </a:pPr>
            <a:r>
              <a:rPr lang="en-US" dirty="0"/>
              <a:t>The purpose of the Living in Balance: Physical </a:t>
            </a:r>
            <a:r>
              <a:rPr lang="en-US" dirty="0" smtClean="0"/>
              <a:t>Activity </a:t>
            </a:r>
            <a:r>
              <a:rPr lang="en-US" dirty="0"/>
              <a:t>QEP is to enhance student learning in the psychomotor domain by incorporating intentional program and course-specific changes.</a:t>
            </a:r>
          </a:p>
          <a:p>
            <a:pPr marL="0" indent="0">
              <a:buNone/>
            </a:pPr>
            <a:endParaRPr lang="en-US" dirty="0"/>
          </a:p>
        </p:txBody>
      </p:sp>
    </p:spTree>
    <p:extLst>
      <p:ext uri="{BB962C8B-B14F-4D97-AF65-F5344CB8AC3E}">
        <p14:creationId xmlns:p14="http://schemas.microsoft.com/office/powerpoint/2010/main" val="20557655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5410200"/>
          </a:xfrm>
        </p:spPr>
        <p:txBody>
          <a:bodyPr/>
          <a:lstStyle/>
          <a:p>
            <a:pPr marL="0" lvl="0" indent="0">
              <a:spcAft>
                <a:spcPts val="600"/>
              </a:spcAft>
              <a:buNone/>
            </a:pPr>
            <a:r>
              <a:rPr lang="en-US" sz="2800" b="1" dirty="0" smtClean="0"/>
              <a:t>Student </a:t>
            </a:r>
            <a:r>
              <a:rPr lang="en-US" sz="2800" b="1" dirty="0"/>
              <a:t>Learning </a:t>
            </a:r>
            <a:r>
              <a:rPr lang="en-US" sz="2800" b="1" dirty="0" smtClean="0"/>
              <a:t>Outcomes:</a:t>
            </a:r>
          </a:p>
          <a:p>
            <a:pPr marL="457200" lvl="0" indent="-457200">
              <a:spcAft>
                <a:spcPts val="600"/>
              </a:spcAft>
              <a:buFont typeface="+mj-lt"/>
              <a:buAutoNum type="arabicPeriod"/>
            </a:pPr>
            <a:r>
              <a:rPr lang="en-US" sz="2400" dirty="0" smtClean="0"/>
              <a:t>Students </a:t>
            </a:r>
            <a:r>
              <a:rPr lang="en-US" sz="2400" dirty="0"/>
              <a:t>will be able to write a personalized fitness plan to improve or maintain a physically active lifestyle.</a:t>
            </a:r>
          </a:p>
          <a:p>
            <a:pPr marL="514350" lvl="0" indent="-514350">
              <a:spcAft>
                <a:spcPts val="600"/>
              </a:spcAft>
              <a:buFont typeface="+mj-lt"/>
              <a:buAutoNum type="arabicPeriod"/>
            </a:pPr>
            <a:r>
              <a:rPr lang="en-US" sz="2400" dirty="0"/>
              <a:t>Students will be able to analyze their fitness plan implementation and set new goals annually.</a:t>
            </a:r>
          </a:p>
          <a:p>
            <a:pPr marL="514350" lvl="0" indent="-514350">
              <a:spcAft>
                <a:spcPts val="600"/>
              </a:spcAft>
              <a:buFont typeface="+mj-lt"/>
              <a:buAutoNum type="arabicPeriod"/>
            </a:pPr>
            <a:r>
              <a:rPr lang="en-US" sz="2400" dirty="0"/>
              <a:t>Students will be able to achieve or maintain a level 3 cardio respiratory fitness rank while at Southern Adventist University. </a:t>
            </a:r>
          </a:p>
          <a:p>
            <a:pPr marL="514350" lvl="0" indent="-514350">
              <a:spcAft>
                <a:spcPts val="600"/>
              </a:spcAft>
              <a:buFont typeface="+mj-lt"/>
              <a:buAutoNum type="arabicPeriod"/>
            </a:pPr>
            <a:r>
              <a:rPr lang="en-US" sz="2400" dirty="0"/>
              <a:t>Students will be able to demonstrate an understanding of Biblical principles and </a:t>
            </a:r>
            <a:r>
              <a:rPr lang="en-US" sz="2400" dirty="0" smtClean="0"/>
              <a:t>Seventh-day Adventist </a:t>
            </a:r>
            <a:r>
              <a:rPr lang="en-US" sz="2400" dirty="0"/>
              <a:t>health </a:t>
            </a:r>
            <a:r>
              <a:rPr lang="en-US" sz="2400" dirty="0" smtClean="0"/>
              <a:t>teachings in </a:t>
            </a:r>
            <a:r>
              <a:rPr lang="en-US" sz="2400" dirty="0"/>
              <a:t>regard to physical activity. </a:t>
            </a:r>
          </a:p>
        </p:txBody>
      </p:sp>
    </p:spTree>
    <p:extLst>
      <p:ext uri="{BB962C8B-B14F-4D97-AF65-F5344CB8AC3E}">
        <p14:creationId xmlns:p14="http://schemas.microsoft.com/office/powerpoint/2010/main" val="11164460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19200"/>
            <a:ext cx="8382000" cy="4525963"/>
          </a:xfrm>
        </p:spPr>
        <p:txBody>
          <a:bodyPr/>
          <a:lstStyle/>
          <a:p>
            <a:pPr marL="0" indent="0">
              <a:buNone/>
            </a:pPr>
            <a:r>
              <a:rPr lang="en-US" b="1" dirty="0" smtClean="0"/>
              <a:t>Current Program: </a:t>
            </a:r>
            <a:r>
              <a:rPr lang="en-US" dirty="0" smtClean="0"/>
              <a:t>Physical Development </a:t>
            </a:r>
            <a:r>
              <a:rPr lang="en-US" sz="2400" dirty="0" smtClean="0"/>
              <a:t>(4-5 hours)</a:t>
            </a:r>
            <a:endParaRPr lang="en-US" sz="3600" dirty="0"/>
          </a:p>
          <a:p>
            <a:r>
              <a:rPr lang="en-US" dirty="0" smtClean="0"/>
              <a:t>P-1 Physical Activity</a:t>
            </a:r>
          </a:p>
          <a:p>
            <a:pPr marL="971550" lvl="1" indent="-514350">
              <a:buAutoNum type="alphaLcPeriod"/>
            </a:pPr>
            <a:r>
              <a:rPr lang="en-US" sz="2400" dirty="0" smtClean="0"/>
              <a:t>PEAC 225 Fitness for Life – required course</a:t>
            </a:r>
          </a:p>
          <a:p>
            <a:pPr marL="971550" lvl="1" indent="-514350">
              <a:buAutoNum type="alphaLcPeriod"/>
            </a:pPr>
            <a:r>
              <a:rPr lang="en-US" sz="2400" dirty="0" smtClean="0"/>
              <a:t>Choose one PEAC, ADAC, OLAC course (P-1-b)</a:t>
            </a:r>
          </a:p>
          <a:p>
            <a:r>
              <a:rPr lang="en-US" dirty="0" smtClean="0"/>
              <a:t>P-2 Health Science </a:t>
            </a:r>
            <a:endParaRPr lang="en-US" dirty="0"/>
          </a:p>
          <a:p>
            <a:pPr lvl="1"/>
            <a:r>
              <a:rPr lang="en-US" sz="2000" dirty="0" smtClean="0"/>
              <a:t>HLED 173 Health for Life (2 hours)</a:t>
            </a:r>
          </a:p>
          <a:p>
            <a:pPr lvl="1"/>
            <a:r>
              <a:rPr lang="en-US" sz="2000" dirty="0" smtClean="0"/>
              <a:t>HLNT 135 Nutrition for Life (3 hours)</a:t>
            </a:r>
          </a:p>
          <a:p>
            <a:pPr lvl="1"/>
            <a:r>
              <a:rPr lang="en-US" sz="2000" dirty="0" smtClean="0"/>
              <a:t>NRNT 125 Nutrition (3 hours) [Nursing &amp; Allied Health majors]</a:t>
            </a:r>
          </a:p>
          <a:p>
            <a:pPr marL="457200" lvl="1" indent="0">
              <a:buNone/>
            </a:pPr>
            <a:endParaRPr lang="en-US" sz="2000" dirty="0"/>
          </a:p>
          <a:p>
            <a:pPr>
              <a:buFont typeface="Wingdings" pitchFamily="2" charset="2"/>
              <a:buChar char="v"/>
            </a:pPr>
            <a:r>
              <a:rPr lang="en-US" sz="2800" dirty="0" smtClean="0"/>
              <a:t>Sequence</a:t>
            </a:r>
            <a:endParaRPr lang="en-US" sz="2800" dirty="0"/>
          </a:p>
          <a:p>
            <a:pPr lvl="1"/>
            <a:r>
              <a:rPr lang="en-US" sz="2000" dirty="0"/>
              <a:t>Courses can be completed in any </a:t>
            </a:r>
            <a:r>
              <a:rPr lang="en-US" sz="2000" dirty="0" smtClean="0"/>
              <a:t>sequence</a:t>
            </a:r>
            <a:endParaRPr lang="en-US" sz="2000" dirty="0"/>
          </a:p>
        </p:txBody>
      </p:sp>
      <mc:AlternateContent xmlns:mc="http://schemas.openxmlformats.org/markup-compatibility/2006">
        <mc:Choice xmlns:p14="http://schemas.microsoft.com/office/powerpoint/2010/main" Requires="p14">
          <p:contentPart p14:bwMode="auto" r:id="rId3">
            <p14:nvContentPartPr>
              <p14:cNvPr id="2" name="Ink 1"/>
              <p14:cNvContentPartPr/>
              <p14:nvPr/>
            </p14:nvContentPartPr>
            <p14:xfrm>
              <a:off x="287280" y="1250280"/>
              <a:ext cx="7714440" cy="4259520"/>
            </p14:xfrm>
          </p:contentPart>
        </mc:Choice>
        <mc:Fallback>
          <p:pic>
            <p:nvPicPr>
              <p:cNvPr id="2" name="Ink 1"/>
              <p:cNvPicPr/>
              <p:nvPr/>
            </p:nvPicPr>
            <p:blipFill>
              <a:blip r:embed="rId4"/>
              <a:stretch>
                <a:fillRect/>
              </a:stretch>
            </p:blipFill>
            <p:spPr>
              <a:xfrm>
                <a:off x="277200" y="1245960"/>
                <a:ext cx="7733160" cy="4273560"/>
              </a:xfrm>
              <a:prstGeom prst="rect">
                <a:avLst/>
              </a:prstGeom>
            </p:spPr>
          </p:pic>
        </mc:Fallback>
      </mc:AlternateContent>
    </p:spTree>
    <p:extLst>
      <p:ext uri="{BB962C8B-B14F-4D97-AF65-F5344CB8AC3E}">
        <p14:creationId xmlns:p14="http://schemas.microsoft.com/office/powerpoint/2010/main" val="42138441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295400"/>
            <a:ext cx="8229600" cy="5029200"/>
          </a:xfrm>
        </p:spPr>
        <p:txBody>
          <a:bodyPr>
            <a:normAutofit fontScale="62500" lnSpcReduction="20000"/>
          </a:bodyPr>
          <a:lstStyle/>
          <a:p>
            <a:pPr marL="0" indent="0">
              <a:buNone/>
            </a:pPr>
            <a:r>
              <a:rPr lang="en-US" sz="3800" b="1" dirty="0" smtClean="0"/>
              <a:t>Cohort Group: </a:t>
            </a:r>
            <a:r>
              <a:rPr lang="en-US" sz="3800" dirty="0"/>
              <a:t>All </a:t>
            </a:r>
            <a:r>
              <a:rPr lang="en-US" sz="3800" dirty="0" smtClean="0"/>
              <a:t>bachelor degree students</a:t>
            </a:r>
            <a:endParaRPr lang="en-US" sz="3800" dirty="0"/>
          </a:p>
          <a:p>
            <a:pPr marL="0" indent="0">
              <a:buNone/>
            </a:pPr>
            <a:r>
              <a:rPr lang="en-US" b="1" dirty="0" smtClean="0"/>
              <a:t>Track over time:</a:t>
            </a:r>
            <a:r>
              <a:rPr lang="en-US" dirty="0" smtClean="0"/>
              <a:t> Must </a:t>
            </a:r>
            <a:r>
              <a:rPr lang="en-US" dirty="0"/>
              <a:t>be able to track cohort over </a:t>
            </a:r>
            <a:r>
              <a:rPr lang="en-US" dirty="0" smtClean="0"/>
              <a:t>time and demonstrate SLO’s are being achieved</a:t>
            </a:r>
            <a:endParaRPr lang="en-US" dirty="0"/>
          </a:p>
          <a:p>
            <a:pPr marL="0" indent="0">
              <a:buNone/>
            </a:pPr>
            <a:endParaRPr lang="en-US" dirty="0" smtClean="0"/>
          </a:p>
          <a:p>
            <a:r>
              <a:rPr lang="en-US" b="1" dirty="0"/>
              <a:t>First Year:</a:t>
            </a:r>
            <a:r>
              <a:rPr lang="en-US" dirty="0"/>
              <a:t> Complete PEAC 225 Fitness for Life </a:t>
            </a:r>
            <a:r>
              <a:rPr lang="en-US" i="1" dirty="0" smtClean="0"/>
              <a:t>(</a:t>
            </a:r>
            <a:r>
              <a:rPr lang="en-US" sz="2900" i="1" dirty="0" smtClean="0"/>
              <a:t>redesigned</a:t>
            </a:r>
            <a:r>
              <a:rPr lang="en-US" i="1" dirty="0" smtClean="0"/>
              <a:t>) </a:t>
            </a:r>
            <a:r>
              <a:rPr lang="en-US" dirty="0"/>
              <a:t>required course</a:t>
            </a:r>
          </a:p>
          <a:p>
            <a:pPr lvl="1"/>
            <a:r>
              <a:rPr lang="en-US" dirty="0"/>
              <a:t>Health-related </a:t>
            </a:r>
            <a:r>
              <a:rPr lang="en-US" dirty="0" smtClean="0"/>
              <a:t>assessments </a:t>
            </a:r>
            <a:r>
              <a:rPr lang="en-US" dirty="0"/>
              <a:t>(pre-post course)</a:t>
            </a:r>
          </a:p>
          <a:p>
            <a:pPr lvl="1"/>
            <a:r>
              <a:rPr lang="en-US" dirty="0" smtClean="0"/>
              <a:t>Record </a:t>
            </a:r>
            <a:r>
              <a:rPr lang="en-US" dirty="0"/>
              <a:t>fitness activity</a:t>
            </a:r>
          </a:p>
          <a:p>
            <a:pPr lvl="1"/>
            <a:r>
              <a:rPr lang="en-US" dirty="0"/>
              <a:t>Write fitness plan – college plan/goals</a:t>
            </a:r>
          </a:p>
          <a:p>
            <a:pPr lvl="1"/>
            <a:r>
              <a:rPr lang="en-US" dirty="0"/>
              <a:t>Physical fitness and activity knowledge and values assessment (pre-post course)</a:t>
            </a:r>
          </a:p>
          <a:p>
            <a:pPr marL="0" indent="0">
              <a:buNone/>
            </a:pPr>
            <a:endParaRPr lang="en-US" dirty="0"/>
          </a:p>
          <a:p>
            <a:r>
              <a:rPr lang="en-US" b="1" dirty="0"/>
              <a:t>Second Year:</a:t>
            </a:r>
            <a:r>
              <a:rPr lang="en-US" dirty="0"/>
              <a:t> Complete any </a:t>
            </a:r>
            <a:r>
              <a:rPr lang="en-US" dirty="0" smtClean="0"/>
              <a:t>PEAC, ADAC &amp; OLAC approved activity course</a:t>
            </a:r>
          </a:p>
          <a:p>
            <a:pPr lvl="1"/>
            <a:r>
              <a:rPr lang="en-US" dirty="0" smtClean="0"/>
              <a:t>Required </a:t>
            </a:r>
            <a:r>
              <a:rPr lang="en-US" dirty="0"/>
              <a:t>to complete mid-semester fitness assessment during campus-wide fitness assessment </a:t>
            </a:r>
            <a:r>
              <a:rPr lang="en-US" dirty="0" smtClean="0"/>
              <a:t>week</a:t>
            </a:r>
          </a:p>
          <a:p>
            <a:pPr lvl="1"/>
            <a:r>
              <a:rPr lang="en-US" dirty="0" smtClean="0"/>
              <a:t>Evaluate </a:t>
            </a:r>
            <a:r>
              <a:rPr lang="en-US" dirty="0"/>
              <a:t>fitness plan</a:t>
            </a:r>
          </a:p>
          <a:p>
            <a:pPr lvl="1"/>
            <a:r>
              <a:rPr lang="en-US" dirty="0"/>
              <a:t>Write new/adjusted fitness plan</a:t>
            </a:r>
          </a:p>
          <a:p>
            <a:pPr lvl="2"/>
            <a:endParaRPr lang="en-US" sz="2000" dirty="0" smtClean="0"/>
          </a:p>
          <a:p>
            <a:pPr lvl="1"/>
            <a:endParaRPr lang="en-US" sz="2400" dirty="0"/>
          </a:p>
          <a:p>
            <a:pPr marL="0" indent="0">
              <a:buNone/>
            </a:pPr>
            <a:endParaRPr lang="en-US" sz="2400" dirty="0"/>
          </a:p>
        </p:txBody>
      </p:sp>
    </p:spTree>
    <p:extLst>
      <p:ext uri="{BB962C8B-B14F-4D97-AF65-F5344CB8AC3E}">
        <p14:creationId xmlns:p14="http://schemas.microsoft.com/office/powerpoint/2010/main" val="26411048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525963"/>
          </a:xfrm>
        </p:spPr>
        <p:txBody>
          <a:bodyPr/>
          <a:lstStyle/>
          <a:p>
            <a:r>
              <a:rPr lang="en-US" sz="2000" b="1" dirty="0" smtClean="0"/>
              <a:t>Third Year</a:t>
            </a:r>
            <a:r>
              <a:rPr lang="en-US" sz="2000" b="1" dirty="0"/>
              <a:t>:</a:t>
            </a:r>
            <a:r>
              <a:rPr lang="en-US" sz="2000" dirty="0"/>
              <a:t> Complete any PEAC, ADAC &amp; OLAC approved activity course</a:t>
            </a:r>
          </a:p>
          <a:p>
            <a:pPr lvl="1"/>
            <a:r>
              <a:rPr lang="en-US" sz="1800" dirty="0"/>
              <a:t>Required to complete mid-semester fitness assessment during campus-wide fitness assessment </a:t>
            </a:r>
            <a:r>
              <a:rPr lang="en-US" sz="1800" dirty="0" smtClean="0"/>
              <a:t>week</a:t>
            </a:r>
            <a:endParaRPr lang="en-US" sz="1800" dirty="0"/>
          </a:p>
          <a:p>
            <a:pPr lvl="1"/>
            <a:r>
              <a:rPr lang="en-US" sz="1800" dirty="0"/>
              <a:t>Evaluate fitness plan</a:t>
            </a:r>
          </a:p>
          <a:p>
            <a:pPr lvl="1"/>
            <a:r>
              <a:rPr lang="en-US" sz="1800" dirty="0"/>
              <a:t>Write new/adjusted fitness </a:t>
            </a:r>
            <a:r>
              <a:rPr lang="en-US" sz="1800" dirty="0" smtClean="0"/>
              <a:t>plan</a:t>
            </a:r>
          </a:p>
          <a:p>
            <a:pPr marL="457200" lvl="1" indent="0">
              <a:buNone/>
            </a:pPr>
            <a:endParaRPr lang="en-US" sz="2000" dirty="0"/>
          </a:p>
          <a:p>
            <a:r>
              <a:rPr lang="en-US" sz="2000" b="1" dirty="0"/>
              <a:t>Fourth Year:</a:t>
            </a:r>
            <a:r>
              <a:rPr lang="en-US" sz="2000" dirty="0"/>
              <a:t> Complete PEAC 425 </a:t>
            </a:r>
            <a:r>
              <a:rPr lang="en-US" sz="2000" dirty="0" smtClean="0"/>
              <a:t>Fit for Hire </a:t>
            </a:r>
            <a:r>
              <a:rPr lang="en-US" sz="2000" dirty="0"/>
              <a:t>required </a:t>
            </a:r>
            <a:r>
              <a:rPr lang="en-US" sz="2000" dirty="0" smtClean="0"/>
              <a:t>course (Capstone)</a:t>
            </a:r>
            <a:endParaRPr lang="en-US" sz="2000" dirty="0"/>
          </a:p>
          <a:p>
            <a:pPr lvl="1"/>
            <a:r>
              <a:rPr lang="en-US" sz="1800" dirty="0"/>
              <a:t>Health-related assessments (pre-post </a:t>
            </a:r>
            <a:r>
              <a:rPr lang="en-US" sz="1800" dirty="0" smtClean="0"/>
              <a:t>course </a:t>
            </a:r>
            <a:r>
              <a:rPr lang="en-US" sz="1800" dirty="0"/>
              <a:t>and pre-post </a:t>
            </a:r>
            <a:r>
              <a:rPr lang="en-US" sz="1800" dirty="0" smtClean="0"/>
              <a:t>program)</a:t>
            </a:r>
            <a:endParaRPr lang="en-US" sz="1800" dirty="0"/>
          </a:p>
          <a:p>
            <a:pPr lvl="1"/>
            <a:r>
              <a:rPr lang="en-US" sz="1800" dirty="0" smtClean="0"/>
              <a:t>Record </a:t>
            </a:r>
            <a:r>
              <a:rPr lang="en-US" sz="1800" dirty="0"/>
              <a:t>fitness activity (pre-post program)</a:t>
            </a:r>
          </a:p>
          <a:p>
            <a:pPr lvl="1"/>
            <a:r>
              <a:rPr lang="en-US" sz="1800" dirty="0"/>
              <a:t>Evaluate fitness plan – review all fitness plan from college experience</a:t>
            </a:r>
          </a:p>
          <a:p>
            <a:pPr lvl="1"/>
            <a:r>
              <a:rPr lang="en-US" sz="1800" dirty="0"/>
              <a:t>Write new/adjusted fitness plan – include post-college fitness plan</a:t>
            </a:r>
          </a:p>
          <a:p>
            <a:pPr lvl="1"/>
            <a:r>
              <a:rPr lang="en-US" sz="1800" dirty="0"/>
              <a:t>Physical fitness and activity knowledge and values assessment (pre-post course and pre-post program</a:t>
            </a:r>
            <a:r>
              <a:rPr lang="en-US" sz="1800" dirty="0" smtClean="0"/>
              <a:t>)</a:t>
            </a:r>
            <a:endParaRPr lang="en-US" sz="1800" dirty="0"/>
          </a:p>
        </p:txBody>
      </p:sp>
    </p:spTree>
    <p:extLst>
      <p:ext uri="{BB962C8B-B14F-4D97-AF65-F5344CB8AC3E}">
        <p14:creationId xmlns:p14="http://schemas.microsoft.com/office/powerpoint/2010/main" val="894413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22437"/>
            <a:ext cx="8229600" cy="4525963"/>
          </a:xfrm>
        </p:spPr>
        <p:txBody>
          <a:bodyPr/>
          <a:lstStyle/>
          <a:p>
            <a:r>
              <a:rPr lang="en-US" dirty="0" smtClean="0"/>
              <a:t>Plan for AS degree students:</a:t>
            </a:r>
          </a:p>
          <a:p>
            <a:pPr lvl="1"/>
            <a:r>
              <a:rPr lang="en-US" sz="1800" b="1" dirty="0"/>
              <a:t>First Year:</a:t>
            </a:r>
            <a:r>
              <a:rPr lang="en-US" sz="1800" dirty="0"/>
              <a:t> Complete PEAC 225 Fitness for Life </a:t>
            </a:r>
            <a:r>
              <a:rPr lang="en-US" sz="1800" i="1" dirty="0"/>
              <a:t>(redesigned) </a:t>
            </a:r>
            <a:r>
              <a:rPr lang="en-US" sz="1800" dirty="0"/>
              <a:t>required </a:t>
            </a:r>
            <a:r>
              <a:rPr lang="en-US" sz="1800" dirty="0" smtClean="0"/>
              <a:t>course</a:t>
            </a:r>
          </a:p>
          <a:p>
            <a:pPr lvl="1"/>
            <a:r>
              <a:rPr lang="en-US" sz="1800" b="1" dirty="0"/>
              <a:t>Second Year:</a:t>
            </a:r>
            <a:r>
              <a:rPr lang="en-US" sz="1800" dirty="0"/>
              <a:t> Complete any PEAC, ADAC &amp; OLAC approved activity </a:t>
            </a:r>
            <a:r>
              <a:rPr lang="en-US" sz="1800" dirty="0" smtClean="0"/>
              <a:t>course</a:t>
            </a:r>
          </a:p>
          <a:p>
            <a:pPr marL="457200" lvl="1" indent="0">
              <a:buNone/>
            </a:pPr>
            <a:endParaRPr lang="en-US" sz="2400" dirty="0"/>
          </a:p>
          <a:p>
            <a:r>
              <a:rPr lang="en-US" dirty="0" smtClean="0"/>
              <a:t>Plan for transfer students:</a:t>
            </a:r>
          </a:p>
          <a:p>
            <a:pPr lvl="1"/>
            <a:r>
              <a:rPr lang="en-US" sz="1800" b="1" dirty="0"/>
              <a:t>Must</a:t>
            </a:r>
            <a:r>
              <a:rPr lang="en-US" sz="1800" dirty="0"/>
              <a:t> take PEAC 125 and </a:t>
            </a:r>
            <a:r>
              <a:rPr lang="en-US" sz="1800" dirty="0" smtClean="0"/>
              <a:t>425</a:t>
            </a:r>
          </a:p>
          <a:p>
            <a:pPr lvl="2"/>
            <a:r>
              <a:rPr lang="en-US" sz="1600" dirty="0" smtClean="0"/>
              <a:t>Activity </a:t>
            </a:r>
            <a:r>
              <a:rPr lang="en-US" sz="1600" dirty="0"/>
              <a:t>courses may transfer in to fulfill 2</a:t>
            </a:r>
            <a:r>
              <a:rPr lang="en-US" sz="1600" baseline="30000" dirty="0"/>
              <a:t>nd</a:t>
            </a:r>
            <a:r>
              <a:rPr lang="en-US" sz="1600" dirty="0"/>
              <a:t> and 3</a:t>
            </a:r>
            <a:r>
              <a:rPr lang="en-US" sz="1600" baseline="30000" dirty="0"/>
              <a:t>rd</a:t>
            </a:r>
            <a:r>
              <a:rPr lang="en-US" sz="1600" dirty="0"/>
              <a:t> year </a:t>
            </a:r>
            <a:r>
              <a:rPr lang="en-US" sz="1600" dirty="0" smtClean="0"/>
              <a:t>requirements</a:t>
            </a:r>
            <a:endParaRPr lang="en-US" sz="1600" dirty="0"/>
          </a:p>
          <a:p>
            <a:pPr lvl="1"/>
            <a:r>
              <a:rPr lang="en-US" sz="1800" dirty="0"/>
              <a:t>Transfer as a sophomore; need one additional activity course</a:t>
            </a:r>
          </a:p>
          <a:p>
            <a:pPr lvl="1"/>
            <a:r>
              <a:rPr lang="en-US" sz="1800" dirty="0"/>
              <a:t>Transfer as a junior/senior; no additional activity courses needed</a:t>
            </a:r>
          </a:p>
          <a:p>
            <a:pPr lvl="1"/>
            <a:r>
              <a:rPr lang="en-US" sz="1800" i="1" dirty="0"/>
              <a:t>Seniors must take PEAC </a:t>
            </a:r>
            <a:r>
              <a:rPr lang="en-US" sz="1800" i="1" dirty="0" smtClean="0"/>
              <a:t>225 fall </a:t>
            </a:r>
            <a:r>
              <a:rPr lang="en-US" sz="1800" i="1" dirty="0"/>
              <a:t>semester and PEAC 425 </a:t>
            </a:r>
            <a:r>
              <a:rPr lang="en-US" sz="1800" i="1" dirty="0" smtClean="0"/>
              <a:t>winter semester</a:t>
            </a:r>
            <a:endParaRPr lang="en-US" sz="1800" dirty="0"/>
          </a:p>
          <a:p>
            <a:pPr lvl="1"/>
            <a:endParaRPr lang="en-US" sz="1800" dirty="0"/>
          </a:p>
        </p:txBody>
      </p:sp>
    </p:spTree>
    <p:extLst>
      <p:ext uri="{BB962C8B-B14F-4D97-AF65-F5344CB8AC3E}">
        <p14:creationId xmlns:p14="http://schemas.microsoft.com/office/powerpoint/2010/main" val="3148328907"/>
      </p:ext>
    </p:extLst>
  </p:cSld>
  <p:clrMapOvr>
    <a:masterClrMapping/>
  </p:clrMapOvr>
  <p:timing>
    <p:tnLst>
      <p:par>
        <p:cTn id="1" dur="indefinite" restart="never" nodeType="tmRoot"/>
      </p:par>
    </p:tnLst>
  </p:timing>
</p:sld>
</file>

<file path=ppt/theme/theme1.xml><?xml version="1.0" encoding="utf-8"?>
<a:theme xmlns:a="http://schemas.openxmlformats.org/drawingml/2006/main" name="EvergreenWaveTemplat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SAU Green Wav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853D47C762D54C87CF525A946C0250" ma:contentTypeVersion="1" ma:contentTypeDescription="Create a new document." ma:contentTypeScope="" ma:versionID="b88cafd0a7d1d5a805aef92788da8b0a">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EDC5F7F2-1EAD-454E-A67E-2DA57D9E9FA9}"/>
</file>

<file path=customXml/itemProps2.xml><?xml version="1.0" encoding="utf-8"?>
<ds:datastoreItem xmlns:ds="http://schemas.openxmlformats.org/officeDocument/2006/customXml" ds:itemID="{449E6F4C-5BDE-43D5-AC6B-CF4BC3A3B8C1}"/>
</file>

<file path=customXml/itemProps3.xml><?xml version="1.0" encoding="utf-8"?>
<ds:datastoreItem xmlns:ds="http://schemas.openxmlformats.org/officeDocument/2006/customXml" ds:itemID="{51208D51-7B4B-47D0-9B8D-A8590CB3524E}"/>
</file>

<file path=docProps/app.xml><?xml version="1.0" encoding="utf-8"?>
<Properties xmlns="http://schemas.openxmlformats.org/officeDocument/2006/extended-properties" xmlns:vt="http://schemas.openxmlformats.org/officeDocument/2006/docPropsVTypes">
  <TotalTime>501</TotalTime>
  <Words>972</Words>
  <Application>Microsoft Office PowerPoint</Application>
  <PresentationFormat>On-screen Show (4:3)</PresentationFormat>
  <Paragraphs>108</Paragraphs>
  <Slides>11</Slides>
  <Notes>10</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EvergreenWaveTemplate-2</vt:lpstr>
      <vt:lpstr>SAU Green Wave</vt:lpstr>
      <vt:lpstr>Living in Balance: Physical Activity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Living in Balance: Physical Activity</dc:title>
  <dc:creator>Judy Sloan</dc:creator>
  <cp:lastModifiedBy>Judy Sloan</cp:lastModifiedBy>
  <cp:revision>3</cp:revision>
  <dcterms:created xsi:type="dcterms:W3CDTF">2011-11-28T13:14:52Z</dcterms:created>
  <dcterms:modified xsi:type="dcterms:W3CDTF">2011-11-28T21:36:34Z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0x01010054853D47C762D54C87CF525A946C0250</vt:lpwstr>
  </property>
</Properties>
</file>