
<file path=[Content_Types].xml><?xml version="1.0" encoding="utf-8"?>
<Types xmlns="http://schemas.openxmlformats.org/package/2006/content-types">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customXml/itemProps1.xml" ContentType="application/vnd.openxmlformats-officedocument.customXmlProperties+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Default Extension="jpeg" ContentType="image/jpeg"/>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Default Extension="jpg" ContentType="image/jpeg"/>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Default Extension="rels" ContentType="application/vnd.openxmlformats-package.relationships+xml"/>
  <Override PartName="/ppt/slides/slide2.xml" ContentType="application/vnd.openxmlformats-officedocument.presentationml.slide+xml"/>
  <Override PartName="/ppt/slideLayouts/slideLayout1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8"/>
  </p:notesMasterIdLst>
  <p:handoutMasterIdLst>
    <p:handoutMasterId r:id="rId19"/>
  </p:handoutMasterIdLst>
  <p:sldIdLst>
    <p:sldId id="277" r:id="rId3"/>
    <p:sldId id="278" r:id="rId4"/>
    <p:sldId id="290" r:id="rId5"/>
    <p:sldId id="283" r:id="rId6"/>
    <p:sldId id="279" r:id="rId7"/>
    <p:sldId id="284" r:id="rId8"/>
    <p:sldId id="285" r:id="rId9"/>
    <p:sldId id="286" r:id="rId10"/>
    <p:sldId id="287" r:id="rId11"/>
    <p:sldId id="288" r:id="rId12"/>
    <p:sldId id="289" r:id="rId13"/>
    <p:sldId id="280" r:id="rId14"/>
    <p:sldId id="263" r:id="rId15"/>
    <p:sldId id="281"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071" autoAdjust="0"/>
  </p:normalViewPr>
  <p:slideViewPr>
    <p:cSldViewPr>
      <p:cViewPr varScale="1">
        <p:scale>
          <a:sx n="31" d="100"/>
          <a:sy n="31" d="100"/>
        </p:scale>
        <p:origin x="-1642" y="-86"/>
      </p:cViewPr>
      <p:guideLst>
        <p:guide orient="horz" pos="2160"/>
        <p:guide pos="2880"/>
      </p:guideLst>
    </p:cSldViewPr>
  </p:slideViewPr>
  <p:notesTextViewPr>
    <p:cViewPr>
      <p:scale>
        <a:sx n="1" d="1"/>
        <a:sy n="1" d="1"/>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26" Type="http://schemas.openxmlformats.org/officeDocument/2006/relationships/customXml" Target="../customXml/item3.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ustomXml" Target="../customXml/item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6C0B77A-A04B-4D8E-83CC-8954B2D5A346}" type="datetimeFigureOut">
              <a:rPr lang="en-US" smtClean="0"/>
              <a:t>8/23/2011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88A2D17-F7F1-4400-BF14-993F0F81882C}" type="slidenum">
              <a:rPr lang="en-US" smtClean="0"/>
              <a:t>‹#›</a:t>
            </a:fld>
            <a:endParaRPr lang="en-US"/>
          </a:p>
        </p:txBody>
      </p:sp>
    </p:spTree>
    <p:extLst>
      <p:ext uri="{BB962C8B-B14F-4D97-AF65-F5344CB8AC3E}">
        <p14:creationId xmlns:p14="http://schemas.microsoft.com/office/powerpoint/2010/main" val="933919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007135-E6FF-4A80-895A-0A490001D4C8}" type="datetimeFigureOut">
              <a:rPr lang="en-US" smtClean="0"/>
              <a:t>8/23/2011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04CEC2-9C25-439D-A08E-68CCAA898770}" type="slidenum">
              <a:rPr lang="en-US" smtClean="0"/>
              <a:t>‹#›</a:t>
            </a:fld>
            <a:endParaRPr lang="en-US"/>
          </a:p>
        </p:txBody>
      </p:sp>
    </p:spTree>
    <p:extLst>
      <p:ext uri="{BB962C8B-B14F-4D97-AF65-F5344CB8AC3E}">
        <p14:creationId xmlns:p14="http://schemas.microsoft.com/office/powerpoint/2010/main" val="1960432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a:t>
            </a:r>
            <a:r>
              <a:rPr lang="en-US" baseline="0" dirty="0" smtClean="0"/>
              <a:t> </a:t>
            </a:r>
            <a:r>
              <a:rPr lang="en-US" baseline="0" dirty="0" smtClean="0"/>
              <a:t>afternoon. </a:t>
            </a:r>
            <a:r>
              <a:rPr lang="en-US" baseline="0" dirty="0" smtClean="0"/>
              <a:t>My name is Judy Sloan.</a:t>
            </a:r>
          </a:p>
          <a:p>
            <a:r>
              <a:rPr lang="en-US" baseline="0" dirty="0" smtClean="0"/>
              <a:t>As part of our SACS accreditation we are required to do a QEP.</a:t>
            </a:r>
          </a:p>
          <a:p>
            <a:r>
              <a:rPr lang="en-US" baseline="0" dirty="0" smtClean="0"/>
              <a:t>Our QEP is Living in Balance: Physical Activity.</a:t>
            </a:r>
            <a:endParaRPr lang="en-US" dirty="0"/>
          </a:p>
        </p:txBody>
      </p:sp>
      <p:sp>
        <p:nvSpPr>
          <p:cNvPr id="4" name="Slide Number Placeholder 3"/>
          <p:cNvSpPr>
            <a:spLocks noGrp="1"/>
          </p:cNvSpPr>
          <p:nvPr>
            <p:ph type="sldNum" sz="quarter" idx="10"/>
          </p:nvPr>
        </p:nvSpPr>
        <p:spPr/>
        <p:txBody>
          <a:bodyPr/>
          <a:lstStyle/>
          <a:p>
            <a:fld id="{660F702C-C99B-49DF-AD5C-85096BA6AA43}"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698904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students were given</a:t>
            </a:r>
            <a:r>
              <a:rPr lang="en-US" baseline="0" dirty="0" smtClean="0"/>
              <a:t> the opportunity to select as many items as they though would help improve their overall health, these were the top 3.</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10</a:t>
            </a:fld>
            <a:endParaRPr lang="en-US"/>
          </a:p>
        </p:txBody>
      </p:sp>
    </p:spTree>
    <p:extLst>
      <p:ext uri="{BB962C8B-B14F-4D97-AF65-F5344CB8AC3E}">
        <p14:creationId xmlns:p14="http://schemas.microsoft.com/office/powerpoint/2010/main" val="839653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data on slide)</a:t>
            </a:r>
          </a:p>
          <a:p>
            <a:r>
              <a:rPr lang="en-US" dirty="0" smtClean="0"/>
              <a:t>Where</a:t>
            </a:r>
            <a:r>
              <a:rPr lang="en-US" baseline="0" dirty="0" smtClean="0"/>
              <a:t> do we go from here?</a:t>
            </a:r>
          </a:p>
          <a:p>
            <a:r>
              <a:rPr lang="en-US" baseline="0" dirty="0" smtClean="0"/>
              <a:t>We see the evidence – the need for a focused plan on improving student learning outcomes in the psychomotor domain.</a:t>
            </a:r>
          </a:p>
          <a:p>
            <a:r>
              <a:rPr lang="en-US" baseline="0" dirty="0" smtClean="0"/>
              <a:t>It is good that we selected Living in Balance: Physical Activity as our QEP for our SACS accreditation. There is a NEED!</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11</a:t>
            </a:fld>
            <a:endParaRPr lang="en-US"/>
          </a:p>
        </p:txBody>
      </p:sp>
    </p:spTree>
    <p:extLst>
      <p:ext uri="{BB962C8B-B14F-4D97-AF65-F5344CB8AC3E}">
        <p14:creationId xmlns:p14="http://schemas.microsoft.com/office/powerpoint/2010/main" val="839653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our meeting</a:t>
            </a:r>
            <a:r>
              <a:rPr lang="en-US" baseline="0" dirty="0" smtClean="0"/>
              <a:t> with Dr. Rudy Jackson our SACS liaison this past Tuesday the following 4 points were made clear for us to keep in mind as we move forward.</a:t>
            </a:r>
          </a:p>
          <a:p>
            <a:pPr marL="228600" indent="-228600">
              <a:buFont typeface="+mj-lt"/>
              <a:buAutoNum type="arabicPeriod"/>
            </a:pPr>
            <a:r>
              <a:rPr lang="en-US" baseline="0" dirty="0" smtClean="0"/>
              <a:t>We must have measureable outcomes that show the students have learned something new and it took more than a couple of class periods to teach it.</a:t>
            </a:r>
          </a:p>
          <a:p>
            <a:pPr marL="228600" indent="-228600">
              <a:buFont typeface="+mj-lt"/>
              <a:buAutoNum type="arabicPeriod"/>
            </a:pPr>
            <a:r>
              <a:rPr lang="en-US" baseline="0" dirty="0" smtClean="0"/>
              <a:t>We must be clear about our cohort group.</a:t>
            </a:r>
          </a:p>
          <a:p>
            <a:pPr marL="228600" indent="-228600">
              <a:buFont typeface="+mj-lt"/>
              <a:buAutoNum type="arabicPeriod"/>
            </a:pPr>
            <a:r>
              <a:rPr lang="en-US" baseline="0" dirty="0" smtClean="0"/>
              <a:t>Must track </a:t>
            </a:r>
            <a:r>
              <a:rPr lang="en-US" dirty="0" smtClean="0"/>
              <a:t>cohort over time to determine that student learning has occurred. For example,</a:t>
            </a:r>
            <a:r>
              <a:rPr lang="en-US" baseline="0" dirty="0" smtClean="0"/>
              <a:t> if PEAC 225 becomes a required course for all 1</a:t>
            </a:r>
            <a:r>
              <a:rPr lang="en-US" baseline="30000" dirty="0" smtClean="0"/>
              <a:t>st</a:t>
            </a:r>
            <a:r>
              <a:rPr lang="en-US" baseline="0" dirty="0" smtClean="0"/>
              <a:t> year students in order to begin teaching the students the SLO they are expected to know, when and where will they be tested later to ensure learning occurred? How will the SLO’s that cannot be covered in one course be implemented into the curriculum? These are questions we must answer.</a:t>
            </a:r>
          </a:p>
          <a:p>
            <a:pPr marL="228600" indent="-228600">
              <a:buFont typeface="+mj-lt"/>
              <a:buAutoNum type="arabicPeriod"/>
            </a:pPr>
            <a:r>
              <a:rPr lang="en-US" baseline="0" dirty="0" smtClean="0"/>
              <a:t>Results from the implementation of the program need to be available by 2016 for the 5</a:t>
            </a:r>
            <a:r>
              <a:rPr lang="en-US" baseline="30000" dirty="0" smtClean="0"/>
              <a:t>th</a:t>
            </a:r>
            <a:r>
              <a:rPr lang="en-US" baseline="0" dirty="0" smtClean="0"/>
              <a:t> year report. Again, if we have all 1</a:t>
            </a:r>
            <a:r>
              <a:rPr lang="en-US" baseline="30000" dirty="0" smtClean="0"/>
              <a:t>st</a:t>
            </a:r>
            <a:r>
              <a:rPr lang="en-US" baseline="0" dirty="0" smtClean="0"/>
              <a:t> year students in the fall of the 2012 school year begin as the cohort group and given that they will take 4 years to complete their program that puts us right at 2016.</a:t>
            </a:r>
          </a:p>
          <a:p>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12</a:t>
            </a:fld>
            <a:endParaRPr lang="en-US"/>
          </a:p>
        </p:txBody>
      </p:sp>
    </p:spTree>
    <p:extLst>
      <p:ext uri="{BB962C8B-B14F-4D97-AF65-F5344CB8AC3E}">
        <p14:creationId xmlns:p14="http://schemas.microsoft.com/office/powerpoint/2010/main" val="8396537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a:t>
            </a:r>
            <a:r>
              <a:rPr lang="en-US" baseline="0" dirty="0" smtClean="0"/>
              <a:t> slide) – and the one that is successful is policy change.</a:t>
            </a:r>
          </a:p>
          <a:p>
            <a:r>
              <a:rPr lang="en-US" baseline="0" dirty="0" smtClean="0"/>
              <a:t>	Smoking illustration:</a:t>
            </a:r>
          </a:p>
          <a:p>
            <a:r>
              <a:rPr lang="en-US" baseline="0" dirty="0" smtClean="0"/>
              <a:t>	1. Stop smoking programs</a:t>
            </a:r>
          </a:p>
          <a:p>
            <a:r>
              <a:rPr lang="en-US" baseline="0" dirty="0" smtClean="0"/>
              <a:t>	2. Restaurants having a non-smoking section</a:t>
            </a:r>
          </a:p>
          <a:p>
            <a:r>
              <a:rPr lang="en-US" baseline="0" dirty="0" smtClean="0"/>
              <a:t>	3. True change came when policies were enacted to have smoke-free environments, of which we are thankful recipients!</a:t>
            </a:r>
          </a:p>
          <a:p>
            <a:r>
              <a:rPr lang="en-US" baseline="0" dirty="0" smtClean="0"/>
              <a:t>In our case policy change is curricular change. We will restructure fitness for life to meet the needs of our students and the mission of Southern Adventist University, and yes, to meet part of the requirements for SACS. Yet this one curricular change will not accomplish all that is needed. Change lies ahead of us and is needed for the best education that we at Southern Adventist University can provide to our students. </a:t>
            </a:r>
          </a:p>
          <a:p>
            <a:r>
              <a:rPr lang="en-US" baseline="0" dirty="0" smtClean="0"/>
              <a:t>I will end with this quote…</a:t>
            </a:r>
            <a:endParaRPr lang="en-US" dirty="0"/>
          </a:p>
        </p:txBody>
      </p:sp>
      <p:sp>
        <p:nvSpPr>
          <p:cNvPr id="4" name="Slide Number Placeholder 3"/>
          <p:cNvSpPr>
            <a:spLocks noGrp="1"/>
          </p:cNvSpPr>
          <p:nvPr>
            <p:ph type="sldNum" sz="quarter" idx="10"/>
          </p:nvPr>
        </p:nvSpPr>
        <p:spPr/>
        <p:txBody>
          <a:bodyPr/>
          <a:lstStyle/>
          <a:p>
            <a:fld id="{660F702C-C99B-49DF-AD5C-85096BA6AA43}" type="slidenum">
              <a:rPr lang="en-US" smtClean="0"/>
              <a:t>13</a:t>
            </a:fld>
            <a:endParaRPr lang="en-US"/>
          </a:p>
        </p:txBody>
      </p:sp>
    </p:spTree>
    <p:extLst>
      <p:ext uri="{BB962C8B-B14F-4D97-AF65-F5344CB8AC3E}">
        <p14:creationId xmlns:p14="http://schemas.microsoft.com/office/powerpoint/2010/main" val="22631675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am choosing to seek</a:t>
            </a:r>
            <a:r>
              <a:rPr lang="en-US" baseline="0" dirty="0" smtClean="0"/>
              <a:t> to provide an education that will endure unto eternal life. I pray that is your choice too.</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14</a:t>
            </a:fld>
            <a:endParaRPr lang="en-US"/>
          </a:p>
        </p:txBody>
      </p:sp>
    </p:spTree>
    <p:extLst>
      <p:ext uri="{BB962C8B-B14F-4D97-AF65-F5344CB8AC3E}">
        <p14:creationId xmlns:p14="http://schemas.microsoft.com/office/powerpoint/2010/main" val="839653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0F702C-C99B-49DF-AD5C-85096BA6AA43}" type="slidenum">
              <a:rPr lang="en-US" smtClean="0"/>
              <a:t>15</a:t>
            </a:fld>
            <a:endParaRPr lang="en-US"/>
          </a:p>
        </p:txBody>
      </p:sp>
    </p:spTree>
    <p:extLst>
      <p:ext uri="{BB962C8B-B14F-4D97-AF65-F5344CB8AC3E}">
        <p14:creationId xmlns:p14="http://schemas.microsoft.com/office/powerpoint/2010/main" val="2263167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will cover three areas today…</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2</a:t>
            </a:fld>
            <a:endParaRPr lang="en-US"/>
          </a:p>
        </p:txBody>
      </p:sp>
    </p:spTree>
    <p:extLst>
      <p:ext uri="{BB962C8B-B14F-4D97-AF65-F5344CB8AC3E}">
        <p14:creationId xmlns:p14="http://schemas.microsoft.com/office/powerpoint/2010/main" val="839653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Adventists have been</a:t>
            </a:r>
            <a:r>
              <a:rPr lang="en-US" baseline="0" dirty="0" smtClean="0"/>
              <a:t> in the news in the recent years for their healthy lifestyle and longevity. Will it continue?</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3</a:t>
            </a:fld>
            <a:endParaRPr lang="en-US"/>
          </a:p>
        </p:txBody>
      </p:sp>
    </p:spTree>
    <p:extLst>
      <p:ext uri="{BB962C8B-B14F-4D97-AF65-F5344CB8AC3E}">
        <p14:creationId xmlns:p14="http://schemas.microsoft.com/office/powerpoint/2010/main" val="1712537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baseline</a:t>
            </a:r>
            <a:r>
              <a:rPr lang="en-US" baseline="0" dirty="0" smtClean="0"/>
              <a:t> data collected is at the program level and the course level, specifically Fitness for Life.</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4</a:t>
            </a:fld>
            <a:endParaRPr lang="en-US"/>
          </a:p>
        </p:txBody>
      </p:sp>
    </p:spTree>
    <p:extLst>
      <p:ext uri="{BB962C8B-B14F-4D97-AF65-F5344CB8AC3E}">
        <p14:creationId xmlns:p14="http://schemas.microsoft.com/office/powerpoint/2010/main" val="839653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Skill-based</a:t>
            </a:r>
            <a:r>
              <a:rPr lang="en-US" baseline="0" dirty="0" smtClean="0"/>
              <a:t> courses include: </a:t>
            </a:r>
            <a:r>
              <a:rPr lang="en-US" dirty="0" smtClean="0"/>
              <a:t>Backpacking,</a:t>
            </a:r>
            <a:r>
              <a:rPr lang="en-US" baseline="0" dirty="0" smtClean="0"/>
              <a:t> </a:t>
            </a:r>
            <a:r>
              <a:rPr lang="en-US" dirty="0" smtClean="0"/>
              <a:t>Kayaking,</a:t>
            </a:r>
            <a:r>
              <a:rPr lang="en-US" baseline="0" dirty="0" smtClean="0"/>
              <a:t> </a:t>
            </a:r>
            <a:r>
              <a:rPr lang="en-US" dirty="0" smtClean="0"/>
              <a:t>Tennis,</a:t>
            </a:r>
            <a:r>
              <a:rPr lang="en-US" baseline="0" dirty="0" smtClean="0"/>
              <a:t> </a:t>
            </a:r>
            <a:r>
              <a:rPr lang="en-US" dirty="0" smtClean="0"/>
              <a:t>Golf,</a:t>
            </a:r>
            <a:r>
              <a:rPr lang="en-US" baseline="0" dirty="0" smtClean="0"/>
              <a:t> etc.</a:t>
            </a:r>
            <a:endParaRPr lang="en-US" dirty="0" smtClean="0"/>
          </a:p>
          <a:p>
            <a:r>
              <a:rPr lang="en-US" dirty="0" smtClean="0"/>
              <a:t>Fitness-based</a:t>
            </a:r>
            <a:r>
              <a:rPr lang="en-US" baseline="0" dirty="0" smtClean="0"/>
              <a:t> are courses like: personal conditioning and weight training</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5</a:t>
            </a:fld>
            <a:endParaRPr lang="en-US"/>
          </a:p>
        </p:txBody>
      </p:sp>
    </p:spTree>
    <p:extLst>
      <p:ext uri="{BB962C8B-B14F-4D97-AF65-F5344CB8AC3E}">
        <p14:creationId xmlns:p14="http://schemas.microsoft.com/office/powerpoint/2010/main" val="839653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at Southern Adventist University, </a:t>
            </a:r>
            <a:r>
              <a:rPr lang="en-US" dirty="0" smtClean="0"/>
              <a:t>seek to be the leaders in</a:t>
            </a:r>
            <a:r>
              <a:rPr lang="en-US" baseline="0" dirty="0" smtClean="0"/>
              <a:t> education – other institutions look to us and our leadership!</a:t>
            </a:r>
          </a:p>
          <a:p>
            <a:r>
              <a:rPr lang="en-US" baseline="0" dirty="0" smtClean="0"/>
              <a:t>The Southern Adventist University mission statement clearly identifies our value of educating the whole person</a:t>
            </a:r>
          </a:p>
          <a:p>
            <a:r>
              <a:rPr lang="en-US" baseline="0" dirty="0" smtClean="0"/>
              <a:t>The board, the advancement team, the administration, and many others met the challenge so that the Hulsey Wellness Center could become a reality.</a:t>
            </a:r>
          </a:p>
          <a:p>
            <a:r>
              <a:rPr lang="en-US" baseline="0" dirty="0" smtClean="0"/>
              <a:t>Are we maximizing its potential?</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6</a:t>
            </a:fld>
            <a:endParaRPr lang="en-US"/>
          </a:p>
        </p:txBody>
      </p:sp>
    </p:spTree>
    <p:extLst>
      <p:ext uri="{BB962C8B-B14F-4D97-AF65-F5344CB8AC3E}">
        <p14:creationId xmlns:p14="http://schemas.microsoft.com/office/powerpoint/2010/main" val="839653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99% of the employees/students</a:t>
            </a:r>
            <a:r>
              <a:rPr lang="en-US" baseline="0" dirty="0" smtClean="0"/>
              <a:t> said that we could improve our physical fitness.</a:t>
            </a:r>
          </a:p>
          <a:p>
            <a:r>
              <a:rPr lang="en-US" baseline="0" dirty="0" smtClean="0"/>
              <a:t>64% said they would like to see an annual physical fitness assessment for students</a:t>
            </a:r>
          </a:p>
          <a:p>
            <a:r>
              <a:rPr lang="en-US" baseline="0" dirty="0" smtClean="0"/>
              <a:t>38% said they would like to see more fitness activity courses for credit.</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7</a:t>
            </a:fld>
            <a:endParaRPr lang="en-US"/>
          </a:p>
        </p:txBody>
      </p:sp>
    </p:spTree>
    <p:extLst>
      <p:ext uri="{BB962C8B-B14F-4D97-AF65-F5344CB8AC3E}">
        <p14:creationId xmlns:p14="http://schemas.microsoft.com/office/powerpoint/2010/main" val="839653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Adventist’s are being promoted in the media</a:t>
            </a:r>
            <a:r>
              <a:rPr lang="en-US" baseline="0" dirty="0" smtClean="0"/>
              <a:t> for their healthy lifestyle and longevity … it has been true in the past… will it be true in the future? </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8</a:t>
            </a:fld>
            <a:endParaRPr lang="en-US"/>
          </a:p>
        </p:txBody>
      </p:sp>
    </p:spTree>
    <p:extLst>
      <p:ext uri="{BB962C8B-B14F-4D97-AF65-F5344CB8AC3E}">
        <p14:creationId xmlns:p14="http://schemas.microsoft.com/office/powerpoint/2010/main" val="839653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Results show that students</a:t>
            </a:r>
            <a:r>
              <a:rPr lang="en-US" baseline="0" dirty="0" smtClean="0"/>
              <a:t> are improving their fitness during the Fitness for Life required course. Yet, it is not good enough when 66% of the students have not reached an average level of fitness in their cardiorespiratory fitness and 63% have not reached an average level of fitness in their muscular strength fitness.</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t>9</a:t>
            </a:fld>
            <a:endParaRPr lang="en-US"/>
          </a:p>
        </p:txBody>
      </p:sp>
    </p:spTree>
    <p:extLst>
      <p:ext uri="{BB962C8B-B14F-4D97-AF65-F5344CB8AC3E}">
        <p14:creationId xmlns:p14="http://schemas.microsoft.com/office/powerpoint/2010/main" val="839653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0114925D-F678-46FD-ABBF-85B59110407C}" type="datetimeFigureOut">
              <a:rPr lang="en-US" smtClean="0"/>
              <a:t>8/23/2011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A30DD0-6961-4355-ABE5-E814A6A6816D}" type="slidenum">
              <a:rPr lang="en-US" smtClean="0"/>
              <a:t>‹#›</a:t>
            </a:fld>
            <a:endParaRPr lang="en-US"/>
          </a:p>
        </p:txBody>
      </p:sp>
    </p:spTree>
    <p:extLst>
      <p:ext uri="{BB962C8B-B14F-4D97-AF65-F5344CB8AC3E}">
        <p14:creationId xmlns:p14="http://schemas.microsoft.com/office/powerpoint/2010/main" val="4027970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114925D-F678-46FD-ABBF-85B59110407C}" type="datetimeFigureOut">
              <a:rPr lang="en-US" smtClean="0"/>
              <a:t>8/23/2011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A30DD0-6961-4355-ABE5-E814A6A6816D}" type="slidenum">
              <a:rPr lang="en-US" smtClean="0"/>
              <a:t>‹#›</a:t>
            </a:fld>
            <a:endParaRPr lang="en-US"/>
          </a:p>
        </p:txBody>
      </p:sp>
    </p:spTree>
    <p:extLst>
      <p:ext uri="{BB962C8B-B14F-4D97-AF65-F5344CB8AC3E}">
        <p14:creationId xmlns:p14="http://schemas.microsoft.com/office/powerpoint/2010/main" val="2291476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114925D-F678-46FD-ABBF-85B59110407C}" type="datetimeFigureOut">
              <a:rPr lang="en-US" smtClean="0"/>
              <a:t>8/23/2011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A30DD0-6961-4355-ABE5-E814A6A6816D}" type="slidenum">
              <a:rPr lang="en-US" smtClean="0"/>
              <a:t>‹#›</a:t>
            </a:fld>
            <a:endParaRPr lang="en-US"/>
          </a:p>
        </p:txBody>
      </p:sp>
    </p:spTree>
    <p:extLst>
      <p:ext uri="{BB962C8B-B14F-4D97-AF65-F5344CB8AC3E}">
        <p14:creationId xmlns:p14="http://schemas.microsoft.com/office/powerpoint/2010/main" val="428721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C8EB129-239F-40BC-8FF1-8E9959C66D91}" type="datetime1">
              <a:rPr lang="en-US"/>
              <a:pPr/>
              <a:t>8/23/2011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B4D206-6FD4-46C1-8755-58865C3742E9}" type="slidenum">
              <a:rPr lang="en-US"/>
              <a:pPr/>
              <a:t>‹#›</a:t>
            </a:fld>
            <a:endParaRPr lang="en-US"/>
          </a:p>
        </p:txBody>
      </p:sp>
    </p:spTree>
    <p:extLst>
      <p:ext uri="{BB962C8B-B14F-4D97-AF65-F5344CB8AC3E}">
        <p14:creationId xmlns:p14="http://schemas.microsoft.com/office/powerpoint/2010/main" val="15950929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2928CA3-FBC3-473E-8910-C9A68F4F2E79}" type="datetime1">
              <a:rPr lang="en-US"/>
              <a:pPr/>
              <a:t>8/23/2011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EF705B-3AEB-4046-90B5-55D1E3FE04AE}" type="slidenum">
              <a:rPr lang="en-US"/>
              <a:pPr/>
              <a:t>‹#›</a:t>
            </a:fld>
            <a:endParaRPr lang="en-US"/>
          </a:p>
        </p:txBody>
      </p:sp>
    </p:spTree>
    <p:extLst>
      <p:ext uri="{BB962C8B-B14F-4D97-AF65-F5344CB8AC3E}">
        <p14:creationId xmlns:p14="http://schemas.microsoft.com/office/powerpoint/2010/main" val="7116830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5FBCC6A-7CE4-4F6F-9843-B4AF04162043}" type="datetime1">
              <a:rPr lang="en-US"/>
              <a:pPr/>
              <a:t>8/23/2011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221B76-C94F-4CA3-BDCC-C26D73ECE3EA}" type="slidenum">
              <a:rPr lang="en-US"/>
              <a:pPr/>
              <a:t>‹#›</a:t>
            </a:fld>
            <a:endParaRPr lang="en-US"/>
          </a:p>
        </p:txBody>
      </p:sp>
    </p:spTree>
    <p:extLst>
      <p:ext uri="{BB962C8B-B14F-4D97-AF65-F5344CB8AC3E}">
        <p14:creationId xmlns:p14="http://schemas.microsoft.com/office/powerpoint/2010/main" val="2401245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41E48083-7EDE-45ED-9DE8-8F3D1B09FA68}" type="datetime1">
              <a:rPr lang="en-US"/>
              <a:pPr/>
              <a:t>8/23/2011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BF83DA80-2D2D-41EB-AEA7-7788A1898B8E}" type="slidenum">
              <a:rPr lang="en-US"/>
              <a:pPr/>
              <a:t>‹#›</a:t>
            </a:fld>
            <a:endParaRPr lang="en-US"/>
          </a:p>
        </p:txBody>
      </p:sp>
    </p:spTree>
    <p:extLst>
      <p:ext uri="{BB962C8B-B14F-4D97-AF65-F5344CB8AC3E}">
        <p14:creationId xmlns:p14="http://schemas.microsoft.com/office/powerpoint/2010/main" val="2537452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F98F74E0-ABDA-4FAE-9D03-6EDC60E1B123}" type="datetime1">
              <a:rPr lang="en-US"/>
              <a:pPr/>
              <a:t>8/23/2011</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D9903ABE-25CC-429B-9DEB-2DE68D526FFA}" type="slidenum">
              <a:rPr lang="en-US"/>
              <a:pPr/>
              <a:t>‹#›</a:t>
            </a:fld>
            <a:endParaRPr lang="en-US"/>
          </a:p>
        </p:txBody>
      </p:sp>
    </p:spTree>
    <p:extLst>
      <p:ext uri="{BB962C8B-B14F-4D97-AF65-F5344CB8AC3E}">
        <p14:creationId xmlns:p14="http://schemas.microsoft.com/office/powerpoint/2010/main" val="31932953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F5CABF3D-97F5-408F-A976-343691338758}" type="datetime1">
              <a:rPr lang="en-US"/>
              <a:pPr/>
              <a:t>8/23/2011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112F7B4B-D618-49EE-8C54-3CD20906AD6F}" type="slidenum">
              <a:rPr lang="en-US"/>
              <a:pPr/>
              <a:t>‹#›</a:t>
            </a:fld>
            <a:endParaRPr lang="en-US"/>
          </a:p>
        </p:txBody>
      </p:sp>
    </p:spTree>
    <p:extLst>
      <p:ext uri="{BB962C8B-B14F-4D97-AF65-F5344CB8AC3E}">
        <p14:creationId xmlns:p14="http://schemas.microsoft.com/office/powerpoint/2010/main" val="24861643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A5630798-1962-4356-92C0-52A9726F270D}" type="datetime1">
              <a:rPr lang="en-US"/>
              <a:pPr/>
              <a:t>8/23/2011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90A8CC95-90B9-430D-B653-2F04CBA9FE2A}" type="slidenum">
              <a:rPr lang="en-US"/>
              <a:pPr/>
              <a:t>‹#›</a:t>
            </a:fld>
            <a:endParaRPr lang="en-US"/>
          </a:p>
        </p:txBody>
      </p:sp>
    </p:spTree>
    <p:extLst>
      <p:ext uri="{BB962C8B-B14F-4D97-AF65-F5344CB8AC3E}">
        <p14:creationId xmlns:p14="http://schemas.microsoft.com/office/powerpoint/2010/main" val="8924243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B36419F2-893B-4F2F-8316-2E45731734B1}" type="datetime1">
              <a:rPr lang="en-US"/>
              <a:pPr/>
              <a:t>8/23/2011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71CCF9FB-D90C-42EB-A097-162D3F3466DB}" type="slidenum">
              <a:rPr lang="en-US"/>
              <a:pPr/>
              <a:t>‹#›</a:t>
            </a:fld>
            <a:endParaRPr lang="en-US"/>
          </a:p>
        </p:txBody>
      </p:sp>
    </p:spTree>
    <p:extLst>
      <p:ext uri="{BB962C8B-B14F-4D97-AF65-F5344CB8AC3E}">
        <p14:creationId xmlns:p14="http://schemas.microsoft.com/office/powerpoint/2010/main" val="1027436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114925D-F678-46FD-ABBF-85B59110407C}" type="datetimeFigureOut">
              <a:rPr lang="en-US" smtClean="0"/>
              <a:t>8/23/2011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A30DD0-6961-4355-ABE5-E814A6A6816D}" type="slidenum">
              <a:rPr lang="en-US" smtClean="0"/>
              <a:t>‹#›</a:t>
            </a:fld>
            <a:endParaRPr lang="en-US"/>
          </a:p>
        </p:txBody>
      </p:sp>
    </p:spTree>
    <p:extLst>
      <p:ext uri="{BB962C8B-B14F-4D97-AF65-F5344CB8AC3E}">
        <p14:creationId xmlns:p14="http://schemas.microsoft.com/office/powerpoint/2010/main" val="29456293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539CF597-A8CA-4BC2-91F1-66759DF67A80}" type="datetime1">
              <a:rPr lang="en-US"/>
              <a:pPr/>
              <a:t>8/23/2011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306D086C-0868-496C-AB30-D887A5987DAD}" type="slidenum">
              <a:rPr lang="en-US"/>
              <a:pPr/>
              <a:t>‹#›</a:t>
            </a:fld>
            <a:endParaRPr lang="en-US"/>
          </a:p>
        </p:txBody>
      </p:sp>
    </p:spTree>
    <p:extLst>
      <p:ext uri="{BB962C8B-B14F-4D97-AF65-F5344CB8AC3E}">
        <p14:creationId xmlns:p14="http://schemas.microsoft.com/office/powerpoint/2010/main" val="25457520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5CB9B24-AD55-43CF-AC42-3E186241093A}" type="datetime1">
              <a:rPr lang="en-US"/>
              <a:pPr/>
              <a:t>8/23/2011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70432E5-C3F9-43AB-A8CE-30B53A5037BF}" type="slidenum">
              <a:rPr lang="en-US"/>
              <a:pPr/>
              <a:t>‹#›</a:t>
            </a:fld>
            <a:endParaRPr lang="en-US"/>
          </a:p>
        </p:txBody>
      </p:sp>
    </p:spTree>
    <p:extLst>
      <p:ext uri="{BB962C8B-B14F-4D97-AF65-F5344CB8AC3E}">
        <p14:creationId xmlns:p14="http://schemas.microsoft.com/office/powerpoint/2010/main" val="8107301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5274741-28AA-401C-AAB5-A7B403B13ADD}" type="datetime1">
              <a:rPr lang="en-US"/>
              <a:pPr/>
              <a:t>8/23/2011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1F7E7C-53B6-4C53-898E-709B124DC346}" type="slidenum">
              <a:rPr lang="en-US"/>
              <a:pPr/>
              <a:t>‹#›</a:t>
            </a:fld>
            <a:endParaRPr lang="en-US"/>
          </a:p>
        </p:txBody>
      </p:sp>
    </p:spTree>
    <p:extLst>
      <p:ext uri="{BB962C8B-B14F-4D97-AF65-F5344CB8AC3E}">
        <p14:creationId xmlns:p14="http://schemas.microsoft.com/office/powerpoint/2010/main" val="544754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14925D-F678-46FD-ABBF-85B59110407C}" type="datetimeFigureOut">
              <a:rPr lang="en-US" smtClean="0"/>
              <a:t>8/23/2011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A30DD0-6961-4355-ABE5-E814A6A6816D}" type="slidenum">
              <a:rPr lang="en-US" smtClean="0"/>
              <a:t>‹#›</a:t>
            </a:fld>
            <a:endParaRPr lang="en-US"/>
          </a:p>
        </p:txBody>
      </p:sp>
    </p:spTree>
    <p:extLst>
      <p:ext uri="{BB962C8B-B14F-4D97-AF65-F5344CB8AC3E}">
        <p14:creationId xmlns:p14="http://schemas.microsoft.com/office/powerpoint/2010/main" val="379463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0114925D-F678-46FD-ABBF-85B59110407C}" type="datetimeFigureOut">
              <a:rPr lang="en-US" smtClean="0"/>
              <a:t>8/23/2011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6A30DD0-6961-4355-ABE5-E814A6A6816D}" type="slidenum">
              <a:rPr lang="en-US" smtClean="0"/>
              <a:t>‹#›</a:t>
            </a:fld>
            <a:endParaRPr lang="en-US"/>
          </a:p>
        </p:txBody>
      </p:sp>
    </p:spTree>
    <p:extLst>
      <p:ext uri="{BB962C8B-B14F-4D97-AF65-F5344CB8AC3E}">
        <p14:creationId xmlns:p14="http://schemas.microsoft.com/office/powerpoint/2010/main" val="3591391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0114925D-F678-46FD-ABBF-85B59110407C}" type="datetimeFigureOut">
              <a:rPr lang="en-US" smtClean="0"/>
              <a:t>8/23/2011</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96A30DD0-6961-4355-ABE5-E814A6A6816D}" type="slidenum">
              <a:rPr lang="en-US" smtClean="0"/>
              <a:t>‹#›</a:t>
            </a:fld>
            <a:endParaRPr lang="en-US"/>
          </a:p>
        </p:txBody>
      </p:sp>
    </p:spTree>
    <p:extLst>
      <p:ext uri="{BB962C8B-B14F-4D97-AF65-F5344CB8AC3E}">
        <p14:creationId xmlns:p14="http://schemas.microsoft.com/office/powerpoint/2010/main" val="3623097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0114925D-F678-46FD-ABBF-85B59110407C}" type="datetimeFigureOut">
              <a:rPr lang="en-US" smtClean="0"/>
              <a:t>8/23/2011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96A30DD0-6961-4355-ABE5-E814A6A6816D}" type="slidenum">
              <a:rPr lang="en-US" smtClean="0"/>
              <a:t>‹#›</a:t>
            </a:fld>
            <a:endParaRPr lang="en-US"/>
          </a:p>
        </p:txBody>
      </p:sp>
    </p:spTree>
    <p:extLst>
      <p:ext uri="{BB962C8B-B14F-4D97-AF65-F5344CB8AC3E}">
        <p14:creationId xmlns:p14="http://schemas.microsoft.com/office/powerpoint/2010/main" val="3365452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0114925D-F678-46FD-ABBF-85B59110407C}" type="datetimeFigureOut">
              <a:rPr lang="en-US" smtClean="0"/>
              <a:t>8/23/2011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96A30DD0-6961-4355-ABE5-E814A6A6816D}" type="slidenum">
              <a:rPr lang="en-US" smtClean="0"/>
              <a:t>‹#›</a:t>
            </a:fld>
            <a:endParaRPr lang="en-US"/>
          </a:p>
        </p:txBody>
      </p:sp>
    </p:spTree>
    <p:extLst>
      <p:ext uri="{BB962C8B-B14F-4D97-AF65-F5344CB8AC3E}">
        <p14:creationId xmlns:p14="http://schemas.microsoft.com/office/powerpoint/2010/main" val="1349802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0114925D-F678-46FD-ABBF-85B59110407C}" type="datetimeFigureOut">
              <a:rPr lang="en-US" smtClean="0"/>
              <a:t>8/23/2011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6A30DD0-6961-4355-ABE5-E814A6A6816D}" type="slidenum">
              <a:rPr lang="en-US" smtClean="0"/>
              <a:t>‹#›</a:t>
            </a:fld>
            <a:endParaRPr lang="en-US"/>
          </a:p>
        </p:txBody>
      </p:sp>
    </p:spTree>
    <p:extLst>
      <p:ext uri="{BB962C8B-B14F-4D97-AF65-F5344CB8AC3E}">
        <p14:creationId xmlns:p14="http://schemas.microsoft.com/office/powerpoint/2010/main" val="3013190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0114925D-F678-46FD-ABBF-85B59110407C}" type="datetimeFigureOut">
              <a:rPr lang="en-US" smtClean="0"/>
              <a:t>8/23/2011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96A30DD0-6961-4355-ABE5-E814A6A6816D}" type="slidenum">
              <a:rPr lang="en-US" smtClean="0"/>
              <a:t>‹#›</a:t>
            </a:fld>
            <a:endParaRPr lang="en-US"/>
          </a:p>
        </p:txBody>
      </p:sp>
    </p:spTree>
    <p:extLst>
      <p:ext uri="{BB962C8B-B14F-4D97-AF65-F5344CB8AC3E}">
        <p14:creationId xmlns:p14="http://schemas.microsoft.com/office/powerpoint/2010/main" val="428267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0114925D-F678-46FD-ABBF-85B59110407C}" type="datetimeFigureOut">
              <a:rPr lang="en-US" smtClean="0"/>
              <a:t>8/23/2011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96A30DD0-6961-4355-ABE5-E814A6A6816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fontAlgn="base" hangingPunct="1">
        <a:spcBef>
          <a:spcPct val="0"/>
        </a:spcBef>
        <a:spcAft>
          <a:spcPct val="0"/>
        </a:spcAft>
        <a:defRPr sz="4400" kern="1200">
          <a:solidFill>
            <a:schemeClr val="tx1"/>
          </a:solidFill>
          <a:latin typeface="+mj-lt"/>
          <a:ea typeface="Geneva" charset="-128"/>
          <a:cs typeface="+mj-cs"/>
        </a:defRPr>
      </a:lvl1pPr>
      <a:lvl2pPr algn="ctr" defTabSz="457200" rtl="0" eaLnBrk="1" fontAlgn="base" hangingPunct="1">
        <a:spcBef>
          <a:spcPct val="0"/>
        </a:spcBef>
        <a:spcAft>
          <a:spcPct val="0"/>
        </a:spcAft>
        <a:defRPr sz="4400">
          <a:solidFill>
            <a:schemeClr val="tx1"/>
          </a:solidFill>
          <a:latin typeface="Calibri" pitchFamily="34" charset="0"/>
          <a:ea typeface="Geneva" charset="-128"/>
        </a:defRPr>
      </a:lvl2pPr>
      <a:lvl3pPr algn="ctr" defTabSz="457200" rtl="0" eaLnBrk="1" fontAlgn="base" hangingPunct="1">
        <a:spcBef>
          <a:spcPct val="0"/>
        </a:spcBef>
        <a:spcAft>
          <a:spcPct val="0"/>
        </a:spcAft>
        <a:defRPr sz="4400">
          <a:solidFill>
            <a:schemeClr val="tx1"/>
          </a:solidFill>
          <a:latin typeface="Calibri" pitchFamily="34" charset="0"/>
          <a:ea typeface="Geneva" charset="-128"/>
        </a:defRPr>
      </a:lvl3pPr>
      <a:lvl4pPr algn="ctr" defTabSz="457200" rtl="0" eaLnBrk="1" fontAlgn="base" hangingPunct="1">
        <a:spcBef>
          <a:spcPct val="0"/>
        </a:spcBef>
        <a:spcAft>
          <a:spcPct val="0"/>
        </a:spcAft>
        <a:defRPr sz="4400">
          <a:solidFill>
            <a:schemeClr val="tx1"/>
          </a:solidFill>
          <a:latin typeface="Calibri" pitchFamily="34" charset="0"/>
          <a:ea typeface="Geneva" charset="-128"/>
        </a:defRPr>
      </a:lvl4pPr>
      <a:lvl5pPr algn="ctr" defTabSz="457200" rtl="0" eaLnBrk="1" fontAlgn="base" hangingPunct="1">
        <a:spcBef>
          <a:spcPct val="0"/>
        </a:spcBef>
        <a:spcAft>
          <a:spcPct val="0"/>
        </a:spcAft>
        <a:defRPr sz="4400">
          <a:solidFill>
            <a:schemeClr val="tx1"/>
          </a:solidFill>
          <a:latin typeface="Calibri" pitchFamily="34" charset="0"/>
          <a:ea typeface="Geneva"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Geneva"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Geneva"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Geneva"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Geneva"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Geneva" charset="-128"/>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Geneva"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Geneva"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pPr defTabSz="457200" fontAlgn="base">
              <a:spcBef>
                <a:spcPct val="0"/>
              </a:spcBef>
              <a:spcAft>
                <a:spcPct val="0"/>
              </a:spcAft>
            </a:pPr>
            <a:fld id="{433547BE-95A8-4671-89FF-4356DC07F497}" type="datetime1">
              <a:rPr lang="en-US"/>
              <a:pPr defTabSz="457200" fontAlgn="base">
                <a:spcBef>
                  <a:spcPct val="0"/>
                </a:spcBef>
                <a:spcAft>
                  <a:spcPct val="0"/>
                </a:spcAft>
              </a:pPr>
              <a:t>8/23/2011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defTabSz="457200" fontAlgn="base">
              <a:spcBef>
                <a:spcPct val="0"/>
              </a:spcBef>
              <a:spcAft>
                <a:spcPct val="0"/>
              </a:spcAft>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pPr defTabSz="457200" fontAlgn="base">
              <a:spcBef>
                <a:spcPct val="0"/>
              </a:spcBef>
              <a:spcAft>
                <a:spcPct val="0"/>
              </a:spcAft>
            </a:pPr>
            <a:fld id="{DABAFDDF-DF61-4AE1-9BC9-AE3C342BC239}" type="slidenum">
              <a:rPr lang="en-US"/>
              <a:pPr defTabSz="457200" fontAlgn="base">
                <a:spcBef>
                  <a:spcPct val="0"/>
                </a:spcBef>
                <a:spcAft>
                  <a:spcPct val="0"/>
                </a:spcAft>
              </a:pPr>
              <a:t>‹#›</a:t>
            </a:fld>
            <a:endParaRPr lang="en-US"/>
          </a:p>
        </p:txBody>
      </p:sp>
    </p:spTree>
    <p:extLst>
      <p:ext uri="{BB962C8B-B14F-4D97-AF65-F5344CB8AC3E}">
        <p14:creationId xmlns:p14="http://schemas.microsoft.com/office/powerpoint/2010/main" val="12966265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fontAlgn="base" hangingPunct="1">
        <a:spcBef>
          <a:spcPct val="0"/>
        </a:spcBef>
        <a:spcAft>
          <a:spcPct val="0"/>
        </a:spcAft>
        <a:defRPr sz="4400" kern="1200">
          <a:solidFill>
            <a:schemeClr val="tx1"/>
          </a:solidFill>
          <a:latin typeface="+mj-lt"/>
          <a:ea typeface="Geneva" charset="-128"/>
          <a:cs typeface="+mj-cs"/>
        </a:defRPr>
      </a:lvl1pPr>
      <a:lvl2pPr algn="ctr" defTabSz="457200" rtl="0" eaLnBrk="1" fontAlgn="base" hangingPunct="1">
        <a:spcBef>
          <a:spcPct val="0"/>
        </a:spcBef>
        <a:spcAft>
          <a:spcPct val="0"/>
        </a:spcAft>
        <a:defRPr sz="4400">
          <a:solidFill>
            <a:schemeClr val="tx1"/>
          </a:solidFill>
          <a:latin typeface="Calibri" pitchFamily="34" charset="0"/>
          <a:ea typeface="Geneva" charset="-128"/>
        </a:defRPr>
      </a:lvl2pPr>
      <a:lvl3pPr algn="ctr" defTabSz="457200" rtl="0" eaLnBrk="1" fontAlgn="base" hangingPunct="1">
        <a:spcBef>
          <a:spcPct val="0"/>
        </a:spcBef>
        <a:spcAft>
          <a:spcPct val="0"/>
        </a:spcAft>
        <a:defRPr sz="4400">
          <a:solidFill>
            <a:schemeClr val="tx1"/>
          </a:solidFill>
          <a:latin typeface="Calibri" pitchFamily="34" charset="0"/>
          <a:ea typeface="Geneva" charset="-128"/>
        </a:defRPr>
      </a:lvl3pPr>
      <a:lvl4pPr algn="ctr" defTabSz="457200" rtl="0" eaLnBrk="1" fontAlgn="base" hangingPunct="1">
        <a:spcBef>
          <a:spcPct val="0"/>
        </a:spcBef>
        <a:spcAft>
          <a:spcPct val="0"/>
        </a:spcAft>
        <a:defRPr sz="4400">
          <a:solidFill>
            <a:schemeClr val="tx1"/>
          </a:solidFill>
          <a:latin typeface="Calibri" pitchFamily="34" charset="0"/>
          <a:ea typeface="Geneva" charset="-128"/>
        </a:defRPr>
      </a:lvl4pPr>
      <a:lvl5pPr algn="ctr" defTabSz="457200" rtl="0" eaLnBrk="1" fontAlgn="base" hangingPunct="1">
        <a:spcBef>
          <a:spcPct val="0"/>
        </a:spcBef>
        <a:spcAft>
          <a:spcPct val="0"/>
        </a:spcAft>
        <a:defRPr sz="4400">
          <a:solidFill>
            <a:schemeClr val="tx1"/>
          </a:solidFill>
          <a:latin typeface="Calibri" pitchFamily="34" charset="0"/>
          <a:ea typeface="Geneva"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Geneva"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Geneva"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Geneva"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Geneva"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Geneva" charset="-128"/>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Geneva"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Geneva"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r>
              <a:rPr lang="en-US" b="1" spc="300" dirty="0" smtClean="0">
                <a:solidFill>
                  <a:schemeClr val="bg1"/>
                </a:solidFill>
              </a:rPr>
              <a:t>Living in Balance:</a:t>
            </a:r>
            <a:br>
              <a:rPr lang="en-US" b="1" spc="300" dirty="0" smtClean="0">
                <a:solidFill>
                  <a:schemeClr val="bg1"/>
                </a:solidFill>
              </a:rPr>
            </a:br>
            <a:r>
              <a:rPr lang="en-US" b="1" spc="300" dirty="0" smtClean="0">
                <a:solidFill>
                  <a:schemeClr val="bg1"/>
                </a:solidFill>
              </a:rPr>
              <a:t>Physical Activity</a:t>
            </a:r>
          </a:p>
        </p:txBody>
      </p:sp>
      <p:sp>
        <p:nvSpPr>
          <p:cNvPr id="3" name="Subtitle 2"/>
          <p:cNvSpPr>
            <a:spLocks noGrp="1"/>
          </p:cNvSpPr>
          <p:nvPr>
            <p:ph type="subTitle" idx="1"/>
          </p:nvPr>
        </p:nvSpPr>
        <p:spPr/>
        <p:txBody>
          <a:bodyPr>
            <a:normAutofit/>
          </a:bodyPr>
          <a:lstStyle/>
          <a:p>
            <a:r>
              <a:rPr lang="en-US" b="1" spc="300" dirty="0" smtClean="0">
                <a:solidFill>
                  <a:srgbClr val="898989"/>
                </a:solidFill>
              </a:rPr>
              <a:t>Quality Enhancement Plan</a:t>
            </a:r>
          </a:p>
          <a:p>
            <a:r>
              <a:rPr lang="en-US" sz="2800" b="1" dirty="0" smtClean="0">
                <a:solidFill>
                  <a:srgbClr val="898989"/>
                </a:solidFill>
              </a:rPr>
              <a:t>Employee In-Service</a:t>
            </a:r>
          </a:p>
          <a:p>
            <a:r>
              <a:rPr lang="en-US" sz="2800" b="1" dirty="0" smtClean="0">
                <a:solidFill>
                  <a:srgbClr val="898989"/>
                </a:solidFill>
              </a:rPr>
              <a:t>August 23, 2011</a:t>
            </a:r>
          </a:p>
        </p:txBody>
      </p:sp>
    </p:spTree>
    <p:extLst>
      <p:ext uri="{BB962C8B-B14F-4D97-AF65-F5344CB8AC3E}">
        <p14:creationId xmlns:p14="http://schemas.microsoft.com/office/powerpoint/2010/main" val="1239043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smtClean="0"/>
              <a:t>Course Level</a:t>
            </a:r>
          </a:p>
          <a:p>
            <a:pPr marL="971550" lvl="1" indent="-514350">
              <a:buFont typeface="+mj-lt"/>
              <a:buAutoNum type="arabicPeriod" startAt="3"/>
            </a:pPr>
            <a:r>
              <a:rPr lang="en-US" dirty="0"/>
              <a:t>High student goal to exercise more</a:t>
            </a:r>
          </a:p>
        </p:txBody>
      </p:sp>
      <p:graphicFrame>
        <p:nvGraphicFramePr>
          <p:cNvPr id="5" name="Table 4"/>
          <p:cNvGraphicFramePr>
            <a:graphicFrameLocks noGrp="1"/>
          </p:cNvGraphicFramePr>
          <p:nvPr>
            <p:extLst>
              <p:ext uri="{D42A27DB-BD31-4B8C-83A1-F6EECF244321}">
                <p14:modId xmlns:p14="http://schemas.microsoft.com/office/powerpoint/2010/main" val="2692582063"/>
              </p:ext>
            </p:extLst>
          </p:nvPr>
        </p:nvGraphicFramePr>
        <p:xfrm>
          <a:off x="1447800" y="2667000"/>
          <a:ext cx="5791200" cy="2362200"/>
        </p:xfrm>
        <a:graphic>
          <a:graphicData uri="http://schemas.openxmlformats.org/drawingml/2006/table">
            <a:tbl>
              <a:tblPr firstRow="1" bandRow="1">
                <a:tableStyleId>{F5AB1C69-6EDB-4FF4-983F-18BD219EF322}</a:tableStyleId>
              </a:tblPr>
              <a:tblGrid>
                <a:gridCol w="3663188"/>
                <a:gridCol w="2128012"/>
              </a:tblGrid>
              <a:tr h="590550">
                <a:tc>
                  <a:txBody>
                    <a:bodyPr/>
                    <a:lstStyle/>
                    <a:p>
                      <a:pPr marL="0" marR="0">
                        <a:lnSpc>
                          <a:spcPct val="115000"/>
                        </a:lnSpc>
                        <a:spcBef>
                          <a:spcPts val="0"/>
                        </a:spcBef>
                        <a:spcAft>
                          <a:spcPts val="0"/>
                        </a:spcAft>
                      </a:pPr>
                      <a:r>
                        <a:rPr lang="en-US" sz="2000" dirty="0">
                          <a:solidFill>
                            <a:schemeClr val="tx1"/>
                          </a:solidFill>
                          <a:effectLst/>
                          <a:latin typeface="Calibri"/>
                          <a:ea typeface="Calibri"/>
                          <a:cs typeface="Times New Roman"/>
                        </a:rPr>
                        <a:t>Student Goals</a:t>
                      </a: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gn="ctr">
                        <a:lnSpc>
                          <a:spcPct val="115000"/>
                        </a:lnSpc>
                        <a:spcBef>
                          <a:spcPts val="0"/>
                        </a:spcBef>
                        <a:spcAft>
                          <a:spcPts val="0"/>
                        </a:spcAft>
                      </a:pPr>
                      <a:r>
                        <a:rPr lang="en-US" sz="2000" dirty="0">
                          <a:solidFill>
                            <a:schemeClr val="tx1"/>
                          </a:solidFill>
                          <a:effectLst/>
                          <a:latin typeface="Calibri"/>
                          <a:ea typeface="Calibri"/>
                          <a:cs typeface="Times New Roman"/>
                        </a:rPr>
                        <a:t>Percentage</a:t>
                      </a: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r>
              <a:tr h="590550">
                <a:tc>
                  <a:txBody>
                    <a:bodyPr/>
                    <a:lstStyle/>
                    <a:p>
                      <a:pPr marL="0" marR="0">
                        <a:lnSpc>
                          <a:spcPct val="115000"/>
                        </a:lnSpc>
                        <a:spcBef>
                          <a:spcPts val="0"/>
                        </a:spcBef>
                        <a:spcAft>
                          <a:spcPts val="0"/>
                        </a:spcAft>
                      </a:pPr>
                      <a:r>
                        <a:rPr lang="en-US" sz="2000" dirty="0">
                          <a:effectLst/>
                          <a:latin typeface="Calibri"/>
                          <a:ea typeface="Calibri"/>
                          <a:cs typeface="Times New Roman"/>
                        </a:rPr>
                        <a:t>Exercise More</a:t>
                      </a:r>
                    </a:p>
                  </a:txBody>
                  <a:tcPr marL="68580" marR="68580" marT="0" marB="0" anchor="ctr">
                    <a:lnL w="12700" cap="flat" cmpd="sng" algn="ctr">
                      <a:solidFill>
                        <a:schemeClr val="tx1"/>
                      </a:solidFill>
                      <a:prstDash val="solid"/>
                      <a:round/>
                      <a:headEnd type="none" w="med" len="med"/>
                      <a:tailEnd type="none" w="med" len="med"/>
                    </a:lnL>
                    <a:gradFill flip="none" rotWithShape="1">
                      <a:gsLst>
                        <a:gs pos="0">
                          <a:schemeClr val="accent3">
                            <a:lumMod val="60000"/>
                            <a:lumOff val="40000"/>
                          </a:schemeClr>
                        </a:gs>
                        <a:gs pos="100000">
                          <a:srgbClr val="CBDCA8"/>
                        </a:gs>
                        <a:gs pos="100000">
                          <a:srgbClr val="156B13"/>
                        </a:gs>
                      </a:gsLst>
                      <a:path path="shape">
                        <a:fillToRect l="50000" t="50000" r="50000" b="50000"/>
                      </a:path>
                      <a:tileRect/>
                    </a:gradFill>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85%</a:t>
                      </a:r>
                    </a:p>
                  </a:txBody>
                  <a:tcPr marL="68580" marR="68580" marT="0" marB="0" anchor="ctr">
                    <a:lnR w="12700" cap="flat" cmpd="sng" algn="ctr">
                      <a:solidFill>
                        <a:schemeClr val="tx1"/>
                      </a:solidFill>
                      <a:prstDash val="solid"/>
                      <a:round/>
                      <a:headEnd type="none" w="med" len="med"/>
                      <a:tailEnd type="none" w="med" len="med"/>
                    </a:lnR>
                    <a:gradFill flip="none" rotWithShape="1">
                      <a:gsLst>
                        <a:gs pos="0">
                          <a:schemeClr val="accent3">
                            <a:lumMod val="60000"/>
                            <a:lumOff val="40000"/>
                          </a:schemeClr>
                        </a:gs>
                        <a:gs pos="100000">
                          <a:srgbClr val="CBDCA8"/>
                        </a:gs>
                        <a:gs pos="100000">
                          <a:srgbClr val="156B13"/>
                        </a:gs>
                      </a:gsLst>
                      <a:path path="shape">
                        <a:fillToRect l="50000" t="50000" r="50000" b="50000"/>
                      </a:path>
                      <a:tileRect/>
                    </a:gradFill>
                  </a:tcPr>
                </a:tc>
              </a:tr>
              <a:tr h="590550">
                <a:tc>
                  <a:txBody>
                    <a:bodyPr/>
                    <a:lstStyle/>
                    <a:p>
                      <a:pPr marL="0" marR="0">
                        <a:lnSpc>
                          <a:spcPct val="115000"/>
                        </a:lnSpc>
                        <a:spcBef>
                          <a:spcPts val="0"/>
                        </a:spcBef>
                        <a:spcAft>
                          <a:spcPts val="0"/>
                        </a:spcAft>
                      </a:pPr>
                      <a:r>
                        <a:rPr lang="en-US" sz="2000" dirty="0">
                          <a:effectLst/>
                          <a:latin typeface="Calibri"/>
                          <a:ea typeface="Calibri"/>
                          <a:cs typeface="Times New Roman"/>
                        </a:rPr>
                        <a:t>Improve Eating</a:t>
                      </a:r>
                    </a:p>
                  </a:txBody>
                  <a:tcPr marL="68580" marR="68580" marT="0" marB="0" anchor="ctr">
                    <a:lnL w="12700" cap="flat" cmpd="sng" algn="ctr">
                      <a:solidFill>
                        <a:schemeClr val="tx1"/>
                      </a:solidFill>
                      <a:prstDash val="solid"/>
                      <a:round/>
                      <a:headEnd type="none" w="med" len="med"/>
                      <a:tailEnd type="none" w="med" len="med"/>
                    </a:lnL>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79%</a:t>
                      </a:r>
                    </a:p>
                  </a:txBody>
                  <a:tcPr marL="68580" marR="68580" marT="0" marB="0" anchor="ctr">
                    <a:lnR w="12700" cap="flat" cmpd="sng" algn="ctr">
                      <a:solidFill>
                        <a:schemeClr val="tx1"/>
                      </a:solidFill>
                      <a:prstDash val="solid"/>
                      <a:round/>
                      <a:headEnd type="none" w="med" len="med"/>
                      <a:tailEnd type="none" w="med" len="med"/>
                    </a:lnR>
                    <a:gradFill flip="none" rotWithShape="1">
                      <a:gsLst>
                        <a:gs pos="0">
                          <a:schemeClr val="accent3">
                            <a:lumMod val="0"/>
                            <a:lumOff val="100000"/>
                          </a:schemeClr>
                        </a:gs>
                        <a:gs pos="100000">
                          <a:srgbClr val="CBDCA8"/>
                        </a:gs>
                        <a:gs pos="100000">
                          <a:srgbClr val="156B13"/>
                        </a:gs>
                      </a:gsLst>
                      <a:lin ang="2700000" scaled="1"/>
                      <a:tileRect/>
                    </a:gradFill>
                  </a:tcPr>
                </a:tc>
              </a:tr>
              <a:tr h="590550">
                <a:tc>
                  <a:txBody>
                    <a:bodyPr/>
                    <a:lstStyle/>
                    <a:p>
                      <a:pPr marL="0" marR="0">
                        <a:lnSpc>
                          <a:spcPct val="115000"/>
                        </a:lnSpc>
                        <a:spcBef>
                          <a:spcPts val="0"/>
                        </a:spcBef>
                        <a:spcAft>
                          <a:spcPts val="0"/>
                        </a:spcAft>
                      </a:pPr>
                      <a:r>
                        <a:rPr lang="en-US" sz="2000" dirty="0">
                          <a:effectLst/>
                          <a:latin typeface="Calibri"/>
                          <a:ea typeface="Calibri"/>
                          <a:cs typeface="Times New Roman"/>
                        </a:rPr>
                        <a:t>Reduce Stress Levels</a:t>
                      </a:r>
                    </a:p>
                  </a:txBody>
                  <a:tcPr marL="68580" marR="6858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51%</a:t>
                      </a: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3">
                        <a:lumMod val="60000"/>
                        <a:lumOff val="40000"/>
                      </a:schemeClr>
                    </a:solidFill>
                  </a:tcPr>
                </a:tc>
              </a:tr>
            </a:tbl>
          </a:graphicData>
        </a:graphic>
      </p:graphicFrame>
      <p:sp>
        <p:nvSpPr>
          <p:cNvPr id="6" name="Rectangle 1"/>
          <p:cNvSpPr>
            <a:spLocks noChangeArrowheads="1"/>
          </p:cNvSpPr>
          <p:nvPr/>
        </p:nvSpPr>
        <p:spPr bwMode="auto">
          <a:xfrm>
            <a:off x="1447800" y="5209401"/>
            <a:ext cx="64770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BSDI – Fitness Analyst results from 3473 Southern Adventist University students over 8 years. </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023098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smtClean="0"/>
              <a:t>Course Level</a:t>
            </a:r>
          </a:p>
          <a:p>
            <a:pPr marL="971550" lvl="1" indent="-514350">
              <a:buFont typeface="+mj-lt"/>
              <a:buAutoNum type="arabicPeriod" startAt="4"/>
            </a:pPr>
            <a:r>
              <a:rPr lang="en-US" dirty="0"/>
              <a:t>Low overall health rating compared to national norm</a:t>
            </a:r>
          </a:p>
        </p:txBody>
      </p:sp>
      <p:graphicFrame>
        <p:nvGraphicFramePr>
          <p:cNvPr id="5" name="Table 4"/>
          <p:cNvGraphicFramePr>
            <a:graphicFrameLocks noGrp="1"/>
          </p:cNvGraphicFramePr>
          <p:nvPr>
            <p:extLst>
              <p:ext uri="{D42A27DB-BD31-4B8C-83A1-F6EECF244321}">
                <p14:modId xmlns:p14="http://schemas.microsoft.com/office/powerpoint/2010/main" val="3161520405"/>
              </p:ext>
            </p:extLst>
          </p:nvPr>
        </p:nvGraphicFramePr>
        <p:xfrm>
          <a:off x="1524000" y="2895600"/>
          <a:ext cx="6477000" cy="2362201"/>
        </p:xfrm>
        <a:graphic>
          <a:graphicData uri="http://schemas.openxmlformats.org/drawingml/2006/table">
            <a:tbl>
              <a:tblPr firstRow="1" bandRow="1">
                <a:tableStyleId>{F5AB1C69-6EDB-4FF4-983F-18BD219EF322}</a:tableStyleId>
              </a:tblPr>
              <a:tblGrid>
                <a:gridCol w="3072887"/>
                <a:gridCol w="1785094"/>
                <a:gridCol w="1619019"/>
              </a:tblGrid>
              <a:tr h="890666">
                <a:tc>
                  <a:txBody>
                    <a:bodyPr/>
                    <a:lstStyle/>
                    <a:p>
                      <a:pPr marL="0" marR="0">
                        <a:lnSpc>
                          <a:spcPct val="115000"/>
                        </a:lnSpc>
                        <a:spcBef>
                          <a:spcPts val="0"/>
                        </a:spcBef>
                        <a:spcAft>
                          <a:spcPts val="0"/>
                        </a:spcAft>
                      </a:pPr>
                      <a:r>
                        <a:rPr lang="en-US" sz="2000" dirty="0">
                          <a:solidFill>
                            <a:schemeClr val="tx1"/>
                          </a:solidFill>
                          <a:effectLst/>
                          <a:latin typeface="Calibri"/>
                          <a:ea typeface="Calibri"/>
                          <a:cs typeface="Times New Roman"/>
                        </a:rPr>
                        <a:t>Overall Health</a:t>
                      </a: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gn="ctr">
                        <a:lnSpc>
                          <a:spcPct val="115000"/>
                        </a:lnSpc>
                        <a:spcBef>
                          <a:spcPts val="0"/>
                        </a:spcBef>
                        <a:spcAft>
                          <a:spcPts val="0"/>
                        </a:spcAft>
                      </a:pPr>
                      <a:r>
                        <a:rPr lang="en-US" sz="2000" dirty="0">
                          <a:solidFill>
                            <a:schemeClr val="tx1"/>
                          </a:solidFill>
                          <a:effectLst/>
                          <a:latin typeface="Calibri"/>
                          <a:ea typeface="Calibri"/>
                          <a:cs typeface="Times New Roman"/>
                        </a:rPr>
                        <a:t>National College </a:t>
                      </a:r>
                      <a:r>
                        <a:rPr lang="en-US" sz="2000" dirty="0" smtClean="0">
                          <a:solidFill>
                            <a:schemeClr val="tx1"/>
                          </a:solidFill>
                          <a:effectLst/>
                          <a:latin typeface="Calibri"/>
                          <a:ea typeface="Calibri"/>
                          <a:cs typeface="Times New Roman"/>
                        </a:rPr>
                        <a:t>Norm</a:t>
                      </a:r>
                      <a:r>
                        <a:rPr lang="en-US" sz="2000" baseline="30000" dirty="0" smtClean="0">
                          <a:solidFill>
                            <a:schemeClr val="tx1"/>
                          </a:solidFill>
                          <a:effectLst/>
                          <a:latin typeface="Calibri"/>
                          <a:ea typeface="Calibri"/>
                          <a:cs typeface="Times New Roman"/>
                        </a:rPr>
                        <a:t>1</a:t>
                      </a:r>
                      <a:endParaRPr lang="en-US" sz="2000" baseline="30000" dirty="0">
                        <a:solidFill>
                          <a:schemeClr val="tx1"/>
                        </a:solidFill>
                        <a:effectLst/>
                        <a:latin typeface="Calibri"/>
                        <a:ea typeface="Calibri"/>
                        <a:cs typeface="Times New Roman"/>
                      </a:endParaRPr>
                    </a:p>
                  </a:txBody>
                  <a:tcPr marL="68580" marR="68580" marT="0" marB="0" anchor="ct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gn="ctr">
                        <a:lnSpc>
                          <a:spcPct val="115000"/>
                        </a:lnSpc>
                        <a:spcBef>
                          <a:spcPts val="0"/>
                        </a:spcBef>
                        <a:spcAft>
                          <a:spcPts val="0"/>
                        </a:spcAft>
                      </a:pPr>
                      <a:r>
                        <a:rPr lang="en-US" sz="2000" dirty="0" smtClean="0">
                          <a:solidFill>
                            <a:schemeClr val="tx1"/>
                          </a:solidFill>
                          <a:effectLst/>
                          <a:latin typeface="Calibri"/>
                          <a:ea typeface="Calibri"/>
                          <a:cs typeface="Times New Roman"/>
                        </a:rPr>
                        <a:t>SAU Students</a:t>
                      </a:r>
                      <a:r>
                        <a:rPr lang="en-US" sz="2000" baseline="30000" dirty="0" smtClean="0">
                          <a:solidFill>
                            <a:schemeClr val="tx1"/>
                          </a:solidFill>
                          <a:effectLst/>
                          <a:latin typeface="+mn-lt"/>
                          <a:ea typeface="Calibri"/>
                          <a:cs typeface="Times New Roman"/>
                        </a:rPr>
                        <a:t>2</a:t>
                      </a:r>
                      <a:endParaRPr lang="en-US" sz="2000" dirty="0">
                        <a:solidFill>
                          <a:schemeClr val="tx1"/>
                        </a:solidFill>
                        <a:effectLst/>
                        <a:latin typeface="Calibri"/>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r>
              <a:tr h="580869">
                <a:tc>
                  <a:txBody>
                    <a:bodyPr/>
                    <a:lstStyle/>
                    <a:p>
                      <a:pPr marL="0" marR="0">
                        <a:lnSpc>
                          <a:spcPct val="115000"/>
                        </a:lnSpc>
                        <a:spcBef>
                          <a:spcPts val="0"/>
                        </a:spcBef>
                        <a:spcAft>
                          <a:spcPts val="0"/>
                        </a:spcAft>
                      </a:pPr>
                      <a:r>
                        <a:rPr lang="en-US" sz="2000" dirty="0">
                          <a:effectLst/>
                          <a:latin typeface="Calibri"/>
                          <a:ea typeface="Calibri"/>
                          <a:cs typeface="Times New Roman"/>
                        </a:rPr>
                        <a:t>Excellent &amp; Very Good</a:t>
                      </a:r>
                    </a:p>
                  </a:txBody>
                  <a:tcPr marL="68580" marR="68580" marT="0" marB="0" anchor="ctr">
                    <a:lnL w="12700" cap="flat" cmpd="sng" algn="ctr">
                      <a:solidFill>
                        <a:schemeClr val="tx1"/>
                      </a:solidFill>
                      <a:prstDash val="solid"/>
                      <a:round/>
                      <a:headEnd type="none" w="med" len="med"/>
                      <a:tailEnd type="none" w="med" len="med"/>
                    </a:lnL>
                    <a:gradFill flip="none" rotWithShape="1">
                      <a:gsLst>
                        <a:gs pos="0">
                          <a:schemeClr val="accent3">
                            <a:lumMod val="60000"/>
                            <a:lumOff val="40000"/>
                          </a:schemeClr>
                        </a:gs>
                        <a:gs pos="100000">
                          <a:srgbClr val="CBDCA8"/>
                        </a:gs>
                        <a:gs pos="100000">
                          <a:srgbClr val="156B13"/>
                        </a:gs>
                      </a:gsLst>
                      <a:path path="shape">
                        <a:fillToRect l="50000" t="50000" r="50000" b="50000"/>
                      </a:path>
                      <a:tileRect/>
                    </a:gradFill>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60.1%</a:t>
                      </a:r>
                    </a:p>
                  </a:txBody>
                  <a:tcPr marL="68580" marR="68580" marT="0" marB="0" anchor="ctr">
                    <a:gradFill flip="none" rotWithShape="1">
                      <a:gsLst>
                        <a:gs pos="0">
                          <a:schemeClr val="accent3">
                            <a:lumMod val="60000"/>
                            <a:lumOff val="40000"/>
                          </a:schemeClr>
                        </a:gs>
                        <a:gs pos="100000">
                          <a:srgbClr val="CBDCA8"/>
                        </a:gs>
                        <a:gs pos="100000">
                          <a:srgbClr val="156B13"/>
                        </a:gs>
                      </a:gsLst>
                      <a:path path="shape">
                        <a:fillToRect l="50000" t="50000" r="50000" b="50000"/>
                      </a:path>
                      <a:tileRect/>
                    </a:gradFill>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39.0%</a:t>
                      </a:r>
                    </a:p>
                  </a:txBody>
                  <a:tcPr marL="68580" marR="68580" marT="0" marB="0" anchor="ctr">
                    <a:lnR w="12700" cap="flat" cmpd="sng" algn="ctr">
                      <a:solidFill>
                        <a:schemeClr val="tx1"/>
                      </a:solidFill>
                      <a:prstDash val="solid"/>
                      <a:round/>
                      <a:headEnd type="none" w="med" len="med"/>
                      <a:tailEnd type="none" w="med" len="med"/>
                    </a:lnR>
                    <a:gradFill flip="none" rotWithShape="1">
                      <a:gsLst>
                        <a:gs pos="0">
                          <a:schemeClr val="accent3">
                            <a:lumMod val="60000"/>
                            <a:lumOff val="40000"/>
                          </a:schemeClr>
                        </a:gs>
                        <a:gs pos="100000">
                          <a:srgbClr val="CBDCA8"/>
                        </a:gs>
                        <a:gs pos="100000">
                          <a:srgbClr val="156B13"/>
                        </a:gs>
                      </a:gsLst>
                      <a:path path="shape">
                        <a:fillToRect l="50000" t="50000" r="50000" b="50000"/>
                      </a:path>
                      <a:tileRect/>
                    </a:gradFill>
                  </a:tcPr>
                </a:tc>
              </a:tr>
              <a:tr h="890666">
                <a:tc>
                  <a:txBody>
                    <a:bodyPr/>
                    <a:lstStyle/>
                    <a:p>
                      <a:pPr marL="0" marR="0">
                        <a:lnSpc>
                          <a:spcPct val="115000"/>
                        </a:lnSpc>
                        <a:spcBef>
                          <a:spcPts val="0"/>
                        </a:spcBef>
                        <a:spcAft>
                          <a:spcPts val="0"/>
                        </a:spcAft>
                      </a:pPr>
                      <a:r>
                        <a:rPr lang="en-US" sz="2000" dirty="0">
                          <a:effectLst/>
                          <a:latin typeface="Calibri"/>
                          <a:ea typeface="Calibri"/>
                          <a:cs typeface="Times New Roman"/>
                        </a:rPr>
                        <a:t>Excellent, Very Good &amp; Good</a:t>
                      </a:r>
                    </a:p>
                  </a:txBody>
                  <a:tcPr marL="68580" marR="6858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92.0%</a:t>
                      </a:r>
                    </a:p>
                  </a:txBody>
                  <a:tcPr marL="68580" marR="68580" marT="0" marB="0" anchor="ctr">
                    <a:lnB w="12700" cap="flat" cmpd="sng" algn="ctr">
                      <a:solidFill>
                        <a:schemeClr val="tx1"/>
                      </a:solid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88.0%</a:t>
                      </a: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r>
            </a:tbl>
          </a:graphicData>
        </a:graphic>
      </p:graphicFrame>
      <p:sp>
        <p:nvSpPr>
          <p:cNvPr id="4" name="Rectangle 1"/>
          <p:cNvSpPr>
            <a:spLocks noChangeArrowheads="1"/>
          </p:cNvSpPr>
          <p:nvPr/>
        </p:nvSpPr>
        <p:spPr bwMode="auto">
          <a:xfrm>
            <a:off x="381000" y="5334000"/>
            <a:ext cx="8610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200" baseline="30000" dirty="0" smtClean="0">
                <a:latin typeface="Times New Roman" pitchFamily="18" charset="0"/>
                <a:ea typeface="Calibri" pitchFamily="34" charset="0"/>
                <a:cs typeface="Times New Roman" pitchFamily="18" charset="0"/>
              </a:rPr>
              <a:t>1</a:t>
            </a: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American College Health Association. National College Health Assessment. Spring 2010 Reference Group Executive Summary. p. 16</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p>
            <a:pPr lvl="0" eaLnBrk="0" fontAlgn="base" hangingPunct="0">
              <a:spcBef>
                <a:spcPct val="0"/>
              </a:spcBef>
              <a:spcAft>
                <a:spcPct val="0"/>
              </a:spcAft>
            </a:pPr>
            <a:r>
              <a:rPr lang="en-US" sz="1200" baseline="30000" dirty="0" smtClean="0">
                <a:latin typeface="Times New Roman" pitchFamily="18" charset="0"/>
                <a:ea typeface="Calibri" pitchFamily="34" charset="0"/>
                <a:cs typeface="Times New Roman" pitchFamily="18" charset="0"/>
              </a:rPr>
              <a:t>2</a:t>
            </a: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BSDI – Fitness Analyst results from 3473 Southern Adventist University students over 8 years. </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175733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Meeting with SACS liaison – Dr. Rudy Jackson</a:t>
            </a:r>
          </a:p>
          <a:p>
            <a:pPr lvl="1"/>
            <a:r>
              <a:rPr lang="en-US" dirty="0" smtClean="0"/>
              <a:t>Must have measurable outcomes</a:t>
            </a:r>
          </a:p>
          <a:p>
            <a:pPr lvl="2"/>
            <a:r>
              <a:rPr lang="en-US" dirty="0" smtClean="0"/>
              <a:t>Student Learning Outcomes</a:t>
            </a:r>
          </a:p>
          <a:p>
            <a:pPr lvl="1"/>
            <a:r>
              <a:rPr lang="en-US" dirty="0" smtClean="0"/>
              <a:t>Must determine cohort group</a:t>
            </a:r>
          </a:p>
          <a:p>
            <a:pPr lvl="2"/>
            <a:r>
              <a:rPr lang="en-US" dirty="0" smtClean="0"/>
              <a:t>PEAC 225</a:t>
            </a:r>
          </a:p>
          <a:p>
            <a:pPr lvl="1"/>
            <a:r>
              <a:rPr lang="en-US" dirty="0" smtClean="0"/>
              <a:t>Must track cohort over time to determine that student learning has occurred</a:t>
            </a:r>
          </a:p>
          <a:p>
            <a:pPr lvl="1"/>
            <a:r>
              <a:rPr lang="en-US" dirty="0" smtClean="0"/>
              <a:t>Must have data coming in by 2016 to present in the 5</a:t>
            </a:r>
            <a:r>
              <a:rPr lang="en-US" baseline="30000" dirty="0" smtClean="0"/>
              <a:t>th</a:t>
            </a:r>
            <a:r>
              <a:rPr lang="en-US" dirty="0"/>
              <a:t> </a:t>
            </a:r>
            <a:r>
              <a:rPr lang="en-US" dirty="0" smtClean="0"/>
              <a:t>year report</a:t>
            </a:r>
          </a:p>
          <a:p>
            <a:endParaRPr lang="en-US" dirty="0"/>
          </a:p>
        </p:txBody>
      </p:sp>
    </p:spTree>
    <p:extLst>
      <p:ext uri="{BB962C8B-B14F-4D97-AF65-F5344CB8AC3E}">
        <p14:creationId xmlns:p14="http://schemas.microsoft.com/office/powerpoint/2010/main" val="1273059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3600" b="1" dirty="0" smtClean="0"/>
              <a:t>Ways to Implement Change</a:t>
            </a:r>
          </a:p>
          <a:p>
            <a:pPr marL="0" indent="0">
              <a:buNone/>
            </a:pPr>
            <a:endParaRPr lang="en-US" sz="700" b="1" dirty="0" smtClean="0"/>
          </a:p>
          <a:p>
            <a:pPr marL="400050" lvl="1" indent="0">
              <a:buNone/>
            </a:pPr>
            <a:r>
              <a:rPr lang="en-US" sz="3200" dirty="0"/>
              <a:t>According to Dr. Thom McKenzie there are three ways to increase physical activity behaviors</a:t>
            </a:r>
            <a:r>
              <a:rPr lang="en-US" sz="3200" dirty="0" smtClean="0"/>
              <a:t>:</a:t>
            </a:r>
            <a:endParaRPr lang="en-US" sz="3200" dirty="0"/>
          </a:p>
          <a:p>
            <a:pPr marL="1143000" lvl="1" indent="-742950">
              <a:buFont typeface="+mj-lt"/>
              <a:buAutoNum type="arabicPeriod"/>
            </a:pPr>
            <a:r>
              <a:rPr lang="en-US" sz="3200" dirty="0" smtClean="0"/>
              <a:t>Individual </a:t>
            </a:r>
            <a:r>
              <a:rPr lang="en-US" sz="3200" dirty="0"/>
              <a:t>intervention </a:t>
            </a:r>
            <a:r>
              <a:rPr lang="en-US" sz="3200" dirty="0" smtClean="0"/>
              <a:t>(One-by-one)</a:t>
            </a:r>
          </a:p>
          <a:p>
            <a:pPr marL="1143000" lvl="1" indent="-742950">
              <a:buFont typeface="+mj-lt"/>
              <a:buAutoNum type="arabicPeriod"/>
            </a:pPr>
            <a:r>
              <a:rPr lang="en-US" sz="3200" dirty="0" smtClean="0"/>
              <a:t>Creating </a:t>
            </a:r>
            <a:r>
              <a:rPr lang="en-US" sz="3200" dirty="0"/>
              <a:t>positive environment for physical activity</a:t>
            </a:r>
            <a:endParaRPr lang="en-US" sz="3200" dirty="0" smtClean="0"/>
          </a:p>
          <a:p>
            <a:pPr marL="1143000" lvl="1" indent="-742950">
              <a:buFont typeface="+mj-lt"/>
              <a:buAutoNum type="arabicPeriod"/>
            </a:pPr>
            <a:r>
              <a:rPr lang="en-US" sz="3200" dirty="0"/>
              <a:t>P</a:t>
            </a:r>
            <a:r>
              <a:rPr lang="en-US" sz="3200" dirty="0" smtClean="0"/>
              <a:t>olicy </a:t>
            </a:r>
            <a:r>
              <a:rPr lang="en-US" sz="3200" dirty="0"/>
              <a:t>changes</a:t>
            </a:r>
            <a:endParaRPr lang="en-US" sz="3200" dirty="0" smtClean="0"/>
          </a:p>
          <a:p>
            <a:pPr marL="0" indent="0">
              <a:buNone/>
            </a:pPr>
            <a:r>
              <a:rPr lang="en-US" sz="2000" dirty="0"/>
              <a:t>(T. L. McKenzie, lecture, February 10, 2011)</a:t>
            </a:r>
            <a:endParaRPr lang="en-US" sz="800" b="1" dirty="0" smtClean="0"/>
          </a:p>
          <a:p>
            <a:endParaRPr lang="en-US" dirty="0"/>
          </a:p>
        </p:txBody>
      </p:sp>
    </p:spTree>
    <p:extLst>
      <p:ext uri="{BB962C8B-B14F-4D97-AF65-F5344CB8AC3E}">
        <p14:creationId xmlns:p14="http://schemas.microsoft.com/office/powerpoint/2010/main" val="19248986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382000" cy="5105400"/>
          </a:xfrm>
        </p:spPr>
        <p:txBody>
          <a:bodyPr/>
          <a:lstStyle/>
          <a:p>
            <a:pPr marL="0" indent="0">
              <a:spcBef>
                <a:spcPts val="0"/>
              </a:spcBef>
              <a:buNone/>
            </a:pPr>
            <a:r>
              <a:rPr lang="en-US" i="1" dirty="0"/>
              <a:t>“And those who would be workers together with God must strive for perfection of every organ of the body and quality of the mind. True education is the preparation of the physical, mental, and moral powers for the performance of every duty; it is the training of body, mind, and soul for divine service. This is the education that will endure unto eternal life</a:t>
            </a:r>
            <a:r>
              <a:rPr lang="en-US" i="1" dirty="0" smtClean="0"/>
              <a:t>.”</a:t>
            </a:r>
            <a:r>
              <a:rPr lang="en-US" dirty="0"/>
              <a:t> </a:t>
            </a:r>
            <a:r>
              <a:rPr lang="en-US" dirty="0" smtClean="0"/>
              <a:t>			   </a:t>
            </a:r>
          </a:p>
          <a:p>
            <a:pPr marL="0" indent="0" algn="r">
              <a:spcBef>
                <a:spcPts val="0"/>
              </a:spcBef>
              <a:buNone/>
            </a:pPr>
            <a:r>
              <a:rPr lang="en-US" sz="2400" dirty="0" smtClean="0"/>
              <a:t>Christ’s </a:t>
            </a:r>
            <a:r>
              <a:rPr lang="en-US" sz="2400" dirty="0"/>
              <a:t>Object Lessons, p. </a:t>
            </a:r>
            <a:r>
              <a:rPr lang="en-US" sz="2400" dirty="0" smtClean="0"/>
              <a:t>330</a:t>
            </a:r>
            <a:endParaRPr lang="en-US" sz="2400" dirty="0"/>
          </a:p>
        </p:txBody>
      </p:sp>
    </p:spTree>
    <p:extLst>
      <p:ext uri="{BB962C8B-B14F-4D97-AF65-F5344CB8AC3E}">
        <p14:creationId xmlns:p14="http://schemas.microsoft.com/office/powerpoint/2010/main" val="1273059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3600" b="1" dirty="0" smtClean="0"/>
              <a:t>QEP Working Committee Team</a:t>
            </a:r>
          </a:p>
          <a:p>
            <a:pPr lvl="2"/>
            <a:r>
              <a:rPr lang="en-US" sz="2800" dirty="0"/>
              <a:t>Patti </a:t>
            </a:r>
            <a:r>
              <a:rPr lang="en-US" sz="2800" dirty="0" smtClean="0"/>
              <a:t>Anderson</a:t>
            </a:r>
          </a:p>
          <a:p>
            <a:pPr lvl="2"/>
            <a:r>
              <a:rPr lang="en-US" sz="2800" dirty="0" smtClean="0"/>
              <a:t>Michael Dant</a:t>
            </a:r>
          </a:p>
          <a:p>
            <a:pPr lvl="2"/>
            <a:r>
              <a:rPr lang="en-US" sz="2800" dirty="0" smtClean="0"/>
              <a:t>Leslie Evenson</a:t>
            </a:r>
          </a:p>
          <a:p>
            <a:pPr lvl="2"/>
            <a:r>
              <a:rPr lang="en-US" sz="2800" dirty="0" smtClean="0"/>
              <a:t>Tyson Hall </a:t>
            </a:r>
          </a:p>
          <a:p>
            <a:pPr lvl="2"/>
            <a:r>
              <a:rPr lang="en-US" sz="2800" dirty="0" smtClean="0"/>
              <a:t>Hollis James</a:t>
            </a:r>
          </a:p>
          <a:p>
            <a:pPr lvl="2"/>
            <a:r>
              <a:rPr lang="en-US" sz="2800" dirty="0" smtClean="0"/>
              <a:t>Harold Mayer </a:t>
            </a:r>
          </a:p>
          <a:p>
            <a:pPr lvl="2"/>
            <a:r>
              <a:rPr lang="en-US" sz="2800" dirty="0" smtClean="0"/>
              <a:t>Marge Seifert</a:t>
            </a:r>
          </a:p>
          <a:p>
            <a:pPr lvl="2"/>
            <a:r>
              <a:rPr lang="en-US" sz="2800" dirty="0" smtClean="0"/>
              <a:t>Judy Sloan</a:t>
            </a:r>
            <a:endParaRPr lang="en-US" sz="2800" dirty="0"/>
          </a:p>
          <a:p>
            <a:endParaRPr lang="en-US" sz="3600" b="1" dirty="0" smtClean="0"/>
          </a:p>
          <a:p>
            <a:pPr marL="0" indent="0">
              <a:buNone/>
            </a:pPr>
            <a:endParaRPr lang="en-US" sz="800" b="1" dirty="0" smtClean="0"/>
          </a:p>
          <a:p>
            <a:endParaRPr lang="en-US" dirty="0"/>
          </a:p>
        </p:txBody>
      </p:sp>
    </p:spTree>
    <p:extLst>
      <p:ext uri="{BB962C8B-B14F-4D97-AF65-F5344CB8AC3E}">
        <p14:creationId xmlns:p14="http://schemas.microsoft.com/office/powerpoint/2010/main" val="263238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0"/>
            <a:ext cx="8229600" cy="4525963"/>
          </a:xfrm>
        </p:spPr>
        <p:txBody>
          <a:bodyPr/>
          <a:lstStyle/>
          <a:p>
            <a:r>
              <a:rPr lang="en-US" dirty="0" smtClean="0"/>
              <a:t>Identifying the Need for the QEP</a:t>
            </a:r>
          </a:p>
          <a:p>
            <a:pPr lvl="1"/>
            <a:r>
              <a:rPr lang="en-US" dirty="0"/>
              <a:t>B</a:t>
            </a:r>
            <a:r>
              <a:rPr lang="en-US" dirty="0" smtClean="0"/>
              <a:t>aseline data</a:t>
            </a:r>
          </a:p>
          <a:p>
            <a:r>
              <a:rPr lang="en-US" dirty="0" smtClean="0"/>
              <a:t>Meeting with SACS Liaison</a:t>
            </a:r>
          </a:p>
          <a:p>
            <a:pPr lvl="1"/>
            <a:r>
              <a:rPr lang="en-US" dirty="0" smtClean="0"/>
              <a:t>Dr. Rudy Jackson</a:t>
            </a:r>
          </a:p>
          <a:p>
            <a:r>
              <a:rPr lang="en-US" dirty="0" smtClean="0"/>
              <a:t>Ways to Implement</a:t>
            </a:r>
          </a:p>
          <a:p>
            <a:pPr marL="457200" lvl="1" indent="0">
              <a:buNone/>
            </a:pPr>
            <a:endParaRPr lang="en-US" dirty="0" smtClean="0"/>
          </a:p>
          <a:p>
            <a:endParaRPr lang="en-US" dirty="0"/>
          </a:p>
        </p:txBody>
      </p:sp>
    </p:spTree>
    <p:extLst>
      <p:ext uri="{BB962C8B-B14F-4D97-AF65-F5344CB8AC3E}">
        <p14:creationId xmlns:p14="http://schemas.microsoft.com/office/powerpoint/2010/main" val="3711718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Adventist Documentation</a:t>
            </a:r>
          </a:p>
          <a:p>
            <a:pPr marL="0" indent="0">
              <a:buNone/>
            </a:pPr>
            <a:endParaRPr lang="en-US" dirty="0" smtClean="0"/>
          </a:p>
          <a:p>
            <a:pPr marL="0" indent="0">
              <a:buNone/>
            </a:pPr>
            <a:endParaRPr lang="en-US" dirty="0"/>
          </a:p>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9800" y="1295400"/>
            <a:ext cx="2308860" cy="38100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27882" y="3581400"/>
            <a:ext cx="2114550" cy="242887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2400" y="2209800"/>
            <a:ext cx="3048000" cy="3048000"/>
          </a:xfrm>
          <a:prstGeom prst="rect">
            <a:avLst/>
          </a:prstGeom>
        </p:spPr>
      </p:pic>
    </p:spTree>
    <p:extLst>
      <p:ext uri="{BB962C8B-B14F-4D97-AF65-F5344CB8AC3E}">
        <p14:creationId xmlns:p14="http://schemas.microsoft.com/office/powerpoint/2010/main" val="1506813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0"/>
            <a:ext cx="8229600" cy="4525963"/>
          </a:xfrm>
        </p:spPr>
        <p:txBody>
          <a:bodyPr/>
          <a:lstStyle/>
          <a:p>
            <a:pPr marL="0" indent="0">
              <a:buNone/>
            </a:pPr>
            <a:r>
              <a:rPr lang="en-US" dirty="0" smtClean="0"/>
              <a:t>Identifying the need for the QEP – </a:t>
            </a:r>
            <a:r>
              <a:rPr lang="en-US" sz="2800" dirty="0" smtClean="0"/>
              <a:t>Baseline data</a:t>
            </a:r>
          </a:p>
          <a:p>
            <a:pPr lvl="1"/>
            <a:r>
              <a:rPr lang="en-US" dirty="0"/>
              <a:t>Program Level</a:t>
            </a:r>
          </a:p>
          <a:p>
            <a:pPr marL="1371600" lvl="2" indent="-457200">
              <a:buFont typeface="+mj-lt"/>
              <a:buAutoNum type="arabicPeriod"/>
            </a:pPr>
            <a:r>
              <a:rPr lang="en-US" sz="2000" dirty="0"/>
              <a:t>Low number of fitness-based courses</a:t>
            </a:r>
          </a:p>
          <a:p>
            <a:pPr marL="1371600" lvl="2" indent="-457200">
              <a:buFont typeface="+mj-lt"/>
              <a:buAutoNum type="arabicPeriod"/>
            </a:pPr>
            <a:r>
              <a:rPr lang="en-US" sz="2000" dirty="0"/>
              <a:t>Low number of activity courses required for </a:t>
            </a:r>
            <a:r>
              <a:rPr lang="en-US" sz="2000" dirty="0" smtClean="0"/>
              <a:t>graduates</a:t>
            </a:r>
            <a:endParaRPr lang="en-US" sz="2000" dirty="0"/>
          </a:p>
          <a:p>
            <a:pPr marL="1371600" lvl="2" indent="-457200">
              <a:buFont typeface="+mj-lt"/>
              <a:buAutoNum type="arabicPeriod"/>
            </a:pPr>
            <a:r>
              <a:rPr lang="en-US" sz="2000" dirty="0"/>
              <a:t>Fall 2010 survey results from SAU students and employees </a:t>
            </a:r>
          </a:p>
          <a:p>
            <a:pPr lvl="1"/>
            <a:r>
              <a:rPr lang="en-US" dirty="0"/>
              <a:t>Course Level</a:t>
            </a:r>
          </a:p>
          <a:p>
            <a:pPr marL="1371600" lvl="2" indent="-457200">
              <a:buFont typeface="+mj-lt"/>
              <a:buAutoNum type="arabicPeriod"/>
            </a:pPr>
            <a:r>
              <a:rPr lang="en-US" sz="2000" dirty="0"/>
              <a:t>Less active than the national norm</a:t>
            </a:r>
          </a:p>
          <a:p>
            <a:pPr marL="1371600" lvl="2" indent="-457200">
              <a:buFont typeface="+mj-lt"/>
              <a:buAutoNum type="arabicPeriod"/>
            </a:pPr>
            <a:r>
              <a:rPr lang="en-US" sz="2000" dirty="0"/>
              <a:t>Low physical fitness performance scores</a:t>
            </a:r>
          </a:p>
          <a:p>
            <a:pPr marL="1371600" lvl="2" indent="-457200">
              <a:buFont typeface="+mj-lt"/>
              <a:buAutoNum type="arabicPeriod"/>
            </a:pPr>
            <a:r>
              <a:rPr lang="en-US" sz="2000" dirty="0"/>
              <a:t>High student goal to exercise more</a:t>
            </a:r>
          </a:p>
          <a:p>
            <a:pPr marL="1371600" lvl="2" indent="-457200">
              <a:buFont typeface="+mj-lt"/>
              <a:buAutoNum type="arabicPeriod"/>
            </a:pPr>
            <a:r>
              <a:rPr lang="en-US" sz="2000" dirty="0"/>
              <a:t>Low overall health rating compared to national norm</a:t>
            </a:r>
          </a:p>
          <a:p>
            <a:pPr lvl="1"/>
            <a:endParaRPr lang="en-US" dirty="0" smtClean="0"/>
          </a:p>
          <a:p>
            <a:endParaRPr lang="en-US" dirty="0"/>
          </a:p>
        </p:txBody>
      </p:sp>
    </p:spTree>
    <p:extLst>
      <p:ext uri="{BB962C8B-B14F-4D97-AF65-F5344CB8AC3E}">
        <p14:creationId xmlns:p14="http://schemas.microsoft.com/office/powerpoint/2010/main" val="620224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smtClean="0"/>
              <a:t>Program Level</a:t>
            </a:r>
          </a:p>
          <a:p>
            <a:pPr marL="971550" lvl="1" indent="-514350">
              <a:buFont typeface="+mj-lt"/>
              <a:buAutoNum type="arabicPeriod"/>
            </a:pPr>
            <a:r>
              <a:rPr lang="en-US" dirty="0"/>
              <a:t>Low number of fitness-based </a:t>
            </a:r>
            <a:r>
              <a:rPr lang="en-US" dirty="0" smtClean="0"/>
              <a:t>courses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297198797"/>
              </p:ext>
            </p:extLst>
          </p:nvPr>
        </p:nvGraphicFramePr>
        <p:xfrm>
          <a:off x="914400" y="2667000"/>
          <a:ext cx="7620000" cy="2377440"/>
        </p:xfrm>
        <a:graphic>
          <a:graphicData uri="http://schemas.openxmlformats.org/drawingml/2006/table">
            <a:tbl>
              <a:tblPr firstRow="1" bandRow="1">
                <a:tableStyleId>{F5AB1C69-6EDB-4FF4-983F-18BD219EF322}</a:tableStyleId>
              </a:tblPr>
              <a:tblGrid>
                <a:gridCol w="2895600"/>
                <a:gridCol w="2389163"/>
                <a:gridCol w="2335237"/>
              </a:tblGrid>
              <a:tr h="457200">
                <a:tc>
                  <a:txBody>
                    <a:bodyPr/>
                    <a:lstStyle/>
                    <a:p>
                      <a:pPr marL="0" marR="0">
                        <a:lnSpc>
                          <a:spcPct val="115000"/>
                        </a:lnSpc>
                        <a:spcBef>
                          <a:spcPts val="0"/>
                        </a:spcBef>
                        <a:spcAft>
                          <a:spcPts val="0"/>
                        </a:spcAft>
                      </a:pPr>
                      <a:r>
                        <a:rPr lang="en-US" sz="2400" dirty="0" smtClean="0">
                          <a:solidFill>
                            <a:schemeClr val="tx1"/>
                          </a:solidFill>
                          <a:effectLst/>
                        </a:rPr>
                        <a:t>Type of Course</a:t>
                      </a:r>
                      <a:endParaRPr lang="en-US" sz="2400" dirty="0">
                        <a:solidFill>
                          <a:schemeClr val="tx1"/>
                        </a:solidFill>
                        <a:effectLst/>
                        <a:latin typeface="+mn-lt"/>
                        <a:ea typeface="Calibri"/>
                        <a:cs typeface="Times New Roman"/>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nSpc>
                          <a:spcPct val="115000"/>
                        </a:lnSpc>
                        <a:spcBef>
                          <a:spcPts val="0"/>
                        </a:spcBef>
                        <a:spcAft>
                          <a:spcPts val="0"/>
                        </a:spcAft>
                      </a:pPr>
                      <a:r>
                        <a:rPr lang="en-US" sz="2400" dirty="0">
                          <a:solidFill>
                            <a:schemeClr val="tx1"/>
                          </a:solidFill>
                          <a:effectLst/>
                        </a:rPr>
                        <a:t>Number Offered Fall Semester</a:t>
                      </a:r>
                      <a:endParaRPr lang="en-US" sz="2400" dirty="0">
                        <a:solidFill>
                          <a:schemeClr val="tx1"/>
                        </a:solidFill>
                        <a:effectLst/>
                        <a:latin typeface="Calibri"/>
                        <a:ea typeface="Calibri"/>
                        <a:cs typeface="Times New Roman"/>
                      </a:endParaRPr>
                    </a:p>
                  </a:txBody>
                  <a:tcPr marL="68580" marR="68580" marT="0" marB="0">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nSpc>
                          <a:spcPct val="115000"/>
                        </a:lnSpc>
                        <a:spcBef>
                          <a:spcPts val="0"/>
                        </a:spcBef>
                        <a:spcAft>
                          <a:spcPts val="0"/>
                        </a:spcAft>
                      </a:pPr>
                      <a:r>
                        <a:rPr lang="en-US" sz="2400" dirty="0">
                          <a:solidFill>
                            <a:schemeClr val="tx1"/>
                          </a:solidFill>
                          <a:effectLst/>
                        </a:rPr>
                        <a:t>Number Offered Winter Semester</a:t>
                      </a:r>
                      <a:endParaRPr lang="en-US" sz="2400" dirty="0">
                        <a:solidFill>
                          <a:schemeClr val="tx1"/>
                        </a:solidFill>
                        <a:effectLst/>
                        <a:latin typeface="Calibri"/>
                        <a:ea typeface="Calibri"/>
                        <a:cs typeface="Times New Roman"/>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r>
              <a:tr h="457200">
                <a:tc>
                  <a:txBody>
                    <a:bodyPr/>
                    <a:lstStyle/>
                    <a:p>
                      <a:pPr marL="0" marR="0">
                        <a:lnSpc>
                          <a:spcPct val="115000"/>
                        </a:lnSpc>
                        <a:spcBef>
                          <a:spcPts val="0"/>
                        </a:spcBef>
                        <a:spcAft>
                          <a:spcPts val="0"/>
                        </a:spcAft>
                      </a:pPr>
                      <a:r>
                        <a:rPr lang="en-US" sz="2400" dirty="0" smtClean="0">
                          <a:effectLst/>
                        </a:rPr>
                        <a:t>Skill-based</a:t>
                      </a:r>
                      <a:endParaRPr lang="en-US" sz="2400" dirty="0">
                        <a:effectLst/>
                        <a:latin typeface="+mn-lt"/>
                        <a:ea typeface="Calibri"/>
                        <a:cs typeface="Times New Roman"/>
                      </a:endParaRPr>
                    </a:p>
                  </a:txBody>
                  <a:tcPr>
                    <a:lnL w="12700" cap="flat" cmpd="sng" algn="ctr">
                      <a:solidFill>
                        <a:schemeClr val="tx1"/>
                      </a:solidFill>
                      <a:prstDash val="solid"/>
                      <a:round/>
                      <a:headEnd type="none" w="med" len="med"/>
                      <a:tailEnd type="none" w="med" len="med"/>
                    </a:lnL>
                    <a:solidFill>
                      <a:schemeClr val="accent3">
                        <a:lumMod val="60000"/>
                        <a:lumOff val="40000"/>
                      </a:schemeClr>
                    </a:solidFill>
                  </a:tcPr>
                </a:tc>
                <a:tc>
                  <a:txBody>
                    <a:bodyPr/>
                    <a:lstStyle/>
                    <a:p>
                      <a:pPr marL="0" marR="0" algn="ctr">
                        <a:lnSpc>
                          <a:spcPct val="115000"/>
                        </a:lnSpc>
                        <a:spcBef>
                          <a:spcPts val="0"/>
                        </a:spcBef>
                        <a:spcAft>
                          <a:spcPts val="0"/>
                        </a:spcAft>
                      </a:pPr>
                      <a:r>
                        <a:rPr lang="en-US" sz="2400" dirty="0">
                          <a:effectLst/>
                        </a:rPr>
                        <a:t>28</a:t>
                      </a:r>
                      <a:endParaRPr lang="en-US" sz="2400" dirty="0">
                        <a:effectLst/>
                        <a:latin typeface="Calibri"/>
                        <a:ea typeface="Calibri"/>
                        <a:cs typeface="Times New Roman"/>
                      </a:endParaRPr>
                    </a:p>
                  </a:txBody>
                  <a:tcPr marL="68580" marR="68580" marT="0" marB="0" anchor="ctr">
                    <a:solidFill>
                      <a:schemeClr val="accent3">
                        <a:lumMod val="60000"/>
                        <a:lumOff val="40000"/>
                      </a:schemeClr>
                    </a:solidFill>
                  </a:tcPr>
                </a:tc>
                <a:tc>
                  <a:txBody>
                    <a:bodyPr/>
                    <a:lstStyle/>
                    <a:p>
                      <a:pPr marL="0" marR="0" algn="ctr">
                        <a:lnSpc>
                          <a:spcPct val="115000"/>
                        </a:lnSpc>
                        <a:spcBef>
                          <a:spcPts val="0"/>
                        </a:spcBef>
                        <a:spcAft>
                          <a:spcPts val="0"/>
                        </a:spcAft>
                      </a:pPr>
                      <a:r>
                        <a:rPr lang="en-US" sz="2400" dirty="0">
                          <a:effectLst/>
                        </a:rPr>
                        <a:t>32</a:t>
                      </a:r>
                      <a:endParaRPr lang="en-US" sz="2400" dirty="0">
                        <a:effectLst/>
                        <a:latin typeface="Calibri"/>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solidFill>
                      <a:schemeClr val="accent3">
                        <a:lumMod val="60000"/>
                        <a:lumOff val="40000"/>
                      </a:schemeClr>
                    </a:solidFill>
                  </a:tcPr>
                </a:tc>
              </a:tr>
              <a:tr h="457200">
                <a:tc>
                  <a:txBody>
                    <a:bodyPr/>
                    <a:lstStyle/>
                    <a:p>
                      <a:pPr marL="0" marR="0">
                        <a:lnSpc>
                          <a:spcPct val="115000"/>
                        </a:lnSpc>
                        <a:spcBef>
                          <a:spcPts val="0"/>
                        </a:spcBef>
                        <a:spcAft>
                          <a:spcPts val="0"/>
                        </a:spcAft>
                      </a:pPr>
                      <a:r>
                        <a:rPr lang="en-US" sz="2400" dirty="0" smtClean="0">
                          <a:effectLst/>
                        </a:rPr>
                        <a:t>Fitness-based*</a:t>
                      </a:r>
                      <a:endParaRPr lang="en-US" sz="2400" dirty="0">
                        <a:effectLst/>
                        <a:latin typeface="+mn-lt"/>
                        <a:ea typeface="Calibri"/>
                        <a:cs typeface="Times New Roman"/>
                      </a:endParaRPr>
                    </a:p>
                  </a:txBody>
                  <a:tcPr>
                    <a:lnL w="12700" cap="flat" cmpd="sng" algn="ctr">
                      <a:solidFill>
                        <a:schemeClr val="tx1"/>
                      </a:solidFill>
                      <a:prstDash val="solid"/>
                      <a:round/>
                      <a:headEnd type="none" w="med" len="med"/>
                      <a:tailEnd type="none" w="med" len="med"/>
                    </a:lnL>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15000"/>
                        </a:lnSpc>
                        <a:spcBef>
                          <a:spcPts val="0"/>
                        </a:spcBef>
                        <a:spcAft>
                          <a:spcPts val="0"/>
                        </a:spcAft>
                      </a:pPr>
                      <a:r>
                        <a:rPr lang="en-US" sz="2400" dirty="0">
                          <a:effectLst/>
                        </a:rPr>
                        <a:t>6</a:t>
                      </a:r>
                      <a:endParaRPr lang="en-US" sz="2400" dirty="0">
                        <a:effectLst/>
                        <a:latin typeface="Calibri"/>
                        <a:ea typeface="Calibri"/>
                        <a:cs typeface="Times New Roman"/>
                      </a:endParaRPr>
                    </a:p>
                  </a:txBody>
                  <a:tcPr marL="68580" marR="68580" marT="0" marB="0" anchor="ctr">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15000"/>
                        </a:lnSpc>
                        <a:spcBef>
                          <a:spcPts val="0"/>
                        </a:spcBef>
                        <a:spcAft>
                          <a:spcPts val="0"/>
                        </a:spcAft>
                      </a:pPr>
                      <a:r>
                        <a:rPr lang="en-US" sz="2400" dirty="0">
                          <a:effectLst/>
                        </a:rPr>
                        <a:t>6</a:t>
                      </a:r>
                      <a:endParaRPr lang="en-US" sz="2400" dirty="0">
                        <a:effectLst/>
                        <a:latin typeface="Calibri"/>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gradFill flip="none" rotWithShape="1">
                      <a:gsLst>
                        <a:gs pos="0">
                          <a:schemeClr val="accent3">
                            <a:lumMod val="0"/>
                            <a:lumOff val="100000"/>
                          </a:schemeClr>
                        </a:gs>
                        <a:gs pos="100000">
                          <a:srgbClr val="CBDCA8"/>
                        </a:gs>
                        <a:gs pos="100000">
                          <a:srgbClr val="156B13"/>
                        </a:gs>
                      </a:gsLst>
                      <a:lin ang="2700000" scaled="1"/>
                      <a:tileRect/>
                    </a:gradFill>
                  </a:tcPr>
                </a:tc>
              </a:tr>
              <a:tr h="457200">
                <a:tc>
                  <a:txBody>
                    <a:bodyPr/>
                    <a:lstStyle/>
                    <a:p>
                      <a:pPr marL="0" marR="0">
                        <a:lnSpc>
                          <a:spcPct val="115000"/>
                        </a:lnSpc>
                        <a:spcBef>
                          <a:spcPts val="0"/>
                        </a:spcBef>
                        <a:spcAft>
                          <a:spcPts val="0"/>
                        </a:spcAft>
                      </a:pPr>
                      <a:r>
                        <a:rPr lang="en-US" sz="2400" dirty="0" smtClean="0">
                          <a:effectLst/>
                          <a:latin typeface="+mn-lt"/>
                          <a:ea typeface="Calibri"/>
                          <a:cs typeface="Times New Roman"/>
                        </a:rPr>
                        <a:t>Ratio</a:t>
                      </a:r>
                      <a:endParaRPr lang="en-US" sz="2400" dirty="0">
                        <a:effectLst/>
                        <a:latin typeface="+mn-lt"/>
                        <a:ea typeface="Calibri"/>
                        <a:cs typeface="Times New Roman"/>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0"/>
                        </a:spcBef>
                        <a:spcAft>
                          <a:spcPts val="0"/>
                        </a:spcAft>
                      </a:pPr>
                      <a:r>
                        <a:rPr lang="en-US" sz="2400" dirty="0" smtClean="0">
                          <a:effectLst/>
                        </a:rPr>
                        <a:t>1:4.6</a:t>
                      </a:r>
                      <a:endParaRPr lang="en-US" sz="2400" dirty="0">
                        <a:effectLst/>
                        <a:latin typeface="+mn-lt"/>
                        <a:ea typeface="Calibri"/>
                        <a:cs typeface="Times New Roman"/>
                      </a:endParaRPr>
                    </a:p>
                  </a:txBody>
                  <a:tcPr marL="68580" marR="68580" marT="0" marB="0" anchor="ctr">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0"/>
                        </a:spcBef>
                        <a:spcAft>
                          <a:spcPts val="0"/>
                        </a:spcAft>
                      </a:pPr>
                      <a:r>
                        <a:rPr lang="en-US" sz="2400" dirty="0" smtClean="0">
                          <a:effectLst/>
                        </a:rPr>
                        <a:t>1:5.3</a:t>
                      </a:r>
                      <a:endParaRPr lang="en-US" sz="2400" dirty="0">
                        <a:effectLst/>
                        <a:latin typeface="+mn-lt"/>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3">
                        <a:lumMod val="60000"/>
                        <a:lumOff val="40000"/>
                      </a:schemeClr>
                    </a:solidFill>
                  </a:tcPr>
                </a:tc>
              </a:tr>
            </a:tbl>
          </a:graphicData>
        </a:graphic>
      </p:graphicFrame>
      <p:sp>
        <p:nvSpPr>
          <p:cNvPr id="6" name="TextBox 5"/>
          <p:cNvSpPr txBox="1"/>
          <p:nvPr/>
        </p:nvSpPr>
        <p:spPr>
          <a:xfrm>
            <a:off x="914400" y="5105400"/>
            <a:ext cx="5943600" cy="369332"/>
          </a:xfrm>
          <a:prstGeom prst="rect">
            <a:avLst/>
          </a:prstGeom>
          <a:noFill/>
        </p:spPr>
        <p:txBody>
          <a:bodyPr wrap="square" rtlCol="0">
            <a:spAutoFit/>
          </a:bodyPr>
          <a:lstStyle/>
          <a:p>
            <a:r>
              <a:rPr lang="en-US" dirty="0"/>
              <a:t>*Does not include PEAC 225, Fitness for Life, required course.</a:t>
            </a:r>
          </a:p>
        </p:txBody>
      </p:sp>
    </p:spTree>
    <p:extLst>
      <p:ext uri="{BB962C8B-B14F-4D97-AF65-F5344CB8AC3E}">
        <p14:creationId xmlns:p14="http://schemas.microsoft.com/office/powerpoint/2010/main" val="1273059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458200" cy="4525963"/>
          </a:xfrm>
        </p:spPr>
        <p:txBody>
          <a:bodyPr/>
          <a:lstStyle/>
          <a:p>
            <a:pPr marL="0" indent="0">
              <a:buNone/>
            </a:pPr>
            <a:r>
              <a:rPr lang="en-US" dirty="0" smtClean="0"/>
              <a:t>Program Level</a:t>
            </a:r>
          </a:p>
          <a:p>
            <a:pPr marL="971550" lvl="1" indent="-514350">
              <a:buFont typeface="+mj-lt"/>
              <a:buAutoNum type="arabicPeriod" startAt="2"/>
            </a:pPr>
            <a:r>
              <a:rPr lang="en-US" dirty="0"/>
              <a:t>Low number of activity courses required </a:t>
            </a:r>
            <a:r>
              <a:rPr lang="en-US" dirty="0" smtClean="0"/>
              <a:t>for </a:t>
            </a:r>
            <a:r>
              <a:rPr lang="en-US" dirty="0"/>
              <a:t>graduates</a:t>
            </a:r>
          </a:p>
        </p:txBody>
      </p:sp>
      <p:graphicFrame>
        <p:nvGraphicFramePr>
          <p:cNvPr id="5" name="Table 4"/>
          <p:cNvGraphicFramePr>
            <a:graphicFrameLocks noGrp="1"/>
          </p:cNvGraphicFramePr>
          <p:nvPr>
            <p:extLst>
              <p:ext uri="{D42A27DB-BD31-4B8C-83A1-F6EECF244321}">
                <p14:modId xmlns:p14="http://schemas.microsoft.com/office/powerpoint/2010/main" val="2719315900"/>
              </p:ext>
            </p:extLst>
          </p:nvPr>
        </p:nvGraphicFramePr>
        <p:xfrm>
          <a:off x="1066800" y="2819400"/>
          <a:ext cx="7620000" cy="3657600"/>
        </p:xfrm>
        <a:graphic>
          <a:graphicData uri="http://schemas.openxmlformats.org/drawingml/2006/table">
            <a:tbl>
              <a:tblPr firstRow="1" bandRow="1">
                <a:tableStyleId>{F5AB1C69-6EDB-4FF4-983F-18BD219EF322}</a:tableStyleId>
              </a:tblPr>
              <a:tblGrid>
                <a:gridCol w="4038600"/>
                <a:gridCol w="1752600"/>
                <a:gridCol w="1828800"/>
              </a:tblGrid>
              <a:tr h="457200">
                <a:tc>
                  <a:txBody>
                    <a:bodyPr/>
                    <a:lstStyle/>
                    <a:p>
                      <a:pPr marL="0" marR="0">
                        <a:lnSpc>
                          <a:spcPct val="100000"/>
                        </a:lnSpc>
                        <a:spcBef>
                          <a:spcPts val="0"/>
                        </a:spcBef>
                        <a:spcAft>
                          <a:spcPts val="0"/>
                        </a:spcAft>
                      </a:pPr>
                      <a:r>
                        <a:rPr lang="en-US" sz="2000" dirty="0">
                          <a:solidFill>
                            <a:schemeClr val="tx1"/>
                          </a:solidFill>
                          <a:effectLst/>
                          <a:latin typeface="Calibri"/>
                          <a:ea typeface="Calibri"/>
                          <a:cs typeface="Times New Roman"/>
                        </a:rPr>
                        <a:t>Institution</a:t>
                      </a: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nSpc>
                          <a:spcPct val="100000"/>
                        </a:lnSpc>
                        <a:spcBef>
                          <a:spcPts val="0"/>
                        </a:spcBef>
                        <a:spcAft>
                          <a:spcPts val="0"/>
                        </a:spcAft>
                      </a:pPr>
                      <a:r>
                        <a:rPr lang="en-US" sz="2000">
                          <a:solidFill>
                            <a:schemeClr val="tx1"/>
                          </a:solidFill>
                          <a:effectLst/>
                          <a:latin typeface="Calibri"/>
                          <a:ea typeface="Calibri"/>
                          <a:cs typeface="Times New Roman"/>
                        </a:rPr>
                        <a:t>Total Hours</a:t>
                      </a:r>
                    </a:p>
                  </a:txBody>
                  <a:tcPr marL="68580" marR="68580" marT="0" marB="0" anchor="ct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nSpc>
                          <a:spcPct val="100000"/>
                        </a:lnSpc>
                        <a:spcBef>
                          <a:spcPts val="0"/>
                        </a:spcBef>
                        <a:spcAft>
                          <a:spcPts val="0"/>
                        </a:spcAft>
                      </a:pPr>
                      <a:r>
                        <a:rPr lang="en-US" sz="2000" dirty="0">
                          <a:solidFill>
                            <a:schemeClr val="tx1"/>
                          </a:solidFill>
                          <a:effectLst/>
                          <a:latin typeface="Calibri"/>
                          <a:ea typeface="Calibri"/>
                          <a:cs typeface="Times New Roman"/>
                        </a:rPr>
                        <a:t>Activity Hours</a:t>
                      </a: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r>
              <a:tr h="457200">
                <a:tc>
                  <a:txBody>
                    <a:bodyPr/>
                    <a:lstStyle/>
                    <a:p>
                      <a:pPr marL="0" marR="0">
                        <a:lnSpc>
                          <a:spcPct val="100000"/>
                        </a:lnSpc>
                        <a:spcBef>
                          <a:spcPts val="0"/>
                        </a:spcBef>
                        <a:spcAft>
                          <a:spcPts val="0"/>
                        </a:spcAft>
                      </a:pPr>
                      <a:r>
                        <a:rPr lang="en-US" sz="2000" dirty="0">
                          <a:effectLst/>
                          <a:latin typeface="Calibri"/>
                          <a:ea typeface="Calibri"/>
                          <a:cs typeface="Times New Roman"/>
                        </a:rPr>
                        <a:t>Andrews University</a:t>
                      </a:r>
                    </a:p>
                  </a:txBody>
                  <a:tcPr marL="68580" marR="68580" marT="0" marB="0" anchor="ctr">
                    <a:lnL w="12700" cap="flat" cmpd="sng" algn="ctr">
                      <a:solidFill>
                        <a:schemeClr val="tx1"/>
                      </a:solidFill>
                      <a:prstDash val="solid"/>
                      <a:round/>
                      <a:headEnd type="none" w="med" len="med"/>
                      <a:tailEnd type="none" w="med" len="med"/>
                    </a:lnL>
                    <a:gradFill flip="none" rotWithShape="1">
                      <a:gsLst>
                        <a:gs pos="0">
                          <a:schemeClr val="accent3">
                            <a:lumMod val="60000"/>
                            <a:lumOff val="40000"/>
                          </a:schemeClr>
                        </a:gs>
                        <a:gs pos="100000">
                          <a:srgbClr val="CBDCA8"/>
                        </a:gs>
                        <a:gs pos="100000">
                          <a:srgbClr val="156B13"/>
                        </a:gs>
                      </a:gsLst>
                      <a:path path="shape">
                        <a:fillToRect l="50000" t="50000" r="50000" b="50000"/>
                      </a:path>
                      <a:tileRect/>
                    </a:gradFill>
                  </a:tcPr>
                </a:tc>
                <a:tc>
                  <a:txBody>
                    <a:bodyPr/>
                    <a:lstStyle/>
                    <a:p>
                      <a:pPr marL="0" marR="0" algn="ctr">
                        <a:lnSpc>
                          <a:spcPct val="100000"/>
                        </a:lnSpc>
                        <a:spcBef>
                          <a:spcPts val="0"/>
                        </a:spcBef>
                        <a:spcAft>
                          <a:spcPts val="0"/>
                        </a:spcAft>
                      </a:pPr>
                      <a:r>
                        <a:rPr lang="en-US" sz="2000">
                          <a:effectLst/>
                          <a:latin typeface="Calibri"/>
                          <a:ea typeface="Calibri"/>
                          <a:cs typeface="Times New Roman"/>
                        </a:rPr>
                        <a:t>4</a:t>
                      </a:r>
                    </a:p>
                  </a:txBody>
                  <a:tcPr marL="68580" marR="68580" marT="0" marB="0" anchor="ctr">
                    <a:gradFill flip="none" rotWithShape="1">
                      <a:gsLst>
                        <a:gs pos="0">
                          <a:schemeClr val="accent3">
                            <a:lumMod val="60000"/>
                            <a:lumOff val="40000"/>
                          </a:schemeClr>
                        </a:gs>
                        <a:gs pos="100000">
                          <a:srgbClr val="CBDCA8"/>
                        </a:gs>
                        <a:gs pos="100000">
                          <a:srgbClr val="156B13"/>
                        </a:gs>
                      </a:gsLst>
                      <a:path path="shape">
                        <a:fillToRect l="50000" t="50000" r="50000" b="50000"/>
                      </a:path>
                      <a:tileRect/>
                    </a:gradFill>
                  </a:tcPr>
                </a:tc>
                <a:tc>
                  <a:txBody>
                    <a:bodyPr/>
                    <a:lstStyle/>
                    <a:p>
                      <a:pPr marL="0" marR="0" algn="ctr">
                        <a:lnSpc>
                          <a:spcPct val="100000"/>
                        </a:lnSpc>
                        <a:spcBef>
                          <a:spcPts val="0"/>
                        </a:spcBef>
                        <a:spcAft>
                          <a:spcPts val="0"/>
                        </a:spcAft>
                      </a:pPr>
                      <a:r>
                        <a:rPr lang="en-US" sz="2000" dirty="0">
                          <a:effectLst/>
                          <a:latin typeface="Calibri"/>
                          <a:ea typeface="Calibri"/>
                          <a:cs typeface="Times New Roman"/>
                        </a:rPr>
                        <a:t>4</a:t>
                      </a:r>
                    </a:p>
                  </a:txBody>
                  <a:tcPr marL="68580" marR="68580" marT="0" marB="0" anchor="ctr">
                    <a:lnR w="12700" cap="flat" cmpd="sng" algn="ctr">
                      <a:solidFill>
                        <a:schemeClr val="tx1"/>
                      </a:solidFill>
                      <a:prstDash val="solid"/>
                      <a:round/>
                      <a:headEnd type="none" w="med" len="med"/>
                      <a:tailEnd type="none" w="med" len="med"/>
                    </a:lnR>
                    <a:gradFill flip="none" rotWithShape="1">
                      <a:gsLst>
                        <a:gs pos="0">
                          <a:schemeClr val="accent3">
                            <a:lumMod val="60000"/>
                            <a:lumOff val="40000"/>
                          </a:schemeClr>
                        </a:gs>
                        <a:gs pos="100000">
                          <a:srgbClr val="CBDCA8"/>
                        </a:gs>
                        <a:gs pos="100000">
                          <a:srgbClr val="156B13"/>
                        </a:gs>
                      </a:gsLst>
                      <a:path path="shape">
                        <a:fillToRect l="50000" t="50000" r="50000" b="50000"/>
                      </a:path>
                      <a:tileRect/>
                    </a:gradFill>
                  </a:tcPr>
                </a:tc>
              </a:tr>
              <a:tr h="457200">
                <a:tc>
                  <a:txBody>
                    <a:bodyPr/>
                    <a:lstStyle/>
                    <a:p>
                      <a:pPr marL="0" marR="0">
                        <a:lnSpc>
                          <a:spcPct val="100000"/>
                        </a:lnSpc>
                        <a:spcBef>
                          <a:spcPts val="0"/>
                        </a:spcBef>
                        <a:spcAft>
                          <a:spcPts val="0"/>
                        </a:spcAft>
                      </a:pPr>
                      <a:r>
                        <a:rPr lang="en-US" sz="2000" dirty="0">
                          <a:effectLst/>
                          <a:latin typeface="Calibri"/>
                          <a:ea typeface="Calibri"/>
                          <a:cs typeface="Times New Roman"/>
                        </a:rPr>
                        <a:t>Union College</a:t>
                      </a:r>
                    </a:p>
                  </a:txBody>
                  <a:tcPr marL="68580" marR="68580" marT="0" marB="0" anchor="ctr">
                    <a:lnL w="12700" cap="flat" cmpd="sng" algn="ctr">
                      <a:solidFill>
                        <a:schemeClr val="tx1"/>
                      </a:solidFill>
                      <a:prstDash val="solid"/>
                      <a:round/>
                      <a:headEnd type="none" w="med" len="med"/>
                      <a:tailEnd type="none" w="med" len="med"/>
                    </a:lnL>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00000"/>
                        </a:lnSpc>
                        <a:spcBef>
                          <a:spcPts val="0"/>
                        </a:spcBef>
                        <a:spcAft>
                          <a:spcPts val="0"/>
                        </a:spcAft>
                      </a:pPr>
                      <a:r>
                        <a:rPr lang="en-US" sz="2000">
                          <a:effectLst/>
                          <a:latin typeface="Calibri"/>
                          <a:ea typeface="Calibri"/>
                          <a:cs typeface="Times New Roman"/>
                        </a:rPr>
                        <a:t>4</a:t>
                      </a:r>
                    </a:p>
                  </a:txBody>
                  <a:tcPr marL="68580" marR="68580" marT="0" marB="0" anchor="ctr">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00000"/>
                        </a:lnSpc>
                        <a:spcBef>
                          <a:spcPts val="0"/>
                        </a:spcBef>
                        <a:spcAft>
                          <a:spcPts val="0"/>
                        </a:spcAft>
                      </a:pPr>
                      <a:r>
                        <a:rPr lang="en-US" sz="2000" dirty="0">
                          <a:effectLst/>
                          <a:latin typeface="Calibri"/>
                          <a:ea typeface="Calibri"/>
                          <a:cs typeface="Times New Roman"/>
                        </a:rPr>
                        <a:t>4</a:t>
                      </a:r>
                    </a:p>
                  </a:txBody>
                  <a:tcPr marL="68580" marR="68580" marT="0" marB="0" anchor="ctr">
                    <a:lnR w="12700" cap="flat" cmpd="sng" algn="ctr">
                      <a:solidFill>
                        <a:schemeClr val="tx1"/>
                      </a:solidFill>
                      <a:prstDash val="solid"/>
                      <a:round/>
                      <a:headEnd type="none" w="med" len="med"/>
                      <a:tailEnd type="none" w="med" len="med"/>
                    </a:lnR>
                    <a:gradFill flip="none" rotWithShape="1">
                      <a:gsLst>
                        <a:gs pos="0">
                          <a:schemeClr val="accent3">
                            <a:lumMod val="0"/>
                            <a:lumOff val="100000"/>
                          </a:schemeClr>
                        </a:gs>
                        <a:gs pos="100000">
                          <a:srgbClr val="CBDCA8"/>
                        </a:gs>
                        <a:gs pos="100000">
                          <a:srgbClr val="156B13"/>
                        </a:gs>
                      </a:gsLst>
                      <a:lin ang="2700000" scaled="1"/>
                      <a:tileRect/>
                    </a:gradFill>
                  </a:tcPr>
                </a:tc>
              </a:tr>
              <a:tr h="457200">
                <a:tc>
                  <a:txBody>
                    <a:bodyPr/>
                    <a:lstStyle/>
                    <a:p>
                      <a:pPr marL="0" marR="0">
                        <a:lnSpc>
                          <a:spcPct val="100000"/>
                        </a:lnSpc>
                        <a:spcBef>
                          <a:spcPts val="0"/>
                        </a:spcBef>
                        <a:spcAft>
                          <a:spcPts val="0"/>
                        </a:spcAft>
                      </a:pPr>
                      <a:r>
                        <a:rPr lang="en-US" sz="2000" dirty="0">
                          <a:effectLst/>
                          <a:latin typeface="Calibri"/>
                          <a:ea typeface="Calibri"/>
                          <a:cs typeface="Times New Roman"/>
                        </a:rPr>
                        <a:t>Bryan College</a:t>
                      </a:r>
                    </a:p>
                  </a:txBody>
                  <a:tcPr marL="68580" marR="68580" marT="0" marB="0" anchor="ctr">
                    <a:lnL w="12700" cap="flat" cmpd="sng" algn="ctr">
                      <a:solidFill>
                        <a:schemeClr val="tx1"/>
                      </a:solidFill>
                      <a:prstDash val="solid"/>
                      <a:round/>
                      <a:headEnd type="none" w="med" len="med"/>
                      <a:tailEnd type="none" w="med" len="med"/>
                    </a:lnL>
                    <a:solidFill>
                      <a:schemeClr val="accent3">
                        <a:lumMod val="60000"/>
                        <a:lumOff val="40000"/>
                      </a:schemeClr>
                    </a:solidFill>
                  </a:tcPr>
                </a:tc>
                <a:tc>
                  <a:txBody>
                    <a:bodyPr/>
                    <a:lstStyle/>
                    <a:p>
                      <a:pPr marL="0" marR="0" algn="ctr">
                        <a:lnSpc>
                          <a:spcPct val="100000"/>
                        </a:lnSpc>
                        <a:spcBef>
                          <a:spcPts val="0"/>
                        </a:spcBef>
                        <a:spcAft>
                          <a:spcPts val="0"/>
                        </a:spcAft>
                      </a:pPr>
                      <a:r>
                        <a:rPr lang="en-US" sz="2000">
                          <a:effectLst/>
                          <a:latin typeface="Calibri"/>
                          <a:ea typeface="Calibri"/>
                          <a:cs typeface="Times New Roman"/>
                        </a:rPr>
                        <a:t>4</a:t>
                      </a:r>
                    </a:p>
                  </a:txBody>
                  <a:tcPr marL="68580" marR="68580" marT="0" marB="0" anchor="ctr">
                    <a:solidFill>
                      <a:schemeClr val="accent3">
                        <a:lumMod val="60000"/>
                        <a:lumOff val="40000"/>
                      </a:schemeClr>
                    </a:solidFill>
                  </a:tcPr>
                </a:tc>
                <a:tc>
                  <a:txBody>
                    <a:bodyPr/>
                    <a:lstStyle/>
                    <a:p>
                      <a:pPr marL="0" marR="0" algn="ctr">
                        <a:lnSpc>
                          <a:spcPct val="100000"/>
                        </a:lnSpc>
                        <a:spcBef>
                          <a:spcPts val="0"/>
                        </a:spcBef>
                        <a:spcAft>
                          <a:spcPts val="0"/>
                        </a:spcAft>
                      </a:pPr>
                      <a:r>
                        <a:rPr lang="en-US" sz="2000" dirty="0">
                          <a:effectLst/>
                          <a:latin typeface="Calibri"/>
                          <a:ea typeface="Calibri"/>
                          <a:cs typeface="Times New Roman"/>
                        </a:rPr>
                        <a:t>4</a:t>
                      </a:r>
                    </a:p>
                  </a:txBody>
                  <a:tcPr marL="68580" marR="68580" marT="0" marB="0" anchor="ctr">
                    <a:lnR w="12700" cap="flat" cmpd="sng" algn="ctr">
                      <a:solidFill>
                        <a:schemeClr val="tx1"/>
                      </a:solidFill>
                      <a:prstDash val="solid"/>
                      <a:round/>
                      <a:headEnd type="none" w="med" len="med"/>
                      <a:tailEnd type="none" w="med" len="med"/>
                    </a:lnR>
                    <a:solidFill>
                      <a:schemeClr val="accent3">
                        <a:lumMod val="60000"/>
                        <a:lumOff val="40000"/>
                      </a:schemeClr>
                    </a:solidFill>
                  </a:tcPr>
                </a:tc>
              </a:tr>
              <a:tr h="457200">
                <a:tc>
                  <a:txBody>
                    <a:bodyPr/>
                    <a:lstStyle/>
                    <a:p>
                      <a:pPr marL="0" marR="0">
                        <a:lnSpc>
                          <a:spcPct val="100000"/>
                        </a:lnSpc>
                        <a:spcBef>
                          <a:spcPts val="0"/>
                        </a:spcBef>
                        <a:spcAft>
                          <a:spcPts val="0"/>
                        </a:spcAft>
                      </a:pPr>
                      <a:r>
                        <a:rPr lang="en-US" sz="2000" dirty="0">
                          <a:effectLst/>
                          <a:latin typeface="Calibri"/>
                          <a:ea typeface="Calibri"/>
                          <a:cs typeface="Times New Roman"/>
                        </a:rPr>
                        <a:t>Southwestern Adventist University</a:t>
                      </a:r>
                    </a:p>
                  </a:txBody>
                  <a:tcPr marL="68580" marR="68580" marT="0" marB="0" anchor="ctr">
                    <a:lnL w="12700" cap="flat" cmpd="sng" algn="ctr">
                      <a:solidFill>
                        <a:schemeClr val="tx1"/>
                      </a:solidFill>
                      <a:prstDash val="solid"/>
                      <a:round/>
                      <a:headEnd type="none" w="med" len="med"/>
                      <a:tailEnd type="none" w="med" len="med"/>
                    </a:lnL>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00000"/>
                        </a:lnSpc>
                        <a:spcBef>
                          <a:spcPts val="0"/>
                        </a:spcBef>
                        <a:spcAft>
                          <a:spcPts val="0"/>
                        </a:spcAft>
                      </a:pPr>
                      <a:r>
                        <a:rPr lang="en-US" sz="2000">
                          <a:effectLst/>
                          <a:latin typeface="Calibri"/>
                          <a:ea typeface="Calibri"/>
                          <a:cs typeface="Times New Roman"/>
                        </a:rPr>
                        <a:t>4-5</a:t>
                      </a:r>
                    </a:p>
                  </a:txBody>
                  <a:tcPr marL="68580" marR="68580" marT="0" marB="0" anchor="ctr">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00000"/>
                        </a:lnSpc>
                        <a:spcBef>
                          <a:spcPts val="0"/>
                        </a:spcBef>
                        <a:spcAft>
                          <a:spcPts val="0"/>
                        </a:spcAft>
                      </a:pPr>
                      <a:r>
                        <a:rPr lang="en-US" sz="2000">
                          <a:effectLst/>
                          <a:latin typeface="Calibri"/>
                          <a:ea typeface="Calibri"/>
                          <a:cs typeface="Times New Roman"/>
                        </a:rPr>
                        <a:t>3</a:t>
                      </a:r>
                    </a:p>
                  </a:txBody>
                  <a:tcPr marL="68580" marR="68580" marT="0" marB="0" anchor="ctr">
                    <a:lnR w="12700" cap="flat" cmpd="sng" algn="ctr">
                      <a:solidFill>
                        <a:schemeClr val="tx1"/>
                      </a:solidFill>
                      <a:prstDash val="solid"/>
                      <a:round/>
                      <a:headEnd type="none" w="med" len="med"/>
                      <a:tailEnd type="none" w="med" len="med"/>
                    </a:lnR>
                    <a:gradFill flip="none" rotWithShape="1">
                      <a:gsLst>
                        <a:gs pos="0">
                          <a:schemeClr val="accent3">
                            <a:lumMod val="0"/>
                            <a:lumOff val="100000"/>
                          </a:schemeClr>
                        </a:gs>
                        <a:gs pos="100000">
                          <a:srgbClr val="CBDCA8"/>
                        </a:gs>
                        <a:gs pos="100000">
                          <a:srgbClr val="156B13"/>
                        </a:gs>
                      </a:gsLst>
                      <a:lin ang="2700000" scaled="1"/>
                      <a:tileRect/>
                    </a:gradFill>
                  </a:tcPr>
                </a:tc>
              </a:tr>
              <a:tr h="457200">
                <a:tc>
                  <a:txBody>
                    <a:bodyPr/>
                    <a:lstStyle/>
                    <a:p>
                      <a:pPr marL="0" marR="0">
                        <a:lnSpc>
                          <a:spcPct val="100000"/>
                        </a:lnSpc>
                        <a:spcBef>
                          <a:spcPts val="0"/>
                        </a:spcBef>
                        <a:spcAft>
                          <a:spcPts val="0"/>
                        </a:spcAft>
                      </a:pPr>
                      <a:r>
                        <a:rPr lang="en-US" sz="2000" dirty="0">
                          <a:effectLst/>
                          <a:latin typeface="Calibri"/>
                          <a:ea typeface="Calibri"/>
                          <a:cs typeface="Times New Roman"/>
                        </a:rPr>
                        <a:t>Covenant College</a:t>
                      </a:r>
                    </a:p>
                  </a:txBody>
                  <a:tcPr marL="68580" marR="68580" marT="0" marB="0" anchor="ctr">
                    <a:lnL w="12700" cap="flat" cmpd="sng" algn="ctr">
                      <a:solidFill>
                        <a:schemeClr val="tx1"/>
                      </a:solidFill>
                      <a:prstDash val="solid"/>
                      <a:round/>
                      <a:headEnd type="none" w="med" len="med"/>
                      <a:tailEnd type="none" w="med" len="med"/>
                    </a:lnL>
                    <a:solidFill>
                      <a:schemeClr val="accent3">
                        <a:lumMod val="60000"/>
                        <a:lumOff val="40000"/>
                      </a:schemeClr>
                    </a:solidFill>
                  </a:tcPr>
                </a:tc>
                <a:tc>
                  <a:txBody>
                    <a:bodyPr/>
                    <a:lstStyle/>
                    <a:p>
                      <a:pPr marL="0" marR="0" algn="ctr">
                        <a:lnSpc>
                          <a:spcPct val="100000"/>
                        </a:lnSpc>
                        <a:spcBef>
                          <a:spcPts val="0"/>
                        </a:spcBef>
                        <a:spcAft>
                          <a:spcPts val="0"/>
                        </a:spcAft>
                      </a:pPr>
                      <a:r>
                        <a:rPr lang="en-US" sz="2000">
                          <a:effectLst/>
                          <a:latin typeface="Calibri"/>
                          <a:ea typeface="Calibri"/>
                          <a:cs typeface="Times New Roman"/>
                        </a:rPr>
                        <a:t>3</a:t>
                      </a:r>
                    </a:p>
                  </a:txBody>
                  <a:tcPr marL="68580" marR="68580" marT="0" marB="0" anchor="ctr">
                    <a:solidFill>
                      <a:schemeClr val="accent3">
                        <a:lumMod val="60000"/>
                        <a:lumOff val="40000"/>
                      </a:schemeClr>
                    </a:solidFill>
                  </a:tcPr>
                </a:tc>
                <a:tc>
                  <a:txBody>
                    <a:bodyPr/>
                    <a:lstStyle/>
                    <a:p>
                      <a:pPr marL="0" marR="0" algn="ctr">
                        <a:lnSpc>
                          <a:spcPct val="100000"/>
                        </a:lnSpc>
                        <a:spcBef>
                          <a:spcPts val="0"/>
                        </a:spcBef>
                        <a:spcAft>
                          <a:spcPts val="0"/>
                        </a:spcAft>
                      </a:pPr>
                      <a:r>
                        <a:rPr lang="en-US" sz="2000" dirty="0">
                          <a:effectLst/>
                          <a:latin typeface="Calibri"/>
                          <a:ea typeface="Calibri"/>
                          <a:cs typeface="Times New Roman"/>
                        </a:rPr>
                        <a:t>3</a:t>
                      </a:r>
                    </a:p>
                  </a:txBody>
                  <a:tcPr marL="68580" marR="68580" marT="0" marB="0" anchor="ctr">
                    <a:lnR w="12700" cap="flat" cmpd="sng" algn="ctr">
                      <a:solidFill>
                        <a:schemeClr val="tx1"/>
                      </a:solidFill>
                      <a:prstDash val="solid"/>
                      <a:round/>
                      <a:headEnd type="none" w="med" len="med"/>
                      <a:tailEnd type="none" w="med" len="med"/>
                    </a:lnR>
                    <a:solidFill>
                      <a:schemeClr val="accent3">
                        <a:lumMod val="60000"/>
                        <a:lumOff val="40000"/>
                      </a:schemeClr>
                    </a:solidFill>
                  </a:tcPr>
                </a:tc>
              </a:tr>
              <a:tr h="457200">
                <a:tc>
                  <a:txBody>
                    <a:bodyPr/>
                    <a:lstStyle/>
                    <a:p>
                      <a:pPr marL="0" marR="0">
                        <a:lnSpc>
                          <a:spcPct val="100000"/>
                        </a:lnSpc>
                        <a:spcBef>
                          <a:spcPts val="0"/>
                        </a:spcBef>
                        <a:spcAft>
                          <a:spcPts val="0"/>
                        </a:spcAft>
                      </a:pPr>
                      <a:r>
                        <a:rPr lang="en-US" sz="2000" b="1" dirty="0">
                          <a:effectLst/>
                          <a:latin typeface="Calibri"/>
                          <a:ea typeface="Calibri"/>
                          <a:cs typeface="Times New Roman"/>
                        </a:rPr>
                        <a:t>Southern Adventist University</a:t>
                      </a:r>
                      <a:endParaRPr lang="en-US" sz="20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00000"/>
                        </a:lnSpc>
                        <a:spcBef>
                          <a:spcPts val="0"/>
                        </a:spcBef>
                        <a:spcAft>
                          <a:spcPts val="0"/>
                        </a:spcAft>
                      </a:pPr>
                      <a:r>
                        <a:rPr lang="en-US" sz="2000" b="1" dirty="0">
                          <a:effectLst/>
                          <a:latin typeface="Calibri"/>
                          <a:ea typeface="Calibri"/>
                          <a:cs typeface="Times New Roman"/>
                        </a:rPr>
                        <a:t>2</a:t>
                      </a:r>
                      <a:endParaRPr lang="en-US" sz="2000" dirty="0">
                        <a:effectLst/>
                        <a:latin typeface="Calibri"/>
                        <a:ea typeface="Calibri"/>
                        <a:cs typeface="Times New Roman"/>
                      </a:endParaRPr>
                    </a:p>
                  </a:txBody>
                  <a:tcPr marL="68580" marR="68580" marT="0" marB="0" anchor="ctr">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00000"/>
                        </a:lnSpc>
                        <a:spcBef>
                          <a:spcPts val="0"/>
                        </a:spcBef>
                        <a:spcAft>
                          <a:spcPts val="0"/>
                        </a:spcAft>
                      </a:pPr>
                      <a:r>
                        <a:rPr lang="en-US" sz="2000" b="1" dirty="0">
                          <a:effectLst/>
                          <a:latin typeface="Calibri"/>
                          <a:ea typeface="Calibri"/>
                          <a:cs typeface="Times New Roman"/>
                        </a:rPr>
                        <a:t>2</a:t>
                      </a:r>
                      <a:endParaRPr lang="en-US" sz="2000" dirty="0">
                        <a:effectLst/>
                        <a:latin typeface="Calibri"/>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gradFill flip="none" rotWithShape="1">
                      <a:gsLst>
                        <a:gs pos="0">
                          <a:schemeClr val="accent3">
                            <a:lumMod val="0"/>
                            <a:lumOff val="100000"/>
                          </a:schemeClr>
                        </a:gs>
                        <a:gs pos="100000">
                          <a:srgbClr val="CBDCA8"/>
                        </a:gs>
                        <a:gs pos="100000">
                          <a:srgbClr val="156B13"/>
                        </a:gs>
                      </a:gsLst>
                      <a:lin ang="2700000" scaled="1"/>
                      <a:tileRect/>
                    </a:gradFill>
                  </a:tcPr>
                </a:tc>
              </a:tr>
              <a:tr h="457200">
                <a:tc>
                  <a:txBody>
                    <a:bodyPr/>
                    <a:lstStyle/>
                    <a:p>
                      <a:pPr marL="0" marR="0">
                        <a:lnSpc>
                          <a:spcPct val="100000"/>
                        </a:lnSpc>
                        <a:spcBef>
                          <a:spcPts val="0"/>
                        </a:spcBef>
                        <a:spcAft>
                          <a:spcPts val="0"/>
                        </a:spcAft>
                      </a:pPr>
                      <a:r>
                        <a:rPr lang="en-US" sz="2000" dirty="0">
                          <a:effectLst/>
                          <a:latin typeface="Calibri"/>
                          <a:ea typeface="Calibri"/>
                          <a:cs typeface="Times New Roman"/>
                        </a:rPr>
                        <a:t>Washington Adventist University</a:t>
                      </a:r>
                    </a:p>
                  </a:txBody>
                  <a:tcPr marL="68580" marR="6858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00000"/>
                        </a:lnSpc>
                        <a:spcBef>
                          <a:spcPts val="0"/>
                        </a:spcBef>
                        <a:spcAft>
                          <a:spcPts val="0"/>
                        </a:spcAft>
                      </a:pPr>
                      <a:r>
                        <a:rPr lang="en-US" sz="2000" dirty="0">
                          <a:effectLst/>
                          <a:latin typeface="Calibri"/>
                          <a:ea typeface="Calibri"/>
                          <a:cs typeface="Times New Roman"/>
                        </a:rPr>
                        <a:t>3</a:t>
                      </a:r>
                    </a:p>
                  </a:txBody>
                  <a:tcPr marL="68580" marR="68580" marT="0" marB="0" anchor="ctr">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00000"/>
                        </a:lnSpc>
                        <a:spcBef>
                          <a:spcPts val="0"/>
                        </a:spcBef>
                        <a:spcAft>
                          <a:spcPts val="0"/>
                        </a:spcAft>
                      </a:pPr>
                      <a:r>
                        <a:rPr lang="en-US" sz="2000" dirty="0">
                          <a:effectLst/>
                          <a:latin typeface="Calibri"/>
                          <a:ea typeface="Calibri"/>
                          <a:cs typeface="Times New Roman"/>
                        </a:rPr>
                        <a:t>1</a:t>
                      </a: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3">
                        <a:lumMod val="60000"/>
                        <a:lumOff val="40000"/>
                      </a:schemeClr>
                    </a:solidFill>
                  </a:tcPr>
                </a:tc>
              </a:tr>
            </a:tbl>
          </a:graphicData>
        </a:graphic>
      </p:graphicFrame>
    </p:spTree>
    <p:extLst>
      <p:ext uri="{BB962C8B-B14F-4D97-AF65-F5344CB8AC3E}">
        <p14:creationId xmlns:p14="http://schemas.microsoft.com/office/powerpoint/2010/main" val="178618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smtClean="0"/>
              <a:t>Program Level</a:t>
            </a:r>
          </a:p>
          <a:p>
            <a:pPr marL="971550" lvl="1" indent="-514350">
              <a:buFont typeface="+mj-lt"/>
              <a:buAutoNum type="arabicPeriod" startAt="3"/>
            </a:pPr>
            <a:r>
              <a:rPr lang="en-US" dirty="0"/>
              <a:t>Fall 2010 survey results from </a:t>
            </a:r>
            <a:r>
              <a:rPr lang="en-US" dirty="0" smtClean="0"/>
              <a:t>SAU students </a:t>
            </a:r>
            <a:r>
              <a:rPr lang="en-US" dirty="0"/>
              <a:t>and employees </a:t>
            </a:r>
            <a:r>
              <a:rPr lang="en-US" sz="1200" dirty="0"/>
              <a:t>– </a:t>
            </a:r>
            <a:r>
              <a:rPr lang="en-US" sz="1400" dirty="0"/>
              <a:t>519 participants completed survey, 368 students, 91 staff, and 60 faculty – not all completed short answer questions (top three responses shared for each question)</a:t>
            </a:r>
          </a:p>
        </p:txBody>
      </p:sp>
      <p:graphicFrame>
        <p:nvGraphicFramePr>
          <p:cNvPr id="5" name="Table 4"/>
          <p:cNvGraphicFramePr>
            <a:graphicFrameLocks noGrp="1"/>
          </p:cNvGraphicFramePr>
          <p:nvPr>
            <p:extLst>
              <p:ext uri="{D42A27DB-BD31-4B8C-83A1-F6EECF244321}">
                <p14:modId xmlns:p14="http://schemas.microsoft.com/office/powerpoint/2010/main" val="611891525"/>
              </p:ext>
            </p:extLst>
          </p:nvPr>
        </p:nvGraphicFramePr>
        <p:xfrm>
          <a:off x="381000" y="3200400"/>
          <a:ext cx="8534400" cy="3218688"/>
        </p:xfrm>
        <a:graphic>
          <a:graphicData uri="http://schemas.openxmlformats.org/drawingml/2006/table">
            <a:tbl>
              <a:tblPr firstRow="1" bandRow="1">
                <a:tableStyleId>{F5AB1C69-6EDB-4FF4-983F-18BD219EF322}</a:tableStyleId>
              </a:tblPr>
              <a:tblGrid>
                <a:gridCol w="3505200"/>
                <a:gridCol w="3272118"/>
                <a:gridCol w="842682"/>
                <a:gridCol w="914400"/>
              </a:tblGrid>
              <a:tr h="457200">
                <a:tc>
                  <a:txBody>
                    <a:bodyPr/>
                    <a:lstStyle/>
                    <a:p>
                      <a:pPr marL="0" marR="0">
                        <a:lnSpc>
                          <a:spcPct val="100000"/>
                        </a:lnSpc>
                        <a:spcBef>
                          <a:spcPts val="0"/>
                        </a:spcBef>
                        <a:spcAft>
                          <a:spcPts val="0"/>
                        </a:spcAft>
                      </a:pPr>
                      <a:r>
                        <a:rPr lang="en-US" sz="1800" b="1" kern="1200" dirty="0" smtClean="0">
                          <a:solidFill>
                            <a:schemeClr val="tx1"/>
                          </a:solidFill>
                          <a:effectLst/>
                          <a:latin typeface="+mn-lt"/>
                          <a:ea typeface="+mn-ea"/>
                          <a:cs typeface="+mn-cs"/>
                        </a:rPr>
                        <a:t>Question</a:t>
                      </a:r>
                      <a:endParaRPr lang="en-US" sz="2400" dirty="0">
                        <a:solidFill>
                          <a:schemeClr val="tx1"/>
                        </a:solidFill>
                        <a:effectLst/>
                        <a:latin typeface="+mn-lt"/>
                        <a:ea typeface="Calibri"/>
                        <a:cs typeface="Times New Roman"/>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nSpc>
                          <a:spcPct val="100000"/>
                        </a:lnSpc>
                        <a:spcBef>
                          <a:spcPts val="0"/>
                        </a:spcBef>
                        <a:spcAft>
                          <a:spcPts val="0"/>
                        </a:spcAft>
                      </a:pPr>
                      <a:r>
                        <a:rPr lang="en-US" sz="1800" b="1" kern="1200" dirty="0" smtClean="0">
                          <a:solidFill>
                            <a:schemeClr val="tx1"/>
                          </a:solidFill>
                          <a:effectLst/>
                          <a:latin typeface="+mn-lt"/>
                          <a:ea typeface="+mn-ea"/>
                          <a:cs typeface="+mn-cs"/>
                        </a:rPr>
                        <a:t>Written Responses</a:t>
                      </a:r>
                      <a:endParaRPr lang="en-US" sz="1800" b="0" dirty="0">
                        <a:solidFill>
                          <a:schemeClr val="tx1"/>
                        </a:solidFill>
                        <a:effectLst/>
                        <a:latin typeface="Calibri"/>
                        <a:ea typeface="Calibri"/>
                        <a:cs typeface="Times New Roman"/>
                      </a:endParaRPr>
                    </a:p>
                  </a:txBody>
                  <a:tcPr marL="68580" marR="68580" marT="0" marB="0" anchor="ct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nSpc>
                          <a:spcPct val="100000"/>
                        </a:lnSpc>
                        <a:spcBef>
                          <a:spcPts val="0"/>
                        </a:spcBef>
                        <a:spcAft>
                          <a:spcPts val="0"/>
                        </a:spcAft>
                      </a:pPr>
                      <a:r>
                        <a:rPr lang="en-US" sz="1800" dirty="0">
                          <a:solidFill>
                            <a:schemeClr val="tx1"/>
                          </a:solidFill>
                          <a:effectLst/>
                          <a:latin typeface="Calibri"/>
                          <a:ea typeface="Calibri"/>
                          <a:cs typeface="Times New Roman"/>
                        </a:rPr>
                        <a:t>Total</a:t>
                      </a:r>
                    </a:p>
                  </a:txBody>
                  <a:tcPr marL="68580" marR="68580" marT="0" marB="0" anchor="ct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nSpc>
                          <a:spcPct val="100000"/>
                        </a:lnSpc>
                        <a:spcBef>
                          <a:spcPts val="0"/>
                        </a:spcBef>
                        <a:spcAft>
                          <a:spcPts val="0"/>
                        </a:spcAft>
                      </a:pPr>
                      <a:r>
                        <a:rPr lang="en-US" sz="1800" dirty="0">
                          <a:solidFill>
                            <a:schemeClr val="tx1"/>
                          </a:solidFill>
                          <a:effectLst/>
                          <a:latin typeface="Calibri"/>
                          <a:ea typeface="Calibri"/>
                          <a:cs typeface="Times New Roman"/>
                        </a:rPr>
                        <a:t>Percent</a:t>
                      </a: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r>
              <a:tr h="451104">
                <a:tc rowSpan="3">
                  <a:txBody>
                    <a:bodyPr/>
                    <a:lstStyle/>
                    <a:p>
                      <a:pPr marL="0" marR="0">
                        <a:lnSpc>
                          <a:spcPct val="100000"/>
                        </a:lnSpc>
                        <a:spcBef>
                          <a:spcPts val="0"/>
                        </a:spcBef>
                        <a:spcAft>
                          <a:spcPts val="0"/>
                        </a:spcAft>
                      </a:pPr>
                      <a:r>
                        <a:rPr lang="en-US" sz="1800" kern="1200" dirty="0" smtClean="0">
                          <a:solidFill>
                            <a:schemeClr val="dk1"/>
                          </a:solidFill>
                          <a:effectLst/>
                          <a:latin typeface="+mn-lt"/>
                          <a:ea typeface="+mn-ea"/>
                          <a:cs typeface="+mn-cs"/>
                        </a:rPr>
                        <a:t>How could we improve the physical fitness of students/employees at Southern Adventist University? </a:t>
                      </a:r>
                    </a:p>
                    <a:p>
                      <a:pPr marL="0" marR="0">
                        <a:lnSpc>
                          <a:spcPct val="100000"/>
                        </a:lnSpc>
                        <a:spcBef>
                          <a:spcPts val="0"/>
                        </a:spcBef>
                        <a:spcAft>
                          <a:spcPts val="0"/>
                        </a:spcAft>
                      </a:pPr>
                      <a:r>
                        <a:rPr lang="en-US" sz="1200" kern="1200" dirty="0" smtClean="0">
                          <a:solidFill>
                            <a:schemeClr val="dk1"/>
                          </a:solidFill>
                          <a:effectLst/>
                          <a:latin typeface="+mn-lt"/>
                          <a:ea typeface="+mn-ea"/>
                          <a:cs typeface="+mn-cs"/>
                        </a:rPr>
                        <a:t>(Total responses = 444)</a:t>
                      </a:r>
                      <a:endParaRPr lang="en-US" sz="1600" dirty="0">
                        <a:effectLst/>
                        <a:latin typeface="+mn-lt"/>
                        <a:ea typeface="Calibri"/>
                        <a:cs typeface="Times New Roman"/>
                      </a:endParaRPr>
                    </a:p>
                  </a:txBody>
                  <a:tcPr anchor="ctr">
                    <a:lnL w="12700" cap="flat" cmpd="sng" algn="ctr">
                      <a:solidFill>
                        <a:schemeClr val="tx1"/>
                      </a:solidFill>
                      <a:prstDash val="solid"/>
                      <a:round/>
                      <a:headEnd type="none" w="med" len="med"/>
                      <a:tailEnd type="none" w="med" len="med"/>
                    </a:lnL>
                    <a:solidFill>
                      <a:schemeClr val="accent3">
                        <a:lumMod val="60000"/>
                        <a:lumOff val="40000"/>
                      </a:schemeClr>
                    </a:solidFill>
                  </a:tcPr>
                </a:tc>
                <a:tc>
                  <a:txBody>
                    <a:bodyPr/>
                    <a:lstStyle/>
                    <a:p>
                      <a:pPr marL="0" marR="0">
                        <a:lnSpc>
                          <a:spcPct val="100000"/>
                        </a:lnSpc>
                        <a:spcBef>
                          <a:spcPts val="0"/>
                        </a:spcBef>
                        <a:spcAft>
                          <a:spcPts val="0"/>
                        </a:spcAft>
                      </a:pPr>
                      <a:r>
                        <a:rPr lang="en-US" sz="1600" dirty="0">
                          <a:effectLst/>
                          <a:latin typeface="Calibri"/>
                          <a:ea typeface="Calibri"/>
                          <a:cs typeface="Times New Roman"/>
                        </a:rPr>
                        <a:t>More </a:t>
                      </a:r>
                      <a:r>
                        <a:rPr lang="en-US" sz="1600" dirty="0" smtClean="0">
                          <a:effectLst/>
                          <a:latin typeface="Calibri"/>
                          <a:ea typeface="Calibri"/>
                          <a:cs typeface="Times New Roman"/>
                        </a:rPr>
                        <a:t>Classes,</a:t>
                      </a:r>
                      <a:r>
                        <a:rPr lang="en-US" sz="1600" baseline="0" dirty="0" smtClean="0">
                          <a:effectLst/>
                          <a:latin typeface="Calibri"/>
                          <a:ea typeface="Calibri"/>
                          <a:cs typeface="Times New Roman"/>
                        </a:rPr>
                        <a:t> </a:t>
                      </a:r>
                      <a:r>
                        <a:rPr lang="en-US" sz="1600" dirty="0" smtClean="0">
                          <a:effectLst/>
                          <a:latin typeface="Calibri"/>
                          <a:ea typeface="Calibri"/>
                          <a:cs typeface="Times New Roman"/>
                        </a:rPr>
                        <a:t>Clubs, </a:t>
                      </a:r>
                      <a:r>
                        <a:rPr lang="en-US" sz="1600" dirty="0" smtClean="0">
                          <a:effectLst/>
                          <a:latin typeface="+mn-lt"/>
                          <a:ea typeface="Calibri"/>
                          <a:cs typeface="Times New Roman"/>
                        </a:rPr>
                        <a:t>Events</a:t>
                      </a:r>
                      <a:r>
                        <a:rPr lang="en-US" sz="1600" dirty="0" smtClean="0">
                          <a:effectLst/>
                          <a:latin typeface="Calibri"/>
                          <a:ea typeface="Calibri"/>
                          <a:cs typeface="Times New Roman"/>
                        </a:rPr>
                        <a:t> (Health, Exercise, Cooking),</a:t>
                      </a:r>
                      <a:endParaRPr lang="en-US" sz="1600" dirty="0">
                        <a:effectLst/>
                        <a:latin typeface="Calibri"/>
                        <a:ea typeface="Calibri"/>
                        <a:cs typeface="Times New Roman"/>
                      </a:endParaRPr>
                    </a:p>
                  </a:txBody>
                  <a:tcPr marL="68580" marR="68580" marT="0" marB="0" anchor="ctr">
                    <a:solidFill>
                      <a:schemeClr val="accent3">
                        <a:lumMod val="60000"/>
                        <a:lumOff val="40000"/>
                      </a:schemeClr>
                    </a:solidFill>
                  </a:tcPr>
                </a:tc>
                <a:tc>
                  <a:txBody>
                    <a:bodyPr/>
                    <a:lstStyle/>
                    <a:p>
                      <a:pPr marL="0" marR="0" algn="ctr">
                        <a:lnSpc>
                          <a:spcPct val="100000"/>
                        </a:lnSpc>
                        <a:spcBef>
                          <a:spcPts val="0"/>
                        </a:spcBef>
                        <a:spcAft>
                          <a:spcPts val="0"/>
                        </a:spcAft>
                      </a:pPr>
                      <a:r>
                        <a:rPr lang="en-US" sz="1800" dirty="0">
                          <a:effectLst/>
                          <a:latin typeface="Calibri"/>
                          <a:ea typeface="Calibri"/>
                          <a:cs typeface="Times New Roman"/>
                        </a:rPr>
                        <a:t>97</a:t>
                      </a:r>
                    </a:p>
                  </a:txBody>
                  <a:tcPr marL="68580" marR="68580" marT="0" marB="0" anchor="ctr">
                    <a:solidFill>
                      <a:schemeClr val="accent3">
                        <a:lumMod val="60000"/>
                        <a:lumOff val="40000"/>
                      </a:schemeClr>
                    </a:solidFill>
                  </a:tcPr>
                </a:tc>
                <a:tc>
                  <a:txBody>
                    <a:bodyPr/>
                    <a:lstStyle/>
                    <a:p>
                      <a:pPr marL="0" marR="0" algn="ctr">
                        <a:lnSpc>
                          <a:spcPct val="100000"/>
                        </a:lnSpc>
                        <a:spcBef>
                          <a:spcPts val="0"/>
                        </a:spcBef>
                        <a:spcAft>
                          <a:spcPts val="0"/>
                        </a:spcAft>
                      </a:pPr>
                      <a:r>
                        <a:rPr lang="en-US" sz="1800">
                          <a:effectLst/>
                          <a:latin typeface="Calibri"/>
                          <a:ea typeface="Calibri"/>
                          <a:cs typeface="Times New Roman"/>
                        </a:rPr>
                        <a:t>21.8%</a:t>
                      </a:r>
                    </a:p>
                  </a:txBody>
                  <a:tcPr marL="68580" marR="68580" marT="0" marB="0" anchor="ctr">
                    <a:lnR w="12700" cap="flat" cmpd="sng" algn="ctr">
                      <a:solidFill>
                        <a:schemeClr val="tx1"/>
                      </a:solidFill>
                      <a:prstDash val="solid"/>
                      <a:round/>
                      <a:headEnd type="none" w="med" len="med"/>
                      <a:tailEnd type="none" w="med" len="med"/>
                    </a:lnR>
                    <a:solidFill>
                      <a:schemeClr val="accent3">
                        <a:lumMod val="60000"/>
                        <a:lumOff val="40000"/>
                      </a:schemeClr>
                    </a:solidFill>
                  </a:tcPr>
                </a:tc>
              </a:tr>
              <a:tr h="451104">
                <a:tc vMerge="1">
                  <a:txBody>
                    <a:bodyPr/>
                    <a:lstStyle/>
                    <a:p>
                      <a:endParaRPr lang="en-US"/>
                    </a:p>
                  </a:txBody>
                  <a:tcPr/>
                </a:tc>
                <a:tc>
                  <a:txBody>
                    <a:bodyPr/>
                    <a:lstStyle/>
                    <a:p>
                      <a:pPr marL="0" marR="0">
                        <a:lnSpc>
                          <a:spcPct val="100000"/>
                        </a:lnSpc>
                        <a:spcBef>
                          <a:spcPts val="0"/>
                        </a:spcBef>
                        <a:spcAft>
                          <a:spcPts val="0"/>
                        </a:spcAft>
                      </a:pPr>
                      <a:r>
                        <a:rPr lang="en-US" sz="1600" dirty="0">
                          <a:effectLst/>
                          <a:latin typeface="Calibri"/>
                          <a:ea typeface="Calibri"/>
                          <a:cs typeface="Times New Roman"/>
                        </a:rPr>
                        <a:t>Better food options</a:t>
                      </a:r>
                    </a:p>
                  </a:txBody>
                  <a:tcPr marL="68580" marR="68580" marT="0" marB="0" anchor="ctr">
                    <a:solidFill>
                      <a:schemeClr val="accent3">
                        <a:lumMod val="40000"/>
                        <a:lumOff val="60000"/>
                      </a:schemeClr>
                    </a:solidFill>
                  </a:tcPr>
                </a:tc>
                <a:tc>
                  <a:txBody>
                    <a:bodyPr/>
                    <a:lstStyle/>
                    <a:p>
                      <a:pPr marL="0" marR="0" algn="ctr">
                        <a:lnSpc>
                          <a:spcPct val="100000"/>
                        </a:lnSpc>
                        <a:spcBef>
                          <a:spcPts val="0"/>
                        </a:spcBef>
                        <a:spcAft>
                          <a:spcPts val="0"/>
                        </a:spcAft>
                      </a:pPr>
                      <a:r>
                        <a:rPr lang="en-US" sz="1800" dirty="0">
                          <a:effectLst/>
                          <a:latin typeface="Calibri"/>
                          <a:ea typeface="Calibri"/>
                          <a:cs typeface="Times New Roman"/>
                        </a:rPr>
                        <a:t>69</a:t>
                      </a:r>
                    </a:p>
                  </a:txBody>
                  <a:tcPr marL="68580" marR="68580" marT="0" marB="0" anchor="ctr">
                    <a:solidFill>
                      <a:schemeClr val="accent3">
                        <a:lumMod val="40000"/>
                        <a:lumOff val="60000"/>
                      </a:schemeClr>
                    </a:solidFill>
                  </a:tcPr>
                </a:tc>
                <a:tc>
                  <a:txBody>
                    <a:bodyPr/>
                    <a:lstStyle/>
                    <a:p>
                      <a:pPr marL="0" marR="0" algn="ctr">
                        <a:lnSpc>
                          <a:spcPct val="100000"/>
                        </a:lnSpc>
                        <a:spcBef>
                          <a:spcPts val="0"/>
                        </a:spcBef>
                        <a:spcAft>
                          <a:spcPts val="0"/>
                        </a:spcAft>
                      </a:pPr>
                      <a:r>
                        <a:rPr lang="en-US" sz="1800">
                          <a:effectLst/>
                          <a:latin typeface="Calibri"/>
                          <a:ea typeface="Calibri"/>
                          <a:cs typeface="Times New Roman"/>
                        </a:rPr>
                        <a:t>15.5%</a:t>
                      </a:r>
                    </a:p>
                  </a:txBody>
                  <a:tcPr marL="68580" marR="68580" marT="0" marB="0" anchor="ctr">
                    <a:lnR w="12700" cap="flat" cmpd="sng" algn="ctr">
                      <a:solidFill>
                        <a:schemeClr val="tx1"/>
                      </a:solidFill>
                      <a:prstDash val="solid"/>
                      <a:round/>
                      <a:headEnd type="none" w="med" len="med"/>
                      <a:tailEnd type="none" w="med" len="med"/>
                    </a:lnR>
                    <a:solidFill>
                      <a:schemeClr val="accent3">
                        <a:lumMod val="40000"/>
                        <a:lumOff val="60000"/>
                      </a:schemeClr>
                    </a:solidFill>
                  </a:tcPr>
                </a:tc>
              </a:tr>
              <a:tr h="451104">
                <a:tc vMerge="1">
                  <a:txBody>
                    <a:bodyPr/>
                    <a:lstStyle/>
                    <a:p>
                      <a:endParaRPr lang="en-US"/>
                    </a:p>
                  </a:txBody>
                  <a:tcPr/>
                </a:tc>
                <a:tc>
                  <a:txBody>
                    <a:bodyPr/>
                    <a:lstStyle/>
                    <a:p>
                      <a:pPr marL="0" marR="0">
                        <a:lnSpc>
                          <a:spcPct val="100000"/>
                        </a:lnSpc>
                        <a:spcBef>
                          <a:spcPts val="0"/>
                        </a:spcBef>
                        <a:spcAft>
                          <a:spcPts val="0"/>
                        </a:spcAft>
                      </a:pPr>
                      <a:r>
                        <a:rPr lang="en-US" sz="1600" dirty="0">
                          <a:effectLst/>
                          <a:latin typeface="Calibri"/>
                          <a:ea typeface="Calibri"/>
                          <a:cs typeface="Times New Roman"/>
                        </a:rPr>
                        <a:t>Group </a:t>
                      </a:r>
                      <a:r>
                        <a:rPr lang="en-US" sz="1600" dirty="0" smtClean="0">
                          <a:effectLst/>
                          <a:latin typeface="Calibri"/>
                          <a:ea typeface="Calibri"/>
                          <a:cs typeface="Times New Roman"/>
                        </a:rPr>
                        <a:t>competitions,</a:t>
                      </a:r>
                      <a:r>
                        <a:rPr lang="en-US" sz="1600" baseline="0" dirty="0" smtClean="0">
                          <a:effectLst/>
                          <a:latin typeface="Calibri"/>
                          <a:ea typeface="Calibri"/>
                          <a:cs typeface="Times New Roman"/>
                        </a:rPr>
                        <a:t> </a:t>
                      </a:r>
                      <a:r>
                        <a:rPr lang="en-US" sz="1600" dirty="0" smtClean="0">
                          <a:effectLst/>
                          <a:latin typeface="Calibri"/>
                          <a:ea typeface="Calibri"/>
                          <a:cs typeface="Times New Roman"/>
                        </a:rPr>
                        <a:t>Incentives</a:t>
                      </a:r>
                      <a:endParaRPr lang="en-US" sz="1600" dirty="0">
                        <a:effectLst/>
                        <a:latin typeface="Calibri"/>
                        <a:ea typeface="Calibri"/>
                        <a:cs typeface="Times New Roman"/>
                      </a:endParaRPr>
                    </a:p>
                  </a:txBody>
                  <a:tcPr marL="68580" marR="68580" marT="0" marB="0" anchor="ctr">
                    <a:solidFill>
                      <a:schemeClr val="accent3">
                        <a:lumMod val="60000"/>
                        <a:lumOff val="40000"/>
                      </a:schemeClr>
                    </a:solidFill>
                  </a:tcPr>
                </a:tc>
                <a:tc>
                  <a:txBody>
                    <a:bodyPr/>
                    <a:lstStyle/>
                    <a:p>
                      <a:pPr marL="0" marR="0" algn="ctr">
                        <a:lnSpc>
                          <a:spcPct val="100000"/>
                        </a:lnSpc>
                        <a:spcBef>
                          <a:spcPts val="0"/>
                        </a:spcBef>
                        <a:spcAft>
                          <a:spcPts val="0"/>
                        </a:spcAft>
                      </a:pPr>
                      <a:r>
                        <a:rPr lang="en-US" sz="1800" dirty="0">
                          <a:effectLst/>
                          <a:latin typeface="Calibri"/>
                          <a:ea typeface="Calibri"/>
                          <a:cs typeface="Times New Roman"/>
                        </a:rPr>
                        <a:t>67</a:t>
                      </a:r>
                    </a:p>
                  </a:txBody>
                  <a:tcPr marL="68580" marR="68580" marT="0" marB="0" anchor="ctr">
                    <a:solidFill>
                      <a:schemeClr val="accent3">
                        <a:lumMod val="60000"/>
                        <a:lumOff val="40000"/>
                      </a:schemeClr>
                    </a:solidFill>
                  </a:tcPr>
                </a:tc>
                <a:tc>
                  <a:txBody>
                    <a:bodyPr/>
                    <a:lstStyle/>
                    <a:p>
                      <a:pPr marL="0" marR="0" algn="ctr">
                        <a:lnSpc>
                          <a:spcPct val="100000"/>
                        </a:lnSpc>
                        <a:spcBef>
                          <a:spcPts val="0"/>
                        </a:spcBef>
                        <a:spcAft>
                          <a:spcPts val="0"/>
                        </a:spcAft>
                      </a:pPr>
                      <a:r>
                        <a:rPr lang="en-US" sz="1800">
                          <a:effectLst/>
                          <a:latin typeface="Calibri"/>
                          <a:ea typeface="Calibri"/>
                          <a:cs typeface="Times New Roman"/>
                        </a:rPr>
                        <a:t>15.1%</a:t>
                      </a:r>
                    </a:p>
                  </a:txBody>
                  <a:tcPr marL="68580" marR="68580" marT="0" marB="0" anchor="ctr">
                    <a:lnR w="12700" cap="flat" cmpd="sng" algn="ctr">
                      <a:solidFill>
                        <a:schemeClr val="tx1"/>
                      </a:solidFill>
                      <a:prstDash val="solid"/>
                      <a:round/>
                      <a:headEnd type="none" w="med" len="med"/>
                      <a:tailEnd type="none" w="med" len="med"/>
                    </a:lnR>
                    <a:solidFill>
                      <a:schemeClr val="accent3">
                        <a:lumMod val="60000"/>
                        <a:lumOff val="40000"/>
                      </a:schemeClr>
                    </a:solidFill>
                  </a:tcPr>
                </a:tc>
              </a:tr>
              <a:tr h="396240">
                <a:tc rowSpan="3">
                  <a:txBody>
                    <a:bodyPr/>
                    <a:lstStyle/>
                    <a:p>
                      <a:pPr>
                        <a:lnSpc>
                          <a:spcPct val="100000"/>
                        </a:lnSpc>
                      </a:pPr>
                      <a:r>
                        <a:rPr lang="en-US" sz="1800" kern="1200" dirty="0" smtClean="0">
                          <a:solidFill>
                            <a:schemeClr val="dk1"/>
                          </a:solidFill>
                          <a:effectLst/>
                          <a:latin typeface="+mn-lt"/>
                          <a:ea typeface="+mn-ea"/>
                          <a:cs typeface="+mn-cs"/>
                        </a:rPr>
                        <a:t>What do you believe would help you be more likely to get daily physical activity?</a:t>
                      </a:r>
                    </a:p>
                    <a:p>
                      <a:pPr>
                        <a:lnSpc>
                          <a:spcPct val="100000"/>
                        </a:lnSpc>
                      </a:pPr>
                      <a:r>
                        <a:rPr lang="en-US" sz="1200" kern="1200" dirty="0" smtClean="0">
                          <a:solidFill>
                            <a:schemeClr val="dk1"/>
                          </a:solidFill>
                          <a:effectLst/>
                          <a:latin typeface="+mn-lt"/>
                          <a:ea typeface="+mn-ea"/>
                          <a:cs typeface="+mn-cs"/>
                        </a:rPr>
                        <a:t>(Total responses = 469)</a:t>
                      </a:r>
                      <a:endParaRPr lang="en-US" sz="1600" dirty="0">
                        <a:effectLst/>
                        <a:latin typeface="+mn-lt"/>
                        <a:ea typeface="Calibri"/>
                        <a:cs typeface="Times New Roman"/>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nSpc>
                          <a:spcPct val="100000"/>
                        </a:lnSpc>
                        <a:spcBef>
                          <a:spcPts val="0"/>
                        </a:spcBef>
                        <a:spcAft>
                          <a:spcPts val="0"/>
                        </a:spcAft>
                      </a:pPr>
                      <a:r>
                        <a:rPr lang="en-US" sz="1600" dirty="0">
                          <a:effectLst/>
                          <a:latin typeface="Calibri"/>
                          <a:ea typeface="Calibri"/>
                          <a:cs typeface="Times New Roman"/>
                        </a:rPr>
                        <a:t>Commit more </a:t>
                      </a:r>
                      <a:r>
                        <a:rPr lang="en-US" sz="1600" dirty="0" smtClean="0">
                          <a:effectLst/>
                          <a:latin typeface="Calibri"/>
                          <a:ea typeface="Calibri"/>
                          <a:cs typeface="Times New Roman"/>
                        </a:rPr>
                        <a:t>time,</a:t>
                      </a:r>
                      <a:r>
                        <a:rPr lang="en-US" sz="1600" baseline="0" dirty="0" smtClean="0">
                          <a:effectLst/>
                          <a:latin typeface="Calibri"/>
                          <a:ea typeface="Calibri"/>
                          <a:cs typeface="Times New Roman"/>
                        </a:rPr>
                        <a:t> </a:t>
                      </a:r>
                      <a:r>
                        <a:rPr lang="en-US" sz="1600" dirty="0" smtClean="0">
                          <a:effectLst/>
                          <a:latin typeface="Calibri"/>
                          <a:ea typeface="Calibri"/>
                          <a:cs typeface="Times New Roman"/>
                        </a:rPr>
                        <a:t>Get started,</a:t>
                      </a:r>
                      <a:r>
                        <a:rPr lang="en-US" sz="1600" baseline="0" dirty="0" smtClean="0">
                          <a:effectLst/>
                          <a:latin typeface="Calibri"/>
                          <a:ea typeface="Calibri"/>
                          <a:cs typeface="Times New Roman"/>
                        </a:rPr>
                        <a:t> </a:t>
                      </a:r>
                      <a:r>
                        <a:rPr lang="en-US" sz="1600" dirty="0" smtClean="0">
                          <a:effectLst/>
                          <a:latin typeface="Calibri"/>
                          <a:ea typeface="Calibri"/>
                          <a:cs typeface="Times New Roman"/>
                        </a:rPr>
                        <a:t>Make </a:t>
                      </a:r>
                      <a:r>
                        <a:rPr lang="en-US" sz="1600" dirty="0">
                          <a:effectLst/>
                          <a:latin typeface="Calibri"/>
                          <a:ea typeface="Calibri"/>
                          <a:cs typeface="Times New Roman"/>
                        </a:rPr>
                        <a:t>regular schedule</a:t>
                      </a:r>
                    </a:p>
                  </a:txBody>
                  <a:tcPr marL="68580" marR="68580" marT="0" marB="0" anchor="ctr">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00000"/>
                        </a:lnSpc>
                        <a:spcBef>
                          <a:spcPts val="0"/>
                        </a:spcBef>
                        <a:spcAft>
                          <a:spcPts val="0"/>
                        </a:spcAft>
                      </a:pPr>
                      <a:r>
                        <a:rPr lang="en-US" sz="1800" dirty="0">
                          <a:effectLst/>
                          <a:latin typeface="Calibri"/>
                          <a:ea typeface="Calibri"/>
                          <a:cs typeface="Times New Roman"/>
                        </a:rPr>
                        <a:t>182</a:t>
                      </a:r>
                    </a:p>
                  </a:txBody>
                  <a:tcPr marL="68580" marR="68580" marT="0" marB="0" anchor="ctr">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00000"/>
                        </a:lnSpc>
                        <a:spcBef>
                          <a:spcPts val="0"/>
                        </a:spcBef>
                        <a:spcAft>
                          <a:spcPts val="0"/>
                        </a:spcAft>
                      </a:pPr>
                      <a:r>
                        <a:rPr lang="en-US" sz="1800">
                          <a:effectLst/>
                          <a:latin typeface="Calibri"/>
                          <a:ea typeface="Calibri"/>
                          <a:cs typeface="Times New Roman"/>
                        </a:rPr>
                        <a:t>38.8%</a:t>
                      </a:r>
                    </a:p>
                  </a:txBody>
                  <a:tcPr marL="68580" marR="68580" marT="0" marB="0" anchor="ctr">
                    <a:lnR w="12700" cap="flat" cmpd="sng" algn="ctr">
                      <a:solidFill>
                        <a:schemeClr val="tx1"/>
                      </a:solidFill>
                      <a:prstDash val="solid"/>
                      <a:round/>
                      <a:headEnd type="none" w="med" len="med"/>
                      <a:tailEnd type="none" w="med" len="med"/>
                    </a:lnR>
                    <a:gradFill flip="none" rotWithShape="1">
                      <a:gsLst>
                        <a:gs pos="0">
                          <a:schemeClr val="accent3">
                            <a:lumMod val="0"/>
                            <a:lumOff val="100000"/>
                          </a:schemeClr>
                        </a:gs>
                        <a:gs pos="100000">
                          <a:srgbClr val="CBDCA8"/>
                        </a:gs>
                        <a:gs pos="100000">
                          <a:srgbClr val="156B13"/>
                        </a:gs>
                      </a:gsLst>
                      <a:lin ang="2700000" scaled="1"/>
                      <a:tileRect/>
                    </a:gradFill>
                  </a:tcPr>
                </a:tc>
              </a:tr>
              <a:tr h="396240">
                <a:tc vMerge="1">
                  <a:txBody>
                    <a:bodyPr/>
                    <a:lstStyle/>
                    <a:p>
                      <a:endParaRPr lang="en-US"/>
                    </a:p>
                  </a:txBody>
                  <a:tcPr/>
                </a:tc>
                <a:tc>
                  <a:txBody>
                    <a:bodyPr/>
                    <a:lstStyle/>
                    <a:p>
                      <a:pPr marL="0" marR="0">
                        <a:lnSpc>
                          <a:spcPct val="100000"/>
                        </a:lnSpc>
                        <a:spcBef>
                          <a:spcPts val="0"/>
                        </a:spcBef>
                        <a:spcAft>
                          <a:spcPts val="0"/>
                        </a:spcAft>
                      </a:pPr>
                      <a:r>
                        <a:rPr lang="en-US" sz="1600" dirty="0">
                          <a:effectLst/>
                          <a:latin typeface="Calibri"/>
                          <a:ea typeface="Calibri"/>
                          <a:cs typeface="Times New Roman"/>
                        </a:rPr>
                        <a:t>Getting an accountability </a:t>
                      </a:r>
                      <a:r>
                        <a:rPr lang="en-US" sz="1600" dirty="0" smtClean="0">
                          <a:effectLst/>
                          <a:latin typeface="Calibri"/>
                          <a:ea typeface="Calibri"/>
                          <a:cs typeface="Times New Roman"/>
                        </a:rPr>
                        <a:t>partner,</a:t>
                      </a:r>
                      <a:r>
                        <a:rPr lang="en-US" sz="1600" baseline="0" dirty="0" smtClean="0">
                          <a:effectLst/>
                          <a:latin typeface="Calibri"/>
                          <a:ea typeface="Calibri"/>
                          <a:cs typeface="Times New Roman"/>
                        </a:rPr>
                        <a:t> </a:t>
                      </a:r>
                      <a:r>
                        <a:rPr lang="en-US" sz="1600" dirty="0" smtClean="0">
                          <a:effectLst/>
                          <a:latin typeface="Calibri"/>
                          <a:ea typeface="Calibri"/>
                          <a:cs typeface="Times New Roman"/>
                        </a:rPr>
                        <a:t>trainer,</a:t>
                      </a:r>
                      <a:r>
                        <a:rPr lang="en-US" sz="1600" baseline="0" dirty="0" smtClean="0">
                          <a:effectLst/>
                          <a:latin typeface="Calibri"/>
                          <a:ea typeface="Calibri"/>
                          <a:cs typeface="Times New Roman"/>
                        </a:rPr>
                        <a:t> </a:t>
                      </a:r>
                      <a:r>
                        <a:rPr lang="en-US" sz="1600" dirty="0" smtClean="0">
                          <a:effectLst/>
                          <a:latin typeface="Calibri"/>
                          <a:ea typeface="Calibri"/>
                          <a:cs typeface="Times New Roman"/>
                        </a:rPr>
                        <a:t>exercise </a:t>
                      </a:r>
                      <a:r>
                        <a:rPr lang="en-US" sz="1600" dirty="0">
                          <a:effectLst/>
                          <a:latin typeface="Calibri"/>
                          <a:ea typeface="Calibri"/>
                          <a:cs typeface="Times New Roman"/>
                        </a:rPr>
                        <a:t>with others</a:t>
                      </a:r>
                    </a:p>
                  </a:txBody>
                  <a:tcPr marL="68580" marR="68580" marT="0" marB="0" anchor="ctr">
                    <a:solidFill>
                      <a:schemeClr val="accent3">
                        <a:lumMod val="60000"/>
                        <a:lumOff val="40000"/>
                      </a:schemeClr>
                    </a:solidFill>
                  </a:tcPr>
                </a:tc>
                <a:tc>
                  <a:txBody>
                    <a:bodyPr/>
                    <a:lstStyle/>
                    <a:p>
                      <a:pPr marL="0" marR="0" algn="ctr">
                        <a:lnSpc>
                          <a:spcPct val="100000"/>
                        </a:lnSpc>
                        <a:spcBef>
                          <a:spcPts val="0"/>
                        </a:spcBef>
                        <a:spcAft>
                          <a:spcPts val="0"/>
                        </a:spcAft>
                      </a:pPr>
                      <a:r>
                        <a:rPr lang="en-US" sz="1800" dirty="0">
                          <a:effectLst/>
                          <a:latin typeface="Calibri"/>
                          <a:ea typeface="Calibri"/>
                          <a:cs typeface="Times New Roman"/>
                        </a:rPr>
                        <a:t>65</a:t>
                      </a:r>
                    </a:p>
                  </a:txBody>
                  <a:tcPr marL="68580" marR="68580" marT="0" marB="0" anchor="ctr">
                    <a:solidFill>
                      <a:schemeClr val="accent3">
                        <a:lumMod val="60000"/>
                        <a:lumOff val="40000"/>
                      </a:schemeClr>
                    </a:solidFill>
                  </a:tcPr>
                </a:tc>
                <a:tc>
                  <a:txBody>
                    <a:bodyPr/>
                    <a:lstStyle/>
                    <a:p>
                      <a:pPr marL="0" marR="0" algn="ctr">
                        <a:lnSpc>
                          <a:spcPct val="100000"/>
                        </a:lnSpc>
                        <a:spcBef>
                          <a:spcPts val="0"/>
                        </a:spcBef>
                        <a:spcAft>
                          <a:spcPts val="0"/>
                        </a:spcAft>
                      </a:pPr>
                      <a:r>
                        <a:rPr lang="en-US" sz="1800" dirty="0">
                          <a:effectLst/>
                          <a:latin typeface="Calibri"/>
                          <a:ea typeface="Calibri"/>
                          <a:cs typeface="Times New Roman"/>
                        </a:rPr>
                        <a:t>13.6%</a:t>
                      </a:r>
                    </a:p>
                  </a:txBody>
                  <a:tcPr marL="68580" marR="68580" marT="0" marB="0" anchor="ctr">
                    <a:lnR w="12700" cap="flat" cmpd="sng" algn="ctr">
                      <a:solidFill>
                        <a:schemeClr val="tx1"/>
                      </a:solidFill>
                      <a:prstDash val="solid"/>
                      <a:round/>
                      <a:headEnd type="none" w="med" len="med"/>
                      <a:tailEnd type="none" w="med" len="med"/>
                    </a:lnR>
                    <a:solidFill>
                      <a:schemeClr val="accent3">
                        <a:lumMod val="60000"/>
                        <a:lumOff val="40000"/>
                      </a:schemeClr>
                    </a:solidFill>
                  </a:tcPr>
                </a:tc>
              </a:tr>
              <a:tr h="396240">
                <a:tc vMerge="1">
                  <a:txBody>
                    <a:bodyPr/>
                    <a:lstStyle/>
                    <a:p>
                      <a:endParaRPr lang="en-US"/>
                    </a:p>
                  </a:txBody>
                  <a:tcPr/>
                </a:tc>
                <a:tc>
                  <a:txBody>
                    <a:bodyPr/>
                    <a:lstStyle/>
                    <a:p>
                      <a:pPr marL="0" marR="0">
                        <a:lnSpc>
                          <a:spcPct val="100000"/>
                        </a:lnSpc>
                        <a:spcBef>
                          <a:spcPts val="0"/>
                        </a:spcBef>
                        <a:spcAft>
                          <a:spcPts val="0"/>
                        </a:spcAft>
                      </a:pPr>
                      <a:r>
                        <a:rPr lang="en-US" sz="1600" dirty="0">
                          <a:effectLst/>
                          <a:latin typeface="Calibri"/>
                          <a:ea typeface="Calibri"/>
                          <a:cs typeface="Times New Roman"/>
                        </a:rPr>
                        <a:t>Less </a:t>
                      </a:r>
                      <a:r>
                        <a:rPr lang="en-US" sz="1600" dirty="0" smtClean="0">
                          <a:effectLst/>
                          <a:latin typeface="Calibri"/>
                          <a:ea typeface="Calibri"/>
                          <a:cs typeface="Times New Roman"/>
                        </a:rPr>
                        <a:t>work,</a:t>
                      </a:r>
                      <a:r>
                        <a:rPr lang="en-US" sz="1600" baseline="0" dirty="0" smtClean="0">
                          <a:effectLst/>
                          <a:latin typeface="Calibri"/>
                          <a:ea typeface="Calibri"/>
                          <a:cs typeface="Times New Roman"/>
                        </a:rPr>
                        <a:t> </a:t>
                      </a:r>
                      <a:r>
                        <a:rPr lang="en-US" sz="1600" dirty="0" smtClean="0">
                          <a:effectLst/>
                          <a:latin typeface="Calibri"/>
                          <a:ea typeface="Calibri"/>
                          <a:cs typeface="Times New Roman"/>
                        </a:rPr>
                        <a:t>homework </a:t>
                      </a:r>
                      <a:r>
                        <a:rPr lang="en-US" sz="1600" dirty="0">
                          <a:effectLst/>
                          <a:latin typeface="Calibri"/>
                          <a:ea typeface="Calibri"/>
                          <a:cs typeface="Times New Roman"/>
                        </a:rPr>
                        <a:t>stress</a:t>
                      </a:r>
                    </a:p>
                  </a:txBody>
                  <a:tcPr marL="68580" marR="68580" marT="0" marB="0" anchor="ctr">
                    <a:lnB w="12700" cap="flat" cmpd="sng" algn="ctr">
                      <a:solidFill>
                        <a:schemeClr val="tx1"/>
                      </a:solid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00000"/>
                        </a:lnSpc>
                        <a:spcBef>
                          <a:spcPts val="0"/>
                        </a:spcBef>
                        <a:spcAft>
                          <a:spcPts val="0"/>
                        </a:spcAft>
                      </a:pPr>
                      <a:r>
                        <a:rPr lang="en-US" sz="1800">
                          <a:effectLst/>
                          <a:latin typeface="Calibri"/>
                          <a:ea typeface="Calibri"/>
                          <a:cs typeface="Times New Roman"/>
                        </a:rPr>
                        <a:t>53</a:t>
                      </a:r>
                    </a:p>
                  </a:txBody>
                  <a:tcPr marL="68580" marR="68580" marT="0" marB="0" anchor="ctr">
                    <a:lnB w="12700" cap="flat" cmpd="sng" algn="ctr">
                      <a:solidFill>
                        <a:schemeClr val="tx1"/>
                      </a:solid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00000"/>
                        </a:lnSpc>
                        <a:spcBef>
                          <a:spcPts val="0"/>
                        </a:spcBef>
                        <a:spcAft>
                          <a:spcPts val="0"/>
                        </a:spcAft>
                      </a:pPr>
                      <a:r>
                        <a:rPr lang="en-US" sz="1800" dirty="0">
                          <a:effectLst/>
                          <a:latin typeface="Calibri"/>
                          <a:ea typeface="Calibri"/>
                          <a:cs typeface="Times New Roman"/>
                        </a:rPr>
                        <a:t>11.3%</a:t>
                      </a: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r>
            </a:tbl>
          </a:graphicData>
        </a:graphic>
      </p:graphicFrame>
    </p:spTree>
    <p:extLst>
      <p:ext uri="{BB962C8B-B14F-4D97-AF65-F5344CB8AC3E}">
        <p14:creationId xmlns:p14="http://schemas.microsoft.com/office/powerpoint/2010/main" val="2461205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smtClean="0"/>
              <a:t>Course Level</a:t>
            </a:r>
          </a:p>
          <a:p>
            <a:pPr marL="971550" lvl="1" indent="-514350">
              <a:buFont typeface="+mj-lt"/>
              <a:buAutoNum type="arabicPeriod"/>
            </a:pPr>
            <a:r>
              <a:rPr lang="en-US" dirty="0"/>
              <a:t>Less active than the national norm</a:t>
            </a:r>
          </a:p>
        </p:txBody>
      </p:sp>
      <p:graphicFrame>
        <p:nvGraphicFramePr>
          <p:cNvPr id="7" name="Table 6"/>
          <p:cNvGraphicFramePr>
            <a:graphicFrameLocks noGrp="1"/>
          </p:cNvGraphicFramePr>
          <p:nvPr>
            <p:extLst>
              <p:ext uri="{D42A27DB-BD31-4B8C-83A1-F6EECF244321}">
                <p14:modId xmlns:p14="http://schemas.microsoft.com/office/powerpoint/2010/main" val="3055366892"/>
              </p:ext>
            </p:extLst>
          </p:nvPr>
        </p:nvGraphicFramePr>
        <p:xfrm>
          <a:off x="685800" y="2667000"/>
          <a:ext cx="7848600" cy="2103121"/>
        </p:xfrm>
        <a:graphic>
          <a:graphicData uri="http://schemas.openxmlformats.org/drawingml/2006/table">
            <a:tbl>
              <a:tblPr firstRow="1" bandRow="1">
                <a:tableStyleId>{F5AB1C69-6EDB-4FF4-983F-18BD219EF322}</a:tableStyleId>
              </a:tblPr>
              <a:tblGrid>
                <a:gridCol w="4876800"/>
                <a:gridCol w="1600200"/>
                <a:gridCol w="1371600"/>
              </a:tblGrid>
              <a:tr h="1309423">
                <a:tc>
                  <a:txBody>
                    <a:bodyPr/>
                    <a:lstStyle/>
                    <a:p>
                      <a:r>
                        <a:rPr lang="en-US" sz="2400" baseline="0" dirty="0" smtClean="0">
                          <a:solidFill>
                            <a:schemeClr val="tx1"/>
                          </a:solidFill>
                        </a:rPr>
                        <a:t>Health Assessment</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algn="ctr"/>
                      <a:r>
                        <a:rPr lang="en-US" sz="2400" dirty="0" smtClean="0">
                          <a:solidFill>
                            <a:schemeClr val="tx1"/>
                          </a:solidFill>
                        </a:rPr>
                        <a:t>National College Norm</a:t>
                      </a:r>
                      <a:endParaRPr lang="en-US" sz="2400" dirty="0">
                        <a:solidFill>
                          <a:schemeClr val="tx1"/>
                        </a:solidFill>
                      </a:endParaRPr>
                    </a:p>
                  </a:txBody>
                  <a:tcPr anchor="ct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algn="ctr"/>
                      <a:r>
                        <a:rPr lang="en-US" sz="2400" dirty="0" smtClean="0">
                          <a:solidFill>
                            <a:schemeClr val="tx1"/>
                          </a:solidFill>
                        </a:rPr>
                        <a:t>SAU Students</a:t>
                      </a:r>
                      <a:endParaRPr lang="en-US" sz="2400" dirty="0">
                        <a:solidFill>
                          <a:schemeClr val="tx1"/>
                        </a:solidFill>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r>
              <a:tr h="793698">
                <a:tc>
                  <a:txBody>
                    <a:bodyPr/>
                    <a:lstStyle/>
                    <a:p>
                      <a:pPr marL="0" marR="0">
                        <a:lnSpc>
                          <a:spcPct val="100000"/>
                        </a:lnSpc>
                        <a:spcBef>
                          <a:spcPts val="0"/>
                        </a:spcBef>
                        <a:spcAft>
                          <a:spcPts val="0"/>
                        </a:spcAft>
                      </a:pPr>
                      <a:r>
                        <a:rPr lang="en-US" sz="2400" dirty="0" smtClean="0">
                          <a:solidFill>
                            <a:schemeClr val="tx1"/>
                          </a:solidFill>
                          <a:effectLst/>
                        </a:rPr>
                        <a:t>Exercise</a:t>
                      </a:r>
                      <a:r>
                        <a:rPr lang="en-US" sz="2400" baseline="0" dirty="0" smtClean="0">
                          <a:solidFill>
                            <a:schemeClr val="tx1"/>
                          </a:solidFill>
                          <a:effectLst/>
                        </a:rPr>
                        <a:t> Frequency 5+ times/week</a:t>
                      </a:r>
                      <a:r>
                        <a:rPr lang="en-US" sz="2400" baseline="30000" dirty="0" smtClean="0">
                          <a:solidFill>
                            <a:schemeClr val="tx1"/>
                          </a:solidFill>
                          <a:effectLst/>
                        </a:rPr>
                        <a:t>1,2</a:t>
                      </a:r>
                      <a:endParaRPr lang="en-US" sz="2400" dirty="0">
                        <a:solidFill>
                          <a:schemeClr val="tx1"/>
                        </a:solidFill>
                        <a:effectLst/>
                        <a:latin typeface="+mn-lt"/>
                        <a:ea typeface="Calibri"/>
                        <a:cs typeface="Times New Roman"/>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gradFill>
                      <a:gsLst>
                        <a:gs pos="0">
                          <a:schemeClr val="accent3">
                            <a:lumMod val="60000"/>
                            <a:lumOff val="40000"/>
                          </a:schemeClr>
                        </a:gs>
                        <a:gs pos="100000">
                          <a:srgbClr val="CBDCA8"/>
                        </a:gs>
                        <a:gs pos="100000">
                          <a:srgbClr val="156B13"/>
                        </a:gs>
                      </a:gsLst>
                      <a:path path="shape">
                        <a:fillToRect l="50000" t="50000" r="50000" b="50000"/>
                      </a:path>
                    </a:gradFill>
                  </a:tcPr>
                </a:tc>
                <a:tc>
                  <a:txBody>
                    <a:bodyPr/>
                    <a:lstStyle/>
                    <a:p>
                      <a:pPr marL="0" marR="0" algn="ctr">
                        <a:lnSpc>
                          <a:spcPct val="100000"/>
                        </a:lnSpc>
                        <a:spcBef>
                          <a:spcPts val="0"/>
                        </a:spcBef>
                        <a:spcAft>
                          <a:spcPts val="0"/>
                        </a:spcAft>
                      </a:pPr>
                      <a:r>
                        <a:rPr lang="en-US" sz="2400" dirty="0" smtClean="0">
                          <a:solidFill>
                            <a:schemeClr val="tx1"/>
                          </a:solidFill>
                          <a:effectLst/>
                        </a:rPr>
                        <a:t>19.2%</a:t>
                      </a:r>
                      <a:endParaRPr lang="en-US" sz="2400" dirty="0">
                        <a:solidFill>
                          <a:schemeClr val="tx1"/>
                        </a:solidFill>
                        <a:effectLst/>
                        <a:latin typeface="Calibri"/>
                        <a:ea typeface="Calibri"/>
                        <a:cs typeface="Times New Roman"/>
                      </a:endParaRPr>
                    </a:p>
                  </a:txBody>
                  <a:tcPr marL="68580" marR="68580" marT="0" marB="0" anchor="ctr">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00000"/>
                        </a:lnSpc>
                        <a:spcBef>
                          <a:spcPts val="0"/>
                        </a:spcBef>
                        <a:spcAft>
                          <a:spcPts val="0"/>
                        </a:spcAft>
                      </a:pPr>
                      <a:r>
                        <a:rPr lang="en-US" sz="2400" dirty="0" smtClean="0">
                          <a:solidFill>
                            <a:schemeClr val="tx1"/>
                          </a:solidFill>
                          <a:effectLst/>
                        </a:rPr>
                        <a:t>16%</a:t>
                      </a:r>
                      <a:endParaRPr lang="en-US" sz="2400" dirty="0">
                        <a:solidFill>
                          <a:schemeClr val="tx1"/>
                        </a:solidFill>
                        <a:effectLst/>
                        <a:latin typeface="Calibri"/>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3">
                        <a:lumMod val="60000"/>
                        <a:lumOff val="40000"/>
                      </a:schemeClr>
                    </a:solidFill>
                  </a:tcPr>
                </a:tc>
              </a:tr>
            </a:tbl>
          </a:graphicData>
        </a:graphic>
      </p:graphicFrame>
      <p:sp>
        <p:nvSpPr>
          <p:cNvPr id="8" name="Rectangle 1"/>
          <p:cNvSpPr>
            <a:spLocks noChangeArrowheads="1"/>
          </p:cNvSpPr>
          <p:nvPr/>
        </p:nvSpPr>
        <p:spPr bwMode="auto">
          <a:xfrm>
            <a:off x="381000" y="4948535"/>
            <a:ext cx="8610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200" baseline="30000" dirty="0" smtClean="0">
                <a:latin typeface="Times New Roman" pitchFamily="18" charset="0"/>
                <a:ea typeface="Calibri" pitchFamily="34" charset="0"/>
                <a:cs typeface="Times New Roman" pitchFamily="18" charset="0"/>
              </a:rPr>
              <a:t>1</a:t>
            </a: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American College Health Association. National College Health Assessment. Spring 2010 Reference Group Executive Summary. p. 16</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p>
            <a:pPr lvl="0" eaLnBrk="0" fontAlgn="base" hangingPunct="0">
              <a:spcBef>
                <a:spcPct val="0"/>
              </a:spcBef>
              <a:spcAft>
                <a:spcPct val="0"/>
              </a:spcAft>
            </a:pPr>
            <a:r>
              <a:rPr lang="en-US" sz="1200" baseline="30000" dirty="0" smtClean="0">
                <a:latin typeface="Times New Roman" pitchFamily="18" charset="0"/>
                <a:ea typeface="Calibri" pitchFamily="34" charset="0"/>
                <a:cs typeface="Times New Roman" pitchFamily="18" charset="0"/>
              </a:rPr>
              <a:t>2</a:t>
            </a: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BSDI – Fitness Analyst results from 3473 Southern Adventist University students over 8 years. </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066566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pPr marL="0" indent="0">
              <a:buNone/>
            </a:pPr>
            <a:r>
              <a:rPr lang="en-US" dirty="0" smtClean="0"/>
              <a:t>Course Level</a:t>
            </a:r>
          </a:p>
          <a:p>
            <a:pPr marL="971550" lvl="1" indent="-514350">
              <a:buFont typeface="+mj-lt"/>
              <a:buAutoNum type="arabicPeriod" startAt="2"/>
            </a:pPr>
            <a:r>
              <a:rPr lang="en-US" dirty="0"/>
              <a:t>Low physical fitness performance scores</a:t>
            </a:r>
          </a:p>
        </p:txBody>
      </p:sp>
      <p:graphicFrame>
        <p:nvGraphicFramePr>
          <p:cNvPr id="5" name="Table 4"/>
          <p:cNvGraphicFramePr>
            <a:graphicFrameLocks noGrp="1"/>
          </p:cNvGraphicFramePr>
          <p:nvPr>
            <p:extLst>
              <p:ext uri="{D42A27DB-BD31-4B8C-83A1-F6EECF244321}">
                <p14:modId xmlns:p14="http://schemas.microsoft.com/office/powerpoint/2010/main" val="305590852"/>
              </p:ext>
            </p:extLst>
          </p:nvPr>
        </p:nvGraphicFramePr>
        <p:xfrm>
          <a:off x="685800" y="2514600"/>
          <a:ext cx="8000999" cy="2304288"/>
        </p:xfrm>
        <a:graphic>
          <a:graphicData uri="http://schemas.openxmlformats.org/drawingml/2006/table">
            <a:tbl>
              <a:tblPr firstRow="1" bandRow="1">
                <a:tableStyleId>{F5AB1C69-6EDB-4FF4-983F-18BD219EF322}</a:tableStyleId>
              </a:tblPr>
              <a:tblGrid>
                <a:gridCol w="3439682"/>
                <a:gridCol w="1495514"/>
                <a:gridCol w="1494178"/>
                <a:gridCol w="1571625"/>
              </a:tblGrid>
              <a:tr h="609600">
                <a:tc>
                  <a:txBody>
                    <a:bodyPr/>
                    <a:lstStyle/>
                    <a:p>
                      <a:pPr marL="0" marR="0">
                        <a:lnSpc>
                          <a:spcPct val="115000"/>
                        </a:lnSpc>
                        <a:spcBef>
                          <a:spcPts val="0"/>
                        </a:spcBef>
                        <a:spcAft>
                          <a:spcPts val="0"/>
                        </a:spcAft>
                      </a:pPr>
                      <a:r>
                        <a:rPr lang="en-US" sz="2000" dirty="0">
                          <a:solidFill>
                            <a:schemeClr val="tx1"/>
                          </a:solidFill>
                          <a:effectLst/>
                          <a:latin typeface="Calibri"/>
                          <a:ea typeface="Calibri"/>
                          <a:cs typeface="Times New Roman"/>
                        </a:rPr>
                        <a:t>Fitness Test</a:t>
                      </a: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gn="ctr">
                        <a:lnSpc>
                          <a:spcPct val="115000"/>
                        </a:lnSpc>
                        <a:spcBef>
                          <a:spcPts val="0"/>
                        </a:spcBef>
                        <a:spcAft>
                          <a:spcPts val="0"/>
                        </a:spcAft>
                      </a:pPr>
                      <a:r>
                        <a:rPr lang="en-US" sz="2000">
                          <a:solidFill>
                            <a:schemeClr val="tx1"/>
                          </a:solidFill>
                          <a:effectLst/>
                          <a:latin typeface="Calibri"/>
                          <a:ea typeface="Calibri"/>
                          <a:cs typeface="Times New Roman"/>
                        </a:rPr>
                        <a:t>LEVEL</a:t>
                      </a:r>
                    </a:p>
                  </a:txBody>
                  <a:tcPr marL="68580" marR="68580" marT="0" marB="0" anchor="ct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gn="ctr">
                        <a:lnSpc>
                          <a:spcPct val="115000"/>
                        </a:lnSpc>
                        <a:spcBef>
                          <a:spcPts val="0"/>
                        </a:spcBef>
                        <a:spcAft>
                          <a:spcPts val="0"/>
                        </a:spcAft>
                      </a:pPr>
                      <a:r>
                        <a:rPr lang="en-US" sz="2000" dirty="0">
                          <a:solidFill>
                            <a:schemeClr val="tx1"/>
                          </a:solidFill>
                          <a:effectLst/>
                          <a:latin typeface="Calibri"/>
                          <a:ea typeface="Calibri"/>
                          <a:cs typeface="Times New Roman"/>
                        </a:rPr>
                        <a:t>PRE-test %</a:t>
                      </a:r>
                    </a:p>
                  </a:txBody>
                  <a:tcPr marL="68580" marR="68580" marT="0" marB="0" anchor="ct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c>
                  <a:txBody>
                    <a:bodyPr/>
                    <a:lstStyle/>
                    <a:p>
                      <a:pPr marL="0" marR="0" algn="ctr">
                        <a:lnSpc>
                          <a:spcPct val="115000"/>
                        </a:lnSpc>
                        <a:spcBef>
                          <a:spcPts val="0"/>
                        </a:spcBef>
                        <a:spcAft>
                          <a:spcPts val="0"/>
                        </a:spcAft>
                      </a:pPr>
                      <a:r>
                        <a:rPr lang="en-US" sz="2000" dirty="0">
                          <a:solidFill>
                            <a:schemeClr val="tx1"/>
                          </a:solidFill>
                          <a:effectLst/>
                          <a:latin typeface="Calibri"/>
                          <a:ea typeface="Calibri"/>
                          <a:cs typeface="Times New Roman"/>
                        </a:rPr>
                        <a:t>POST-test %</a:t>
                      </a: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gradFill flip="none" rotWithShape="1">
                      <a:gsLst>
                        <a:gs pos="0">
                          <a:srgbClr val="FFFFFF"/>
                        </a:gs>
                        <a:gs pos="7001">
                          <a:srgbClr val="E6E6E6"/>
                        </a:gs>
                        <a:gs pos="81000">
                          <a:srgbClr val="7D8496"/>
                        </a:gs>
                        <a:gs pos="94000">
                          <a:srgbClr val="E6E6E6"/>
                        </a:gs>
                        <a:gs pos="85001">
                          <a:srgbClr val="7D8496"/>
                        </a:gs>
                        <a:gs pos="100000">
                          <a:srgbClr val="E6E6E6"/>
                        </a:gs>
                      </a:gsLst>
                      <a:lin ang="5400000" scaled="0"/>
                      <a:tileRect/>
                    </a:gradFill>
                  </a:tcPr>
                </a:tc>
              </a:tr>
              <a:tr h="451104">
                <a:tc rowSpan="2">
                  <a:txBody>
                    <a:bodyPr/>
                    <a:lstStyle/>
                    <a:p>
                      <a:pPr marL="0" marR="0">
                        <a:lnSpc>
                          <a:spcPct val="115000"/>
                        </a:lnSpc>
                        <a:spcBef>
                          <a:spcPts val="0"/>
                        </a:spcBef>
                        <a:spcAft>
                          <a:spcPts val="0"/>
                        </a:spcAft>
                      </a:pPr>
                      <a:r>
                        <a:rPr lang="en-US" sz="2000" dirty="0">
                          <a:effectLst/>
                          <a:latin typeface="Calibri"/>
                          <a:ea typeface="Calibri"/>
                          <a:cs typeface="Times New Roman"/>
                        </a:rPr>
                        <a:t>Cardio – 12-min. </a:t>
                      </a:r>
                      <a:r>
                        <a:rPr lang="en-US" sz="2000" dirty="0" smtClean="0">
                          <a:effectLst/>
                          <a:latin typeface="Calibri"/>
                          <a:ea typeface="Calibri"/>
                          <a:cs typeface="Times New Roman"/>
                        </a:rPr>
                        <a:t>run/walk </a:t>
                      </a:r>
                      <a:r>
                        <a:rPr lang="en-US" sz="2000" dirty="0">
                          <a:effectLst/>
                          <a:latin typeface="Calibri"/>
                          <a:ea typeface="Calibri"/>
                          <a:cs typeface="Times New Roman"/>
                        </a:rPr>
                        <a:t>test</a:t>
                      </a:r>
                    </a:p>
                  </a:txBody>
                  <a:tcPr marL="68580" marR="68580" marT="0" marB="0" anchor="ctr">
                    <a:lnL w="12700" cap="flat" cmpd="sng" algn="ctr">
                      <a:solidFill>
                        <a:schemeClr val="tx1"/>
                      </a:solidFill>
                      <a:prstDash val="solid"/>
                      <a:round/>
                      <a:headEnd type="none" w="med" len="med"/>
                      <a:tailEnd type="none" w="med" len="med"/>
                    </a:lnL>
                    <a:solidFill>
                      <a:schemeClr val="accent3">
                        <a:lumMod val="60000"/>
                        <a:lumOff val="40000"/>
                      </a:schemeClr>
                    </a:solidFill>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1-2</a:t>
                      </a:r>
                    </a:p>
                  </a:txBody>
                  <a:tcPr marL="68580" marR="68580" marT="0" marB="0" anchor="ctr">
                    <a:solidFill>
                      <a:schemeClr val="accent3">
                        <a:lumMod val="60000"/>
                        <a:lumOff val="40000"/>
                      </a:schemeClr>
                    </a:solidFill>
                  </a:tcPr>
                </a:tc>
                <a:tc>
                  <a:txBody>
                    <a:bodyPr/>
                    <a:lstStyle/>
                    <a:p>
                      <a:pPr marL="0" marR="0" algn="ctr">
                        <a:lnSpc>
                          <a:spcPct val="115000"/>
                        </a:lnSpc>
                        <a:spcBef>
                          <a:spcPts val="0"/>
                        </a:spcBef>
                        <a:spcAft>
                          <a:spcPts val="0"/>
                        </a:spcAft>
                      </a:pPr>
                      <a:r>
                        <a:rPr lang="en-US" sz="2000" dirty="0" smtClean="0">
                          <a:effectLst/>
                          <a:latin typeface="Calibri"/>
                          <a:ea typeface="Calibri"/>
                          <a:cs typeface="Times New Roman"/>
                        </a:rPr>
                        <a:t>74.8%</a:t>
                      </a:r>
                      <a:endParaRPr lang="en-US" sz="2000" dirty="0">
                        <a:effectLst/>
                        <a:latin typeface="Calibri"/>
                        <a:ea typeface="Calibri"/>
                        <a:cs typeface="Times New Roman"/>
                      </a:endParaRPr>
                    </a:p>
                  </a:txBody>
                  <a:tcPr marL="68580" marR="68580" marT="0" marB="0" anchor="ctr">
                    <a:solidFill>
                      <a:schemeClr val="accent3">
                        <a:lumMod val="60000"/>
                        <a:lumOff val="40000"/>
                      </a:schemeClr>
                    </a:solidFill>
                  </a:tcPr>
                </a:tc>
                <a:tc>
                  <a:txBody>
                    <a:bodyPr/>
                    <a:lstStyle/>
                    <a:p>
                      <a:pPr marL="0" marR="0" algn="ctr">
                        <a:lnSpc>
                          <a:spcPct val="115000"/>
                        </a:lnSpc>
                        <a:spcBef>
                          <a:spcPts val="0"/>
                        </a:spcBef>
                        <a:spcAft>
                          <a:spcPts val="0"/>
                        </a:spcAft>
                      </a:pPr>
                      <a:r>
                        <a:rPr lang="en-US" sz="2000" dirty="0" smtClean="0">
                          <a:effectLst/>
                          <a:latin typeface="Calibri"/>
                          <a:ea typeface="Calibri"/>
                          <a:cs typeface="Times New Roman"/>
                        </a:rPr>
                        <a:t>66.0%</a:t>
                      </a:r>
                      <a:endParaRPr lang="en-US" sz="2000" dirty="0">
                        <a:effectLst/>
                        <a:latin typeface="Calibri"/>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solidFill>
                      <a:schemeClr val="accent3">
                        <a:lumMod val="60000"/>
                        <a:lumOff val="40000"/>
                      </a:schemeClr>
                    </a:solidFill>
                  </a:tcPr>
                </a:tc>
              </a:tr>
              <a:tr h="451104">
                <a:tc vMerge="1">
                  <a:txBody>
                    <a:bodyPr/>
                    <a:lstStyle/>
                    <a:p>
                      <a:endParaRPr lang="en-US"/>
                    </a:p>
                  </a:txBody>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3-5</a:t>
                      </a:r>
                    </a:p>
                  </a:txBody>
                  <a:tcPr marL="68580" marR="68580" marT="0" marB="0" anchor="ctr">
                    <a:solidFill>
                      <a:schemeClr val="accent3">
                        <a:lumMod val="40000"/>
                        <a:lumOff val="60000"/>
                      </a:schemeClr>
                    </a:solidFill>
                  </a:tcPr>
                </a:tc>
                <a:tc>
                  <a:txBody>
                    <a:bodyPr/>
                    <a:lstStyle/>
                    <a:p>
                      <a:pPr marL="0" marR="0" algn="ctr">
                        <a:lnSpc>
                          <a:spcPct val="115000"/>
                        </a:lnSpc>
                        <a:spcBef>
                          <a:spcPts val="0"/>
                        </a:spcBef>
                        <a:spcAft>
                          <a:spcPts val="0"/>
                        </a:spcAft>
                      </a:pPr>
                      <a:r>
                        <a:rPr lang="en-US" sz="2000" dirty="0" smtClean="0">
                          <a:effectLst/>
                          <a:latin typeface="Calibri"/>
                          <a:ea typeface="Calibri"/>
                          <a:cs typeface="Times New Roman"/>
                        </a:rPr>
                        <a:t>25.2%</a:t>
                      </a:r>
                      <a:endParaRPr lang="en-US" sz="2000" dirty="0">
                        <a:effectLst/>
                        <a:latin typeface="Calibri"/>
                        <a:ea typeface="Calibri"/>
                        <a:cs typeface="Times New Roman"/>
                      </a:endParaRPr>
                    </a:p>
                  </a:txBody>
                  <a:tcPr marL="68580" marR="68580" marT="0" marB="0" anchor="ctr">
                    <a:solidFill>
                      <a:schemeClr val="accent3">
                        <a:lumMod val="40000"/>
                        <a:lumOff val="60000"/>
                      </a:schemeClr>
                    </a:solidFill>
                  </a:tcPr>
                </a:tc>
                <a:tc>
                  <a:txBody>
                    <a:bodyPr/>
                    <a:lstStyle/>
                    <a:p>
                      <a:pPr marL="0" marR="0" algn="ctr">
                        <a:lnSpc>
                          <a:spcPct val="115000"/>
                        </a:lnSpc>
                        <a:spcBef>
                          <a:spcPts val="0"/>
                        </a:spcBef>
                        <a:spcAft>
                          <a:spcPts val="0"/>
                        </a:spcAft>
                      </a:pPr>
                      <a:r>
                        <a:rPr lang="en-US" sz="2000" dirty="0" smtClean="0">
                          <a:effectLst/>
                          <a:latin typeface="Calibri"/>
                          <a:ea typeface="Calibri"/>
                          <a:cs typeface="Times New Roman"/>
                        </a:rPr>
                        <a:t>34.0%</a:t>
                      </a:r>
                      <a:endParaRPr lang="en-US" sz="2000" dirty="0">
                        <a:effectLst/>
                        <a:latin typeface="Calibri"/>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solidFill>
                      <a:schemeClr val="accent3">
                        <a:lumMod val="40000"/>
                        <a:lumOff val="60000"/>
                      </a:schemeClr>
                    </a:solidFill>
                  </a:tcPr>
                </a:tc>
              </a:tr>
              <a:tr h="396240">
                <a:tc rowSpan="2">
                  <a:txBody>
                    <a:bodyPr/>
                    <a:lstStyle/>
                    <a:p>
                      <a:pPr>
                        <a:lnSpc>
                          <a:spcPct val="100000"/>
                        </a:lnSpc>
                      </a:pPr>
                      <a:r>
                        <a:rPr lang="en-US" sz="2000" kern="1200" dirty="0" smtClean="0">
                          <a:solidFill>
                            <a:schemeClr val="dk1"/>
                          </a:solidFill>
                          <a:effectLst/>
                          <a:latin typeface="+mn-lt"/>
                          <a:ea typeface="+mn-ea"/>
                          <a:cs typeface="+mn-cs"/>
                        </a:rPr>
                        <a:t>Flexibility – sit &amp; reach test</a:t>
                      </a:r>
                      <a:endParaRPr lang="en-US" sz="2000" dirty="0">
                        <a:effectLst/>
                        <a:latin typeface="+mn-lt"/>
                        <a:ea typeface="Calibri"/>
                        <a:cs typeface="Times New Roman"/>
                      </a:endParaRPr>
                    </a:p>
                  </a:txBody>
                  <a:tcPr anchor="ctr">
                    <a:lnL w="12700" cap="flat" cmpd="sng" algn="ctr">
                      <a:solidFill>
                        <a:schemeClr val="tx1"/>
                      </a:solidFill>
                      <a:prstDash val="solid"/>
                      <a:round/>
                      <a:headEnd type="none" w="med" len="med"/>
                      <a:tailEnd type="none" w="med" len="med"/>
                    </a:lnL>
                    <a:lnB w="12700" cap="flat" cmpd="sng" algn="ctr">
                      <a:no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1-2</a:t>
                      </a:r>
                    </a:p>
                  </a:txBody>
                  <a:tcPr marL="68580" marR="68580" marT="0" marB="0" anchor="ctr">
                    <a:solidFill>
                      <a:schemeClr val="accent3">
                        <a:lumMod val="60000"/>
                        <a:lumOff val="40000"/>
                      </a:schemeClr>
                    </a:solidFill>
                  </a:tcPr>
                </a:tc>
                <a:tc>
                  <a:txBody>
                    <a:bodyPr/>
                    <a:lstStyle/>
                    <a:p>
                      <a:pPr marL="0" marR="0" algn="ctr">
                        <a:lnSpc>
                          <a:spcPct val="115000"/>
                        </a:lnSpc>
                        <a:spcBef>
                          <a:spcPts val="0"/>
                        </a:spcBef>
                        <a:spcAft>
                          <a:spcPts val="0"/>
                        </a:spcAft>
                      </a:pPr>
                      <a:r>
                        <a:rPr lang="en-US" sz="2000" dirty="0" smtClean="0">
                          <a:effectLst/>
                          <a:latin typeface="Calibri"/>
                          <a:ea typeface="Calibri"/>
                          <a:cs typeface="Times New Roman"/>
                        </a:rPr>
                        <a:t>38.3%</a:t>
                      </a:r>
                      <a:endParaRPr lang="en-US" sz="2000" dirty="0">
                        <a:effectLst/>
                        <a:latin typeface="Calibri"/>
                        <a:ea typeface="Calibri"/>
                        <a:cs typeface="Times New Roman"/>
                      </a:endParaRPr>
                    </a:p>
                  </a:txBody>
                  <a:tcPr marL="68580" marR="68580" marT="0" marB="0" anchor="ctr">
                    <a:solidFill>
                      <a:schemeClr val="accent3">
                        <a:lumMod val="60000"/>
                        <a:lumOff val="40000"/>
                      </a:schemeClr>
                    </a:solidFill>
                  </a:tcPr>
                </a:tc>
                <a:tc>
                  <a:txBody>
                    <a:bodyPr/>
                    <a:lstStyle/>
                    <a:p>
                      <a:pPr marL="0" marR="0" algn="ctr">
                        <a:lnSpc>
                          <a:spcPct val="115000"/>
                        </a:lnSpc>
                        <a:spcBef>
                          <a:spcPts val="0"/>
                        </a:spcBef>
                        <a:spcAft>
                          <a:spcPts val="0"/>
                        </a:spcAft>
                      </a:pPr>
                      <a:r>
                        <a:rPr lang="en-US" sz="2000" dirty="0" smtClean="0">
                          <a:effectLst/>
                          <a:latin typeface="Calibri"/>
                          <a:ea typeface="Calibri"/>
                          <a:cs typeface="Times New Roman"/>
                        </a:rPr>
                        <a:t>23.5%</a:t>
                      </a:r>
                      <a:endParaRPr lang="en-US" sz="2000" dirty="0">
                        <a:effectLst/>
                        <a:latin typeface="Calibri"/>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solidFill>
                      <a:schemeClr val="accent3">
                        <a:lumMod val="60000"/>
                        <a:lumOff val="40000"/>
                      </a:schemeClr>
                    </a:solidFill>
                  </a:tcPr>
                </a:tc>
              </a:tr>
              <a:tr h="396240">
                <a:tc vMerge="1">
                  <a:txBody>
                    <a:bodyPr/>
                    <a:lstStyle/>
                    <a:p>
                      <a:endParaRPr lang="en-US"/>
                    </a:p>
                  </a:txBody>
                  <a:tcPr/>
                </a:tc>
                <a:tc>
                  <a:txBody>
                    <a:bodyPr/>
                    <a:lstStyle/>
                    <a:p>
                      <a:pPr marL="0" marR="0" algn="ctr">
                        <a:lnSpc>
                          <a:spcPct val="115000"/>
                        </a:lnSpc>
                        <a:spcBef>
                          <a:spcPts val="0"/>
                        </a:spcBef>
                        <a:spcAft>
                          <a:spcPts val="0"/>
                        </a:spcAft>
                      </a:pPr>
                      <a:r>
                        <a:rPr lang="en-US" sz="2000" dirty="0">
                          <a:effectLst/>
                          <a:latin typeface="Calibri"/>
                          <a:ea typeface="Calibri"/>
                          <a:cs typeface="Times New Roman"/>
                        </a:rPr>
                        <a:t>3-5</a:t>
                      </a:r>
                    </a:p>
                  </a:txBody>
                  <a:tcPr marL="68580" marR="68580" marT="0" marB="0" anchor="ctr">
                    <a:lnB w="12700" cap="flat" cmpd="sng" algn="ctr">
                      <a:no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15000"/>
                        </a:lnSpc>
                        <a:spcBef>
                          <a:spcPts val="0"/>
                        </a:spcBef>
                        <a:spcAft>
                          <a:spcPts val="0"/>
                        </a:spcAft>
                      </a:pPr>
                      <a:r>
                        <a:rPr lang="en-US" sz="2000" dirty="0" smtClean="0">
                          <a:effectLst/>
                          <a:latin typeface="Calibri"/>
                          <a:ea typeface="Calibri"/>
                          <a:cs typeface="Times New Roman"/>
                        </a:rPr>
                        <a:t>61.7%</a:t>
                      </a:r>
                      <a:endParaRPr lang="en-US" sz="2000" dirty="0">
                        <a:effectLst/>
                        <a:latin typeface="Calibri"/>
                        <a:ea typeface="Calibri"/>
                        <a:cs typeface="Times New Roman"/>
                      </a:endParaRPr>
                    </a:p>
                  </a:txBody>
                  <a:tcPr marL="68580" marR="68580" marT="0" marB="0" anchor="ctr">
                    <a:lnB w="12700" cap="flat" cmpd="sng" algn="ctr">
                      <a:no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15000"/>
                        </a:lnSpc>
                        <a:spcBef>
                          <a:spcPts val="0"/>
                        </a:spcBef>
                        <a:spcAft>
                          <a:spcPts val="0"/>
                        </a:spcAft>
                      </a:pPr>
                      <a:r>
                        <a:rPr lang="en-US" sz="2000" dirty="0" smtClean="0">
                          <a:effectLst/>
                          <a:latin typeface="Calibri"/>
                          <a:ea typeface="Calibri"/>
                          <a:cs typeface="Times New Roman"/>
                        </a:rPr>
                        <a:t>76.5%</a:t>
                      </a:r>
                      <a:endParaRPr lang="en-US" sz="2000" dirty="0">
                        <a:effectLst/>
                        <a:latin typeface="Calibri"/>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930917286"/>
              </p:ext>
            </p:extLst>
          </p:nvPr>
        </p:nvGraphicFramePr>
        <p:xfrm>
          <a:off x="685800" y="4800600"/>
          <a:ext cx="8000999" cy="792480"/>
        </p:xfrm>
        <a:graphic>
          <a:graphicData uri="http://schemas.openxmlformats.org/drawingml/2006/table">
            <a:tbl>
              <a:tblPr firstRow="1" bandRow="1">
                <a:tableStyleId>{F5AB1C69-6EDB-4FF4-983F-18BD219EF322}</a:tableStyleId>
              </a:tblPr>
              <a:tblGrid>
                <a:gridCol w="3439682"/>
                <a:gridCol w="1495514"/>
                <a:gridCol w="1494178"/>
                <a:gridCol w="1571625"/>
              </a:tblGrid>
              <a:tr h="396240">
                <a:tc rowSpan="2">
                  <a:txBody>
                    <a:bodyPr/>
                    <a:lstStyle/>
                    <a:p>
                      <a:pPr>
                        <a:lnSpc>
                          <a:spcPct val="100000"/>
                        </a:lnSpc>
                      </a:pPr>
                      <a:r>
                        <a:rPr lang="en-US" sz="2000" b="0" kern="1200" dirty="0" smtClean="0">
                          <a:solidFill>
                            <a:schemeClr val="tx1"/>
                          </a:solidFill>
                          <a:effectLst/>
                          <a:latin typeface="+mn-lt"/>
                          <a:ea typeface="+mn-ea"/>
                          <a:cs typeface="+mn-cs"/>
                        </a:rPr>
                        <a:t>Strength – hand grip dynamometer</a:t>
                      </a:r>
                      <a:endParaRPr lang="en-US" sz="2000" b="0" dirty="0">
                        <a:solidFill>
                          <a:schemeClr val="tx1"/>
                        </a:solidFill>
                        <a:effectLst/>
                        <a:latin typeface="+mn-lt"/>
                        <a:ea typeface="Calibri"/>
                        <a:cs typeface="Times New Roman"/>
                      </a:endParaRPr>
                    </a:p>
                  </a:txBody>
                  <a:tcPr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0"/>
                        </a:spcBef>
                        <a:spcAft>
                          <a:spcPts val="0"/>
                        </a:spcAft>
                      </a:pPr>
                      <a:r>
                        <a:rPr lang="en-US" sz="2000" b="0" dirty="0">
                          <a:solidFill>
                            <a:schemeClr val="tx1"/>
                          </a:solidFill>
                          <a:effectLst/>
                          <a:latin typeface="Calibri"/>
                          <a:ea typeface="Calibri"/>
                          <a:cs typeface="Times New Roman"/>
                        </a:rPr>
                        <a:t>1-2</a:t>
                      </a:r>
                    </a:p>
                  </a:txBody>
                  <a:tcPr marL="68580" marR="68580" marT="0" marB="0" anchor="ctr">
                    <a:lnT w="12700" cap="flat" cmpd="sng" algn="ctr">
                      <a:noFill/>
                      <a:prstDash val="solid"/>
                      <a:round/>
                      <a:headEnd type="none" w="med" len="med"/>
                      <a:tailEnd type="none" w="med" len="med"/>
                    </a:lnT>
                    <a:solidFill>
                      <a:schemeClr val="accent3">
                        <a:lumMod val="60000"/>
                        <a:lumOff val="40000"/>
                      </a:schemeClr>
                    </a:solidFill>
                  </a:tcPr>
                </a:tc>
                <a:tc>
                  <a:txBody>
                    <a:bodyPr/>
                    <a:lstStyle/>
                    <a:p>
                      <a:pPr marL="0" marR="0" algn="ctr">
                        <a:lnSpc>
                          <a:spcPct val="115000"/>
                        </a:lnSpc>
                        <a:spcBef>
                          <a:spcPts val="0"/>
                        </a:spcBef>
                        <a:spcAft>
                          <a:spcPts val="0"/>
                        </a:spcAft>
                      </a:pPr>
                      <a:r>
                        <a:rPr lang="en-US" sz="2000" b="0" dirty="0" smtClean="0">
                          <a:solidFill>
                            <a:schemeClr val="tx1"/>
                          </a:solidFill>
                          <a:effectLst/>
                          <a:latin typeface="Calibri"/>
                          <a:ea typeface="Calibri"/>
                          <a:cs typeface="Times New Roman"/>
                        </a:rPr>
                        <a:t>66.1%</a:t>
                      </a:r>
                      <a:endParaRPr lang="en-US" sz="2000" b="0" dirty="0">
                        <a:solidFill>
                          <a:schemeClr val="tx1"/>
                        </a:solidFill>
                        <a:effectLst/>
                        <a:latin typeface="Calibri"/>
                        <a:ea typeface="Calibri"/>
                        <a:cs typeface="Times New Roman"/>
                      </a:endParaRPr>
                    </a:p>
                  </a:txBody>
                  <a:tcPr marL="68580" marR="68580" marT="0" marB="0" anchor="ctr">
                    <a:lnT w="12700" cap="flat" cmpd="sng" algn="ctr">
                      <a:noFill/>
                      <a:prstDash val="solid"/>
                      <a:round/>
                      <a:headEnd type="none" w="med" len="med"/>
                      <a:tailEnd type="none" w="med" len="med"/>
                    </a:lnT>
                    <a:solidFill>
                      <a:schemeClr val="accent3">
                        <a:lumMod val="60000"/>
                        <a:lumOff val="40000"/>
                      </a:schemeClr>
                    </a:solidFill>
                  </a:tcPr>
                </a:tc>
                <a:tc>
                  <a:txBody>
                    <a:bodyPr/>
                    <a:lstStyle/>
                    <a:p>
                      <a:pPr marL="0" marR="0" algn="ctr">
                        <a:lnSpc>
                          <a:spcPct val="115000"/>
                        </a:lnSpc>
                        <a:spcBef>
                          <a:spcPts val="0"/>
                        </a:spcBef>
                        <a:spcAft>
                          <a:spcPts val="0"/>
                        </a:spcAft>
                      </a:pPr>
                      <a:r>
                        <a:rPr lang="en-US" sz="2000" b="0" dirty="0" smtClean="0">
                          <a:solidFill>
                            <a:schemeClr val="tx1"/>
                          </a:solidFill>
                          <a:effectLst/>
                          <a:latin typeface="Calibri"/>
                          <a:ea typeface="Calibri"/>
                          <a:cs typeface="Times New Roman"/>
                        </a:rPr>
                        <a:t>63.3%</a:t>
                      </a:r>
                      <a:endParaRPr lang="en-US" sz="2000" b="0" dirty="0">
                        <a:solidFill>
                          <a:schemeClr val="tx1"/>
                        </a:solidFill>
                        <a:effectLst/>
                        <a:latin typeface="Calibri"/>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solidFill>
                      <a:schemeClr val="accent3">
                        <a:lumMod val="60000"/>
                        <a:lumOff val="40000"/>
                      </a:schemeClr>
                    </a:solidFill>
                  </a:tcPr>
                </a:tc>
              </a:tr>
              <a:tr h="396240">
                <a:tc vMerge="1">
                  <a:txBody>
                    <a:bodyPr/>
                    <a:lstStyle/>
                    <a:p>
                      <a:endParaRPr lang="en-US"/>
                    </a:p>
                  </a:txBody>
                  <a:tcPr/>
                </a:tc>
                <a:tc>
                  <a:txBody>
                    <a:bodyPr/>
                    <a:lstStyle/>
                    <a:p>
                      <a:pPr marL="0" marR="0" algn="ctr">
                        <a:lnSpc>
                          <a:spcPct val="115000"/>
                        </a:lnSpc>
                        <a:spcBef>
                          <a:spcPts val="0"/>
                        </a:spcBef>
                        <a:spcAft>
                          <a:spcPts val="0"/>
                        </a:spcAft>
                      </a:pPr>
                      <a:r>
                        <a:rPr lang="en-US" sz="2000" b="0" dirty="0">
                          <a:solidFill>
                            <a:schemeClr val="tx1"/>
                          </a:solidFill>
                          <a:effectLst/>
                          <a:latin typeface="Calibri"/>
                          <a:ea typeface="Calibri"/>
                          <a:cs typeface="Times New Roman"/>
                        </a:rPr>
                        <a:t>3-5</a:t>
                      </a:r>
                    </a:p>
                  </a:txBody>
                  <a:tcPr marL="68580" marR="68580" marT="0" marB="0" anchor="ctr">
                    <a:lnB w="12700" cap="flat" cmpd="sng" algn="ctr">
                      <a:solidFill>
                        <a:schemeClr val="tx1"/>
                      </a:solid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15000"/>
                        </a:lnSpc>
                        <a:spcBef>
                          <a:spcPts val="0"/>
                        </a:spcBef>
                        <a:spcAft>
                          <a:spcPts val="0"/>
                        </a:spcAft>
                      </a:pPr>
                      <a:r>
                        <a:rPr lang="en-US" sz="2000" b="0" dirty="0" smtClean="0">
                          <a:solidFill>
                            <a:schemeClr val="tx1"/>
                          </a:solidFill>
                          <a:effectLst/>
                          <a:latin typeface="Calibri"/>
                          <a:ea typeface="Calibri"/>
                          <a:cs typeface="Times New Roman"/>
                        </a:rPr>
                        <a:t>33.9%</a:t>
                      </a:r>
                      <a:endParaRPr lang="en-US" sz="2000" b="0" dirty="0">
                        <a:solidFill>
                          <a:schemeClr val="tx1"/>
                        </a:solidFill>
                        <a:effectLst/>
                        <a:latin typeface="Calibri"/>
                        <a:ea typeface="Calibri"/>
                        <a:cs typeface="Times New Roman"/>
                      </a:endParaRPr>
                    </a:p>
                  </a:txBody>
                  <a:tcPr marL="68580" marR="68580" marT="0" marB="0" anchor="ctr">
                    <a:lnB w="12700" cap="flat" cmpd="sng" algn="ctr">
                      <a:solidFill>
                        <a:schemeClr val="tx1"/>
                      </a:solid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c>
                  <a:txBody>
                    <a:bodyPr/>
                    <a:lstStyle/>
                    <a:p>
                      <a:pPr marL="0" marR="0" algn="ctr">
                        <a:lnSpc>
                          <a:spcPct val="115000"/>
                        </a:lnSpc>
                        <a:spcBef>
                          <a:spcPts val="0"/>
                        </a:spcBef>
                        <a:spcAft>
                          <a:spcPts val="0"/>
                        </a:spcAft>
                      </a:pPr>
                      <a:r>
                        <a:rPr lang="en-US" sz="2000" b="0" dirty="0" smtClean="0">
                          <a:solidFill>
                            <a:schemeClr val="tx1"/>
                          </a:solidFill>
                          <a:effectLst/>
                          <a:latin typeface="Calibri"/>
                          <a:ea typeface="Calibri"/>
                          <a:cs typeface="Times New Roman"/>
                        </a:rPr>
                        <a:t>36.7%</a:t>
                      </a:r>
                      <a:endParaRPr lang="en-US" sz="2000" b="0" dirty="0">
                        <a:solidFill>
                          <a:schemeClr val="tx1"/>
                        </a:solidFill>
                        <a:effectLst/>
                        <a:latin typeface="Calibri"/>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gradFill flip="none" rotWithShape="1">
                      <a:gsLst>
                        <a:gs pos="0">
                          <a:schemeClr val="accent3">
                            <a:lumMod val="0"/>
                            <a:lumOff val="100000"/>
                          </a:schemeClr>
                        </a:gs>
                        <a:gs pos="100000">
                          <a:srgbClr val="CBDCA8"/>
                        </a:gs>
                        <a:gs pos="100000">
                          <a:srgbClr val="156B13"/>
                        </a:gs>
                      </a:gsLst>
                      <a:lin ang="2700000" scaled="1"/>
                      <a:tileRect/>
                    </a:gradFill>
                  </a:tcPr>
                </a:tc>
              </a:tr>
            </a:tbl>
          </a:graphicData>
        </a:graphic>
      </p:graphicFrame>
      <p:sp>
        <p:nvSpPr>
          <p:cNvPr id="4" name="TextBox 3"/>
          <p:cNvSpPr txBox="1"/>
          <p:nvPr/>
        </p:nvSpPr>
        <p:spPr>
          <a:xfrm>
            <a:off x="685800" y="5638800"/>
            <a:ext cx="6324600" cy="276999"/>
          </a:xfrm>
          <a:prstGeom prst="rect">
            <a:avLst/>
          </a:prstGeom>
          <a:noFill/>
        </p:spPr>
        <p:txBody>
          <a:bodyPr wrap="square" rtlCol="0">
            <a:spAutoFit/>
          </a:bodyPr>
          <a:lstStyle/>
          <a:p>
            <a:r>
              <a:rPr lang="en-US" sz="1200" dirty="0" smtClean="0"/>
              <a:t>2010-2011 PEAC 225 Fitness Assessment Results, 225 participants</a:t>
            </a:r>
            <a:endParaRPr lang="en-US" sz="1200" dirty="0"/>
          </a:p>
        </p:txBody>
      </p:sp>
    </p:spTree>
    <p:extLst>
      <p:ext uri="{BB962C8B-B14F-4D97-AF65-F5344CB8AC3E}">
        <p14:creationId xmlns:p14="http://schemas.microsoft.com/office/powerpoint/2010/main" val="1987695719"/>
      </p:ext>
    </p:extLst>
  </p:cSld>
  <p:clrMapOvr>
    <a:masterClrMapping/>
  </p:clrMapOvr>
</p:sld>
</file>

<file path=ppt/theme/theme1.xml><?xml version="1.0" encoding="utf-8"?>
<a:theme xmlns:a="http://schemas.openxmlformats.org/drawingml/2006/main" name="EvergreenWaveTemplate-2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EvergreenWaveTemplat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853D47C762D54C87CF525A946C0250" ma:contentTypeVersion="1" ma:contentTypeDescription="Create a new document." ma:contentTypeScope="" ma:versionID="b88cafd0a7d1d5a805aef92788da8b0a">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28A1177-DBB0-485A-86F2-27631F74D989}"/>
</file>

<file path=customXml/itemProps2.xml><?xml version="1.0" encoding="utf-8"?>
<ds:datastoreItem xmlns:ds="http://schemas.openxmlformats.org/officeDocument/2006/customXml" ds:itemID="{2AC67870-0716-435D-8CFE-CD2A95D2489B}"/>
</file>

<file path=customXml/itemProps3.xml><?xml version="1.0" encoding="utf-8"?>
<ds:datastoreItem xmlns:ds="http://schemas.openxmlformats.org/officeDocument/2006/customXml" ds:itemID="{17D333CB-2B72-4DC7-A838-5E61A2951FAD}"/>
</file>

<file path=docProps/app.xml><?xml version="1.0" encoding="utf-8"?>
<Properties xmlns="http://schemas.openxmlformats.org/officeDocument/2006/extended-properties" xmlns:vt="http://schemas.openxmlformats.org/officeDocument/2006/docPropsVTypes">
  <TotalTime>426</TotalTime>
  <Words>1420</Words>
  <Application>Microsoft Office PowerPoint</Application>
  <PresentationFormat>On-screen Show (4:3)</PresentationFormat>
  <Paragraphs>228</Paragraphs>
  <Slides>15</Slides>
  <Notes>15</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EvergreenWaveTemplate-2 (1)</vt:lpstr>
      <vt:lpstr>EvergreenWaveTemplate-2</vt:lpstr>
      <vt:lpstr>Living in Balance: Physical Activity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in Balance: Physical Activity</dc:title>
  <dc:creator>Administratr</dc:creator>
  <cp:lastModifiedBy>Administratr</cp:lastModifiedBy>
  <cp:revision>8</cp:revision>
  <dcterms:created xsi:type="dcterms:W3CDTF">2011-08-22T15:49:24Z</dcterms:created>
  <dcterms:modified xsi:type="dcterms:W3CDTF">2011-08-23T17:35:21Z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0x01010054853D47C762D54C87CF525A946C0250</vt:lpwstr>
  </property>
</Properties>
</file>